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9" r:id="rId3"/>
    <p:sldId id="307" r:id="rId4"/>
    <p:sldId id="290" r:id="rId5"/>
    <p:sldId id="309" r:id="rId6"/>
    <p:sldId id="291" r:id="rId7"/>
    <p:sldId id="292" r:id="rId8"/>
    <p:sldId id="311" r:id="rId9"/>
    <p:sldId id="312" r:id="rId10"/>
    <p:sldId id="313" r:id="rId11"/>
    <p:sldId id="314" r:id="rId12"/>
    <p:sldId id="293" r:id="rId13"/>
    <p:sldId id="375" r:id="rId14"/>
    <p:sldId id="294" r:id="rId15"/>
    <p:sldId id="295" r:id="rId16"/>
    <p:sldId id="299" r:id="rId17"/>
    <p:sldId id="315" r:id="rId18"/>
    <p:sldId id="317" r:id="rId19"/>
    <p:sldId id="316" r:id="rId20"/>
    <p:sldId id="319" r:id="rId21"/>
    <p:sldId id="318" r:id="rId22"/>
    <p:sldId id="320" r:id="rId23"/>
    <p:sldId id="304" r:id="rId24"/>
    <p:sldId id="305" r:id="rId25"/>
    <p:sldId id="322" r:id="rId26"/>
    <p:sldId id="323" r:id="rId27"/>
    <p:sldId id="324" r:id="rId28"/>
    <p:sldId id="326" r:id="rId29"/>
    <p:sldId id="327" r:id="rId30"/>
    <p:sldId id="328" r:id="rId31"/>
    <p:sldId id="359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61" r:id="rId63"/>
    <p:sldId id="368" r:id="rId64"/>
    <p:sldId id="373" r:id="rId65"/>
    <p:sldId id="374" r:id="rId66"/>
    <p:sldId id="369" r:id="rId6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60" autoAdjust="0"/>
    <p:restoredTop sz="94660"/>
  </p:normalViewPr>
  <p:slideViewPr>
    <p:cSldViewPr>
      <p:cViewPr varScale="1">
        <p:scale>
          <a:sx n="79" d="100"/>
          <a:sy n="79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60ED3-3B18-430F-9D36-D1BF2C9B9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770F-2204-46BC-BCDA-4273AE515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76200-47DE-4DD9-9FB4-F1CCF36C0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568F7-DF1F-4F0A-8399-3F5002655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5413B-462B-4072-A732-8A4818861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842D5-E677-4BF8-9A9C-8273E0691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757BF-40CB-419B-9EB5-3E32C1541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AC31B-D526-46A0-BD5D-328403908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6BDAA-F0C1-424F-85BD-0D456850A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4503B-5260-4D9F-9E89-6B99E2736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1C929-4900-4EF6-AB65-298E8BC5B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9BD904-48AE-4842-8486-DE83A4B58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Click="0" advTm="5000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orld-war.ru/wp-content/uploads/2012/03/pismo-2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-war.ru/wp-content/uploads/2012/03/pismo-1.jp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rusnovosti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hyperlink" Target="http://www.vesti.ru/doc.html?id=1699578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vesti.ru/doc.html?id=1699578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vesti.ru/doc.html?id=169957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usnovosti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22960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5" name="Picture 4" descr="веч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743200"/>
            <a:ext cx="40100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4800600" y="54864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Преподаватель информатики: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Смирнова Светлана Сергеевна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133600" y="228600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ГБПОУ Колледж полиции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2057400" y="6488113"/>
            <a:ext cx="365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Москва, 2016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57200"/>
            <a:ext cx="458946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14388"/>
            <a:ext cx="6858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 noChangeArrowheads="1"/>
          </p:cNvPicPr>
          <p:nvPr/>
        </p:nvPicPr>
        <p:blipFill>
          <a:blip r:embed="rId2"/>
          <a:srcRect l="23944" t="41635" r="22459" b="25095"/>
          <a:stretch>
            <a:fillRect/>
          </a:stretch>
        </p:blipFill>
        <p:spPr bwMode="auto">
          <a:xfrm>
            <a:off x="152400" y="228600"/>
            <a:ext cx="7753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2"/>
          <p:cNvPicPr>
            <a:picLocks noChangeAspect="1" noChangeArrowheads="1"/>
          </p:cNvPicPr>
          <p:nvPr/>
        </p:nvPicPr>
        <p:blipFill>
          <a:blip r:embed="rId3"/>
          <a:srcRect l="24371" t="46008" r="22459" b="15208"/>
          <a:stretch>
            <a:fillRect/>
          </a:stretch>
        </p:blipFill>
        <p:spPr bwMode="auto">
          <a:xfrm>
            <a:off x="1447800" y="3657600"/>
            <a:ext cx="73914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3886200" y="152400"/>
            <a:ext cx="51054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i="1">
                <a:latin typeface="Times New Roman" pitchFamily="18" charset="0"/>
                <a:cs typeface="Times New Roman" pitchFamily="18" charset="0"/>
              </a:rPr>
              <a:t>Я лежал в снежном окопчике в 300 метрах от врага, не имея возможности поднять голову. Град пуль пролетал надо мной. Мины рвались в 20-10 и даже 3 метрах от меня. Ждал с мину­ты на минуту смерть. Выглянул, огляделся и стал стрелять по одному дому, из которого немцы вели огонь. Через 15— 20 минут меня ранило в левую руку пулей — сквозное ранение. Еще два часа я проле­жал в окопе. </a:t>
            </a:r>
            <a:endParaRPr lang="ru-RU" sz="28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Рисунок 2" descr="http://world-war.ru/wp-content/uploads/2012/03/pismo-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"/>
            <a:ext cx="323215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381000" y="2743200"/>
            <a:ext cx="8458200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i="1">
                <a:latin typeface="Times New Roman" pitchFamily="18" charset="0"/>
                <a:cs typeface="Times New Roman" pitchFamily="18" charset="0"/>
              </a:rPr>
              <a:t>Позади меня, в 150 метрах, был лес, в который мне нужно было переползти. Долго не мог решиться, хотя стрель­ба прекратилась.</a:t>
            </a:r>
            <a:br>
              <a:rPr lang="ru-RU" i="1">
                <a:latin typeface="Times New Roman" pitchFamily="18" charset="0"/>
                <a:cs typeface="Times New Roman" pitchFamily="18" charset="0"/>
              </a:rPr>
            </a:br>
            <a:r>
              <a:rPr lang="ru-RU" i="1">
                <a:latin typeface="Times New Roman" pitchFamily="18" charset="0"/>
                <a:cs typeface="Times New Roman" pitchFamily="18" charset="0"/>
              </a:rPr>
              <a:t>Смотрю — в 10 метрах от меня, идет совершенно открыто раненый красноармеец. Я решил, что по следу танка я перебе­гу 150-метровое расстояние за полминуты. Выскочил из окопа, побежал, догнал раненого красноармейца нашего батальона. Но жалость и сострадание к своему человеку остановили меня, и я шел с ним рядом 70—80 метров до леса, подбадривая его и удивляясь его смелости. Я даже сейчас ума не приложу, что за чувства руководили этим смельчаком и мною. Но он заразил меня своим поступ­ком, и я спас себе жизнь.</a:t>
            </a:r>
            <a:endParaRPr lang="ru-RU" sz="1000" i="1">
              <a:latin typeface="Times New Roman" pitchFamily="18" charset="0"/>
              <a:cs typeface="Times New Roman" pitchFamily="18" charset="0"/>
            </a:endParaRPr>
          </a:p>
          <a:p>
            <a:pPr algn="r" eaLnBrk="0" hangingPunct="0"/>
            <a:r>
              <a:rPr lang="ru-RU" i="1">
                <a:latin typeface="Times New Roman" pitchFamily="18" charset="0"/>
                <a:cs typeface="Times New Roman" pitchFamily="18" charset="0"/>
              </a:rPr>
              <a:t>После выздоровления, вероятно, снова на фронт. Прошу тебя спокойно пережить это, конечно, не совсем приятное сообще­ние о моем ранении. Жди меня наперекор всему. Устал писать, чувствую слабость.</a:t>
            </a:r>
            <a:endParaRPr lang="ru-RU" sz="1000" i="1">
              <a:latin typeface="Times New Roman" pitchFamily="18" charset="0"/>
              <a:cs typeface="Times New Roman" pitchFamily="18" charset="0"/>
            </a:endParaRPr>
          </a:p>
          <a:p>
            <a:pPr algn="r" eaLnBrk="0" hangingPunct="0"/>
            <a:r>
              <a:rPr lang="ru-RU" i="1">
                <a:latin typeface="Times New Roman" pitchFamily="18" charset="0"/>
                <a:cs typeface="Times New Roman" pitchFamily="18" charset="0"/>
              </a:rPr>
              <a:t>25 февраля 1942 г.</a:t>
            </a:r>
            <a:endParaRPr lang="ru-RU" sz="2800" i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 noChangeArrowheads="1"/>
          </p:cNvPicPr>
          <p:nvPr/>
        </p:nvPicPr>
        <p:blipFill>
          <a:blip r:embed="rId2"/>
          <a:srcRect l="23944" t="33459" r="22459" b="26996"/>
          <a:stretch>
            <a:fillRect/>
          </a:stretch>
        </p:blipFill>
        <p:spPr bwMode="auto">
          <a:xfrm>
            <a:off x="533400" y="2590800"/>
            <a:ext cx="8077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 descr="(Кликните на письмо, чтобы его увеличить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524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 noChangeArrowheads="1"/>
          </p:cNvPicPr>
          <p:nvPr/>
        </p:nvPicPr>
        <p:blipFill>
          <a:blip r:embed="rId2"/>
          <a:srcRect l="23529" t="28517" r="21925" b="23537"/>
          <a:stretch>
            <a:fillRect/>
          </a:stretch>
        </p:blipFill>
        <p:spPr bwMode="auto">
          <a:xfrm>
            <a:off x="533400" y="609600"/>
            <a:ext cx="81645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Юрий Левит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143000"/>
            <a:ext cx="5486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WordArt 5"/>
          <p:cNvSpPr>
            <a:spLocks noChangeArrowheads="1" noChangeShapeType="1" noTextEdit="1"/>
          </p:cNvSpPr>
          <p:nvPr/>
        </p:nvSpPr>
        <p:spPr bwMode="auto">
          <a:xfrm>
            <a:off x="2971800" y="381000"/>
            <a:ext cx="3352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Юрий Левитан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юрий левитан внимание говорит москва о начале войны скачать mp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209800" y="6096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Началась Великая Отечественная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lexsir: ВЕЛИКАЯ ОТЕЧЕСТВЕННАЯ ВОЙНА (1941 - 1945) - НАЧАЛО - 22 июня 1941 года. (71 год назад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6096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905000" y="5334000"/>
            <a:ext cx="6467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Левитан Ю. - Сводка главного  командования за 22 1941 г.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СЛОВО В ЭФИРЕ Литературная Губерн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42862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57200" y="5105400"/>
            <a:ext cx="8416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Страна замирала, когда к микрофону в годы войны подходил Юрий Левитан.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447800" y="5715000"/>
            <a:ext cx="660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 началом войны Левитан стал голосом Советского Союза.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1" descr="_41134277_newspaper203b"/>
          <p:cNvPicPr>
            <a:picLocks noChangeAspect="1" noChangeArrowheads="1"/>
          </p:cNvPicPr>
          <p:nvPr/>
        </p:nvPicPr>
        <p:blipFill>
          <a:blip r:embed="rId3"/>
          <a:srcRect l="9688" b="2200"/>
          <a:stretch>
            <a:fillRect/>
          </a:stretch>
        </p:blipFill>
        <p:spPr bwMode="auto">
          <a:xfrm>
            <a:off x="3581400" y="2362200"/>
            <a:ext cx="18637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0022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514600"/>
            <a:ext cx="14684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06_05_05_parad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2743200"/>
            <a:ext cx="2133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mage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2667000"/>
            <a:ext cx="21129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RDD92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2362200"/>
            <a:ext cx="1401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186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2667000"/>
            <a:ext cx="19050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687">
    <p:push/>
    <p:sndAc>
      <p:stSnd loop="1">
        <p:snd r:embed="rId2" name="yury_antonov_-_snegi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901E-6 L -0.2625 -0.219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0" fill="hold"/>
                                        <p:tgtEl>
                                          <p:spTgt spid="143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81679E-7 L 0.23646 -0.222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5221E-6 L -0.29167 0.2516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3.83993E-7 L 0.29166 0.25538 " pathEditMode="relative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9688E-6 L -4.16667E-6 -0.21096 " pathEditMode="relative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10571E-6 L -6.66667E-6 0.22207 " pathEditMode="relative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Левит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838200"/>
            <a:ext cx="3048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609600" y="3733800"/>
            <a:ext cx="7640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Ровно 25 лет ушел из жизни легендарный диктор Всесоюзного радио.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Вечерняя Москва - Советскому диктору Юрию Левитану хотят установить народный памят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620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990600" y="5334000"/>
            <a:ext cx="7062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Ю.Левитану хотят поставить народный памятник во Владимире.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Новодевичье кладбище - timmaik - Photo.Qip.ru / id: fva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533400"/>
            <a:ext cx="4114800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 flipH="1">
            <a:off x="152400" y="0"/>
            <a:ext cx="4678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Памятник диктору Юрию Левитану.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5181600" y="6248400"/>
            <a:ext cx="3727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Новодевичье кладбище. Москва.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97"/>
          <p:cNvPicPr>
            <a:picLocks noChangeAspect="1" noChangeArrowheads="1"/>
          </p:cNvPicPr>
          <p:nvPr/>
        </p:nvPicPr>
        <p:blipFill>
          <a:blip r:embed="rId2">
            <a:lum bright="-6000" contrast="36000"/>
          </a:blip>
          <a:srcRect/>
          <a:stretch>
            <a:fillRect/>
          </a:stretch>
        </p:blipFill>
        <p:spPr bwMode="auto">
          <a:xfrm>
            <a:off x="2819400" y="1905000"/>
            <a:ext cx="33956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438400" y="609600"/>
            <a:ext cx="510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Ираклий Тоидзе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laka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663" y="314325"/>
            <a:ext cx="387667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kyk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362200"/>
            <a:ext cx="53340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WordArt 8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73342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cs typeface="Arial"/>
              </a:rPr>
              <a:t>приянов Михаил Васильевич</a:t>
            </a:r>
          </a:p>
        </p:txBody>
      </p:sp>
      <p:sp>
        <p:nvSpPr>
          <p:cNvPr id="37892" name="WordArt 9"/>
          <p:cNvSpPr>
            <a:spLocks noChangeArrowheads="1" noChangeShapeType="1" noTextEdit="1"/>
          </p:cNvSpPr>
          <p:nvPr/>
        </p:nvSpPr>
        <p:spPr bwMode="auto">
          <a:xfrm>
            <a:off x="1828800" y="914400"/>
            <a:ext cx="6096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cs typeface="Arial"/>
              </a:rPr>
              <a:t>лов Порфирий Никитич</a:t>
            </a:r>
          </a:p>
        </p:txBody>
      </p:sp>
      <p:sp>
        <p:nvSpPr>
          <p:cNvPr id="37893" name="WordArt 10"/>
          <p:cNvSpPr>
            <a:spLocks noChangeArrowheads="1" noChangeShapeType="1" noTextEdit="1"/>
          </p:cNvSpPr>
          <p:nvPr/>
        </p:nvSpPr>
        <p:spPr bwMode="auto">
          <a:xfrm>
            <a:off x="1447800" y="1447800"/>
            <a:ext cx="487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cs typeface="Arial"/>
              </a:rPr>
              <a:t>колай Александрович </a:t>
            </a:r>
          </a:p>
        </p:txBody>
      </p:sp>
      <p:sp>
        <p:nvSpPr>
          <p:cNvPr id="37894" name="WordArt 11"/>
          <p:cNvSpPr>
            <a:spLocks noChangeArrowheads="1" noChangeShapeType="1" noTextEdit="1"/>
          </p:cNvSpPr>
          <p:nvPr/>
        </p:nvSpPr>
        <p:spPr bwMode="auto">
          <a:xfrm>
            <a:off x="685800" y="152400"/>
            <a:ext cx="5619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КУ</a:t>
            </a:r>
          </a:p>
        </p:txBody>
      </p:sp>
      <p:sp>
        <p:nvSpPr>
          <p:cNvPr id="37895" name="WordArt 12"/>
          <p:cNvSpPr>
            <a:spLocks noChangeArrowheads="1" noChangeShapeType="1" noTextEdit="1"/>
          </p:cNvSpPr>
          <p:nvPr/>
        </p:nvSpPr>
        <p:spPr bwMode="auto">
          <a:xfrm>
            <a:off x="685800" y="762000"/>
            <a:ext cx="10287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КРЫ</a:t>
            </a:r>
          </a:p>
        </p:txBody>
      </p:sp>
      <p:sp>
        <p:nvSpPr>
          <p:cNvPr id="37896" name="WordArt 13"/>
          <p:cNvSpPr>
            <a:spLocks noChangeArrowheads="1" noChangeShapeType="1" noTextEdit="1"/>
          </p:cNvSpPr>
          <p:nvPr/>
        </p:nvSpPr>
        <p:spPr bwMode="auto">
          <a:xfrm>
            <a:off x="685800" y="1371600"/>
            <a:ext cx="6667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НИ</a:t>
            </a:r>
          </a:p>
        </p:txBody>
      </p:sp>
      <p:sp>
        <p:nvSpPr>
          <p:cNvPr id="37897" name="WordArt 14"/>
          <p:cNvSpPr>
            <a:spLocks noChangeArrowheads="1" noChangeShapeType="1" noTextEdit="1"/>
          </p:cNvSpPr>
          <p:nvPr/>
        </p:nvSpPr>
        <p:spPr bwMode="auto">
          <a:xfrm>
            <a:off x="6553200" y="1219200"/>
            <a:ext cx="33337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С</a:t>
            </a:r>
          </a:p>
        </p:txBody>
      </p:sp>
      <p:sp>
        <p:nvSpPr>
          <p:cNvPr id="37898" name="WordArt 15"/>
          <p:cNvSpPr>
            <a:spLocks noChangeArrowheads="1" noChangeShapeType="1" noTextEdit="1"/>
          </p:cNvSpPr>
          <p:nvPr/>
        </p:nvSpPr>
        <p:spPr bwMode="auto">
          <a:xfrm>
            <a:off x="6934200" y="1524000"/>
            <a:ext cx="1295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cs typeface="Arial"/>
              </a:rPr>
              <a:t>околов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18-4-1m"/>
          <p:cNvPicPr>
            <a:picLocks noChangeAspect="1" noChangeArrowheads="1"/>
          </p:cNvPicPr>
          <p:nvPr/>
        </p:nvPicPr>
        <p:blipFill>
          <a:blip r:embed="rId2">
            <a:lum bright="-30000" contrast="36000"/>
          </a:blip>
          <a:srcRect/>
          <a:stretch>
            <a:fillRect/>
          </a:stretch>
        </p:blipFill>
        <p:spPr bwMode="auto">
          <a:xfrm>
            <a:off x="2362200" y="533400"/>
            <a:ext cx="41036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Художники Кукрыниксы на фронте 1942 г. Место съемки:  Автор съемки: не установлен ГАРФ Ф.Р-5508. Оп.3. Д.321. Л.16"/>
          <p:cNvPicPr>
            <a:picLocks noChangeAspect="1" noChangeArrowheads="1"/>
          </p:cNvPicPr>
          <p:nvPr/>
        </p:nvPicPr>
        <p:blipFill>
          <a:blip r:embed="rId2">
            <a:lum bright="36000" contrast="24000"/>
          </a:blip>
          <a:srcRect/>
          <a:stretch>
            <a:fillRect/>
          </a:stretch>
        </p:blipFill>
        <p:spPr bwMode="auto">
          <a:xfrm>
            <a:off x="857250" y="638175"/>
            <a:ext cx="74295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Художники Кукрыниксы на фронте 1942 г. Место съемки:  Автор съемки: не установлен ГАРФ Ф.Р-5508. Оп.3. Д.321. Л.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800100"/>
            <a:ext cx="7429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mfoto11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/>
          <a:stretch>
            <a:fillRect/>
          </a:stretch>
        </p:blipFill>
        <p:spPr bwMode="auto">
          <a:xfrm>
            <a:off x="2667000" y="1752600"/>
            <a:ext cx="344487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6"/>
          <p:cNvSpPr>
            <a:spLocks noChangeArrowheads="1" noChangeShapeType="1" noTextEdit="1"/>
          </p:cNvSpPr>
          <p:nvPr/>
        </p:nvSpPr>
        <p:spPr bwMode="auto">
          <a:xfrm>
            <a:off x="2286000" y="533400"/>
            <a:ext cx="4495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cs typeface="Arial"/>
              </a:rPr>
              <a:t>Окна ТАСС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Жители Владивостока слушают по радио сообщение о нападении гитлеровской Германии на СССР 22 июня 1941 г. Место съемки: Владивосток Автор съемки: Мясников В. Ф. ГАПК ед.хр.П-36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64674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6"/>
          <p:cNvSpPr>
            <a:spLocks noChangeArrowheads="1" noChangeShapeType="1" noTextEdit="1"/>
          </p:cNvSpPr>
          <p:nvPr/>
        </p:nvSpPr>
        <p:spPr bwMode="auto">
          <a:xfrm>
            <a:off x="1828800" y="381000"/>
            <a:ext cx="5791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"/>
                <a:cs typeface="Arial"/>
              </a:rPr>
              <a:t>"Говорит Москва!"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12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attlefront.ru - Документы, статьи и выступления вождей Советского Союза и Третьего Рейх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7620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821959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38163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 descr="200px-Ussr02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09600"/>
            <a:ext cx="38290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kar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кар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971800"/>
            <a:ext cx="4543425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4267200" y="685800"/>
            <a:ext cx="448627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"Боевой карандаш"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Zastal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 descr="кук5-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683000"/>
            <a:ext cx="45910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7006404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084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7410787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609600"/>
            <a:ext cx="36480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484689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495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7" descr="5234373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5814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56238rm_19_3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356393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plaka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0"/>
            <a:ext cx="38766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663753841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381000" y="609600"/>
            <a:ext cx="3965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7056775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09600"/>
            <a:ext cx="4038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1402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3944938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7" descr="2561628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685800"/>
            <a:ext cx="39179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Фотографии первых дней Великой Отечественной Войны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48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Радио блокадного Ленинград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175" y="3341688"/>
            <a:ext cx="5457825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plakat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38766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 descr="plakat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533400"/>
            <a:ext cx="38766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3839600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34956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6" descr="6925454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895600"/>
            <a:ext cx="47625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Ussr00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4103688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 descr="Ussr01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40386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1244516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37465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7" descr="4659238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609600"/>
            <a:ext cx="39227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2232658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571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plakat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00400"/>
            <a:ext cx="478472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523537987"/>
          <p:cNvPicPr>
            <a:picLocks noChangeAspect="1" noChangeArrowheads="1"/>
          </p:cNvPicPr>
          <p:nvPr/>
        </p:nvPicPr>
        <p:blipFill>
          <a:blip r:embed="rId2">
            <a:lum bright="6000" contrast="36000"/>
          </a:blip>
          <a:srcRect/>
          <a:stretch>
            <a:fillRect/>
          </a:stretch>
        </p:blipFill>
        <p:spPr bwMode="auto">
          <a:xfrm>
            <a:off x="2514600" y="228600"/>
            <a:ext cx="4586288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2971506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90600"/>
            <a:ext cx="6858000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5" descr="«Пьем воду из родного Днепра, будем пить из Прута, Немана и Буга!..», &#10;Иванов Виктор Семенович, 194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19" name="AutoShape 7" descr="«Пьем воду из родного Днепра, будем пить из Прута, Немана и Буга!..», &#10;Иванов Виктор Семенович, 194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0420" name="Picture 9" descr="592697757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2209800" y="304800"/>
            <a:ext cx="47244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931580116"/>
          <p:cNvPicPr>
            <a:picLocks noChangeAspect="1" noChangeArrowheads="1"/>
          </p:cNvPicPr>
          <p:nvPr/>
        </p:nvPicPr>
        <p:blipFill>
          <a:blip r:embed="rId2">
            <a:lum contrast="54000"/>
          </a:blip>
          <a:srcRect/>
          <a:stretch>
            <a:fillRect/>
          </a:stretch>
        </p:blipFill>
        <p:spPr bwMode="auto">
          <a:xfrm>
            <a:off x="228600" y="533400"/>
            <a:ext cx="40386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5" descr="723418526"/>
          <p:cNvPicPr>
            <a:picLocks noChangeAspect="1" noChangeArrowheads="1"/>
          </p:cNvPicPr>
          <p:nvPr/>
        </p:nvPicPr>
        <p:blipFill>
          <a:blip r:embed="rId3">
            <a:lum contrast="42000"/>
          </a:blip>
          <a:srcRect/>
          <a:stretch>
            <a:fillRect/>
          </a:stretch>
        </p:blipFill>
        <p:spPr bwMode="auto">
          <a:xfrm>
            <a:off x="4953000" y="609600"/>
            <a:ext cx="4033838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3149127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3963988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plakat5"/>
          <p:cNvPicPr>
            <a:picLocks noChangeAspect="1" noChangeArrowheads="1"/>
          </p:cNvPicPr>
          <p:nvPr/>
        </p:nvPicPr>
        <p:blipFill>
          <a:blip r:embed="rId3"/>
          <a:srcRect t="1279"/>
          <a:stretch>
            <a:fillRect/>
          </a:stretch>
        </p:blipFill>
        <p:spPr bwMode="auto">
          <a:xfrm>
            <a:off x="4876800" y="685800"/>
            <a:ext cx="38766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81000"/>
            <a:ext cx="46863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levitan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plakat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8766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 descr="Ussr03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09600"/>
            <a:ext cx="40195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8" descr="197515470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/>
          <a:stretch>
            <a:fillRect/>
          </a:stretch>
        </p:blipFill>
        <p:spPr bwMode="auto">
          <a:xfrm>
            <a:off x="304800" y="381000"/>
            <a:ext cx="41084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10" descr="75684848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4724400" y="381000"/>
            <a:ext cx="4154488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Ussr04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3911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6" descr="794161573"/>
          <p:cNvPicPr>
            <a:picLocks noChangeAspect="1" noChangeArrowheads="1"/>
          </p:cNvPicPr>
          <p:nvPr/>
        </p:nvPicPr>
        <p:blipFill>
          <a:blip r:embed="rId3">
            <a:lum bright="-12000" contrast="30000"/>
          </a:blip>
          <a:srcRect/>
          <a:stretch>
            <a:fillRect/>
          </a:stretch>
        </p:blipFill>
        <p:spPr bwMode="auto">
          <a:xfrm>
            <a:off x="4800600" y="533400"/>
            <a:ext cx="39893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1040815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39846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 descr="7344337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85800"/>
            <a:ext cx="40989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828429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359886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5" descr="кук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475" y="685800"/>
            <a:ext cx="43021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2770897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905000"/>
            <a:ext cx="4762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5" descr="Kukr_kleshi_19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кук41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5" descr="956143883"/>
          <p:cNvPicPr>
            <a:picLocks noChangeAspect="1" noChangeArrowheads="1"/>
          </p:cNvPicPr>
          <p:nvPr/>
        </p:nvPicPr>
        <p:blipFill>
          <a:blip r:embed="rId3">
            <a:lum bright="-12000" contrast="24000"/>
          </a:blip>
          <a:srcRect/>
          <a:stretch>
            <a:fillRect/>
          </a:stretch>
        </p:blipFill>
        <p:spPr bwMode="auto">
          <a:xfrm>
            <a:off x="4953000" y="1676400"/>
            <a:ext cx="3657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Ussr0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6962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123844627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228600" y="457200"/>
            <a:ext cx="43640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6" descr="243305695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4724400" y="457200"/>
            <a:ext cx="41370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96067rm_21_486_jpg_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2294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Радиоаппаратура ССС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4312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68288" y="5791200"/>
            <a:ext cx="8875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u="sng">
                <a:latin typeface="Times New Roman" pitchFamily="18" charset="0"/>
                <a:cs typeface="Times New Roman" pitchFamily="18" charset="0"/>
              </a:rPr>
              <a:t>«Земля»</a:t>
            </a:r>
            <a:r>
              <a:rPr lang="ru-RU" sz="2200" b="1">
                <a:latin typeface="Times New Roman" pitchFamily="18" charset="0"/>
                <a:cs typeface="Times New Roman" pitchFamily="18" charset="0"/>
              </a:rPr>
              <a:t> – радиостанция времен Великой Отечественной войны</a:t>
            </a: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146580rm_23_551_jpg_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3938588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5" descr="148126rm_23_550_jpg_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7275" y="762000"/>
            <a:ext cx="399097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663761614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381000" y="381000"/>
            <a:ext cx="40798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36661621"/>
          <p:cNvPicPr>
            <a:picLocks noChangeAspect="1" noChangeArrowheads="1"/>
          </p:cNvPicPr>
          <p:nvPr/>
        </p:nvPicPr>
        <p:blipFill>
          <a:blip r:embed="rId3">
            <a:lum contrast="42000"/>
          </a:blip>
          <a:srcRect/>
          <a:stretch>
            <a:fillRect/>
          </a:stretch>
        </p:blipFill>
        <p:spPr bwMode="auto">
          <a:xfrm>
            <a:off x="5029200" y="457200"/>
            <a:ext cx="3773488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веч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533400"/>
            <a:ext cx="84566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687">
    <p:pu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ChangeArrowheads="1"/>
          </p:cNvSpPr>
          <p:nvPr/>
        </p:nvSpPr>
        <p:spPr bwMode="auto">
          <a:xfrm>
            <a:off x="457200" y="0"/>
            <a:ext cx="83820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22218" anchor="ctr">
            <a:spAutoFit/>
          </a:bodyPr>
          <a:lstStyle/>
          <a:p>
            <a:pPr algn="l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Луганской области погибли два сотрудника ВГТРК</a:t>
            </a:r>
          </a:p>
          <a:p>
            <a:pPr algn="l" eaLnBrk="0" hangingPunct="0"/>
            <a:r>
              <a:rPr lang="ru-RU" sz="700">
                <a:latin typeface="Times New Roman" pitchFamily="18" charset="0"/>
                <a:cs typeface="Times New Roman" pitchFamily="18" charset="0"/>
              </a:rPr>
              <a:t>                                                             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	Как сообщает </a:t>
            </a:r>
            <a:r>
              <a:rPr lang="ru-RU">
                <a:latin typeface="Times New Roman" pitchFamily="18" charset="0"/>
                <a:cs typeface="Times New Roman" pitchFamily="18" charset="0"/>
                <a:hlinkClick r:id="rId2"/>
              </a:rPr>
              <a:t>"Русская служба новостей"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, звукооператор Антон Волошин погиб на месте. Его коллега корреспондент Игорь Корнелюк умер на операционном столе в Луганской областной клинической больнице, сообщил замглавного врача Сергей Бабенко.</a:t>
            </a:r>
          </a:p>
          <a:p>
            <a:pPr algn="l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	В свою очередь Виктор Денисов рассказал в эфире телеканала "Россия 24" обстоятельства произошедшего.</a:t>
            </a:r>
          </a:p>
          <a:p>
            <a:pPr algn="just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	"Путь проходил через дорогу, покрытую асфальтом, по этому как раз асфальту вдоль дороги находились мины, я побежал не к нашим ребятам, которые были скрыты в метрах 200 за дорогой, а побежал к ополченцу, которого ранили и к беженцам", – сказал Денисов. По его словам, один из ополченцев поднял руку, чтобы указать беженцам безопасный путь. В этот момент недалеко от него разорвался снаряд.</a:t>
            </a:r>
          </a:p>
          <a:p>
            <a:pPr algn="l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	"На дороге все время разрывались мины, осколки долетали до нас, это было в 100-150 метрах, беженцам помогли ополченцы, посадили их в машину и отвезли в центр города", – добавил Денисов.</a:t>
            </a:r>
          </a:p>
        </p:txBody>
      </p:sp>
      <p:pic>
        <p:nvPicPr>
          <p:cNvPr id="76803" name="Picture 3" descr="http://content.adfox.ru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97155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http://cdn.static3.rtr-vesti.ru/p/nw_969084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876800"/>
            <a:ext cx="35052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8" descr="http://cdn.static1.rtr-vesti.ru/p/nw_969056.jpg">
            <a:hlinkClick r:id="rId4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4800600"/>
            <a:ext cx="34290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22218" anchor="ctr">
            <a:spAutoFit/>
          </a:bodyPr>
          <a:lstStyle/>
          <a:p>
            <a:r>
              <a:rPr lang="ru-RU" sz="105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0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                      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Игорь Корнелюк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скончался при проведении реанимационных мероприятий через 35 минут после того, как его перевели из операционной в стационар.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>
                <a:latin typeface="Times New Roman" pitchFamily="18" charset="0"/>
                <a:cs typeface="Times New Roman" pitchFamily="18" charset="0"/>
              </a:rPr>
            </a:b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7" name="Picture 2" descr="vesti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400800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http://cdn.static1.rtr-vesti.ru/p/xw_96965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49197" r="7281"/>
          <a:stretch>
            <a:fillRect/>
          </a:stretch>
        </p:blipFill>
        <p:spPr bwMode="auto">
          <a:xfrm>
            <a:off x="2667000" y="304800"/>
            <a:ext cx="33528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Прямоугольник 2"/>
          <p:cNvSpPr>
            <a:spLocks noChangeArrowheads="1"/>
          </p:cNvSpPr>
          <p:nvPr/>
        </p:nvSpPr>
        <p:spPr bwMode="auto">
          <a:xfrm>
            <a:off x="609600" y="5181600"/>
            <a:ext cx="815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Звукооператор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Антон Волошин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погиб на месте.</a:t>
            </a:r>
            <a:endParaRPr lang="ru-RU" sz="2800"/>
          </a:p>
        </p:txBody>
      </p:sp>
    </p:spTree>
  </p:cSld>
  <p:clrMapOvr>
    <a:masterClrMapping/>
  </p:clrMapOvr>
  <p:transition spd="med" advClick="0" advTm="5000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/>
          </p:cNvSpPr>
          <p:nvPr/>
        </p:nvSpPr>
        <p:spPr bwMode="auto">
          <a:xfrm>
            <a:off x="228600" y="0"/>
            <a:ext cx="8686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22218" anchor="ctr">
            <a:spAutoFit/>
          </a:bodyPr>
          <a:lstStyle/>
          <a:p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Корреспондент в Луганске рассказал подробности гибели российских журналистов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5" name="Picture 3" descr="http://cdn.static1.rtr-vesti.ru/p/xw_96965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438400"/>
            <a:ext cx="4024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Прямоугольник 5"/>
          <p:cNvSpPr>
            <a:spLocks noChangeArrowheads="1"/>
          </p:cNvSpPr>
          <p:nvPr/>
        </p:nvSpPr>
        <p:spPr bwMode="auto">
          <a:xfrm>
            <a:off x="0" y="4953000"/>
            <a:ext cx="8763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Оператор пошёл дальше снимать, а корреспондент и ассистент пошли дальше. И в эту группу людей ударило два снаряда. Они шли по дороге, скорее всего, солдаты нацгвардии, которые сидели на холме, видели, что это были журналисты и видели, что угрозы их позиции нет. У них была возможность выстрелить", — приводит слова корреспондента </a:t>
            </a:r>
            <a:r>
              <a:rPr lang="ru-RU">
                <a:latin typeface="Times New Roman" pitchFamily="18" charset="0"/>
                <a:cs typeface="Times New Roman" pitchFamily="18" charset="0"/>
                <a:hlinkClick r:id="rId4"/>
              </a:rPr>
              <a:t>"Русская служба новостей"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9877" name="Прямоугольник 6"/>
          <p:cNvSpPr>
            <a:spLocks noChangeArrowheads="1"/>
          </p:cNvSpPr>
          <p:nvPr/>
        </p:nvSpPr>
        <p:spPr bwMode="auto">
          <a:xfrm>
            <a:off x="152400" y="990600"/>
            <a:ext cx="8839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   ЛУГАНСК, 17 июня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. Сотрудники съёмочной группы ВГТРК корреспондент Игорь Корнелюк и звукооператор Антон Волошин, попавшие под минометный обстрел под Луганском, были без бронежилетов.</a:t>
            </a:r>
          </a:p>
          <a:p>
            <a:pPr algn="r" eaLnBrk="0" hangingPunct="0"/>
            <a:r>
              <a:rPr lang="ru-RU" sz="2000">
                <a:latin typeface="Times New Roman" pitchFamily="18" charset="0"/>
                <a:cs typeface="Times New Roman" pitchFamily="18" charset="0"/>
              </a:rPr>
              <a:t> Об этом сообщил корреспондент LifeNews в Луганске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Артур Матвеев.</a:t>
            </a:r>
            <a:endParaRPr lang="ru-RU" sz="6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8" name="Прямоугольник 7"/>
          <p:cNvSpPr>
            <a:spLocks noChangeArrowheads="1"/>
          </p:cNvSpPr>
          <p:nvPr/>
        </p:nvSpPr>
        <p:spPr bwMode="auto">
          <a:xfrm>
            <a:off x="152400" y="2362200"/>
            <a:ext cx="464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Он передал рассказ водителя съемочной группы об обстреле. По его предположению, стреляли представители нацгвардии Украины.</a:t>
            </a:r>
            <a:endParaRPr lang="ru-RU"/>
          </a:p>
        </p:txBody>
      </p:sp>
      <p:sp>
        <p:nvSpPr>
          <p:cNvPr id="79879" name="Прямоугольник 8"/>
          <p:cNvSpPr>
            <a:spLocks noChangeArrowheads="1"/>
          </p:cNvSpPr>
          <p:nvPr/>
        </p:nvSpPr>
        <p:spPr bwMode="auto">
          <a:xfrm>
            <a:off x="152400" y="38100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«Они вышли из машины, подошли к группе ополчения и попросили показать позиции. Они вышли с камерами и со всем оборудованием, но без бронежилетов. </a:t>
            </a:r>
            <a:endParaRPr lang="ru-RU"/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БЪЕКТИВНАЯ ГАЗЕТА * ГАЗЕТА АКТИВНОЙ ОППОЗИ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"/>
            <a:ext cx="68103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От Cоветского информбюро, или Летопись народного подвига РИА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28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Фото - Москвичи читают сводку Совинформбюро. Лето 1941 г.. Фотоальбом - 2 мировая война. Автор - peakypounder. Ваши фото без ог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290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Россия, Крым, Украина. Политическая ситуация. - Страница 25 - ИСТОРИЯ, ПОЛИТИКА, ЭКОНОМИКА - ЖЕЛЕЗНЫЙ ФАКТ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609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14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838200" y="685800"/>
            <a:ext cx="79502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48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381000" y="838200"/>
            <a:ext cx="82550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</TotalTime>
  <Words>397</Words>
  <Application>Microsoft PowerPoint</Application>
  <PresentationFormat>Экран (4:3)</PresentationFormat>
  <Paragraphs>55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Times New Roman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Елена</dc:creator>
  <cp:lastModifiedBy>Сервер</cp:lastModifiedBy>
  <cp:revision>83</cp:revision>
  <cp:lastPrinted>1601-01-01T00:00:00Z</cp:lastPrinted>
  <dcterms:created xsi:type="dcterms:W3CDTF">2010-04-19T16:01:03Z</dcterms:created>
  <dcterms:modified xsi:type="dcterms:W3CDTF">2016-02-26T05:24:10Z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