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2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80" d="100"/>
          <a:sy n="80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ТЕМА: Электрические источники света</a:t>
            </a:r>
            <a:endParaRPr lang="ru-RU" dirty="0"/>
          </a:p>
        </p:txBody>
      </p:sp>
      <p:pic>
        <p:nvPicPr>
          <p:cNvPr id="5" name="Рисунок 4" descr="http://altenergy.org.ua/wp-content/uploads/2011/10/istochniky_sve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4762500" cy="29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ПМ 01 Организация технического обслуживания и ремонта электрического и электромеханического оборудования.</a:t>
            </a:r>
            <a:br>
              <a:rPr lang="ru-RU" b="1" dirty="0" smtClean="0"/>
            </a:br>
            <a:r>
              <a:rPr lang="ru-RU" b="1" dirty="0" smtClean="0"/>
              <a:t>МДК 01.03 Электрическое и электромеханическое оборудование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Основные особенности ламп накаливания: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Изготовление в широком сортаменте, на самые разные мощности и напряжения и различных типов, приспособленных к определенным условиям применения</a:t>
            </a:r>
          </a:p>
          <a:p>
            <a:r>
              <a:rPr lang="ru-RU" dirty="0" smtClean="0"/>
              <a:t>Непосредственное включение в сеть без дополнительных аппаратов</a:t>
            </a:r>
          </a:p>
          <a:p>
            <a:r>
              <a:rPr lang="ru-RU" dirty="0" smtClean="0"/>
              <a:t>Работоспособность при значительных отклонениях напряжения сети от номинального</a:t>
            </a:r>
          </a:p>
          <a:p>
            <a:r>
              <a:rPr lang="ru-RU" dirty="0" smtClean="0"/>
              <a:t>Незначительное (около 15%) снижение светового потока к концу срока службы</a:t>
            </a:r>
          </a:p>
          <a:p>
            <a:r>
              <a:rPr lang="ru-RU" dirty="0" smtClean="0"/>
              <a:t>Почти полная независимость от условий окружающей среды, в том числе от температуры</a:t>
            </a:r>
          </a:p>
          <a:p>
            <a:r>
              <a:rPr lang="ru-RU" dirty="0" smtClean="0"/>
              <a:t>Компактность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Недостатки ламп накаливания: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низкая световая отдача, </a:t>
            </a:r>
          </a:p>
          <a:p>
            <a:r>
              <a:rPr lang="ru-RU" dirty="0" smtClean="0"/>
              <a:t>преобладание в спектре излучений желто-красной части спектра, </a:t>
            </a:r>
          </a:p>
          <a:p>
            <a:r>
              <a:rPr lang="ru-RU" dirty="0" smtClean="0"/>
              <a:t>ограниченный срок службы, </a:t>
            </a:r>
          </a:p>
          <a:p>
            <a:r>
              <a:rPr lang="ru-RU" dirty="0" smtClean="0"/>
              <a:t>большая зависимости характеристик ламп накаливания от подводимого напряжения (так как с повышением напряжения возрастает температура нити накала, и , как следствие, свет становиться белее, быстро возрастает световой поток и несколько медленнее световая отдача, </a:t>
            </a:r>
          </a:p>
          <a:p>
            <a:r>
              <a:rPr lang="ru-RU" dirty="0" smtClean="0"/>
              <a:t>резко уменьшается срок службы).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Основными </a:t>
            </a:r>
            <a:r>
              <a:rPr lang="ru-RU" b="1" dirty="0" smtClean="0"/>
              <a:t>характеристиками лампы накаливания</a:t>
            </a:r>
            <a:r>
              <a:rPr lang="ru-RU" dirty="0" smtClean="0"/>
              <a:t> являются номинальные значения напряжения, мощности, светового потока, срок службы, а также габаритные размеры.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Обозначение ламп накаливания: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 - </a:t>
            </a:r>
            <a:r>
              <a:rPr lang="ru-RU" dirty="0" err="1" smtClean="0"/>
              <a:t>газополная</a:t>
            </a:r>
            <a:r>
              <a:rPr lang="ru-RU" dirty="0" smtClean="0"/>
              <a:t> </a:t>
            </a:r>
            <a:r>
              <a:rPr lang="ru-RU" dirty="0" err="1" smtClean="0"/>
              <a:t>моноспиральная</a:t>
            </a:r>
            <a:r>
              <a:rPr lang="ru-RU" dirty="0" smtClean="0"/>
              <a:t> (аргоновая); </a:t>
            </a:r>
          </a:p>
          <a:p>
            <a:r>
              <a:rPr lang="ru-RU" dirty="0" smtClean="0"/>
              <a:t>Б - </a:t>
            </a:r>
            <a:r>
              <a:rPr lang="ru-RU" dirty="0" err="1" smtClean="0"/>
              <a:t>биспиральная</a:t>
            </a:r>
            <a:r>
              <a:rPr lang="ru-RU" dirty="0" smtClean="0"/>
              <a:t> с аргоновым наполнением; </a:t>
            </a:r>
          </a:p>
          <a:p>
            <a:r>
              <a:rPr lang="ru-RU" dirty="0" smtClean="0"/>
              <a:t>БК - </a:t>
            </a:r>
            <a:r>
              <a:rPr lang="ru-RU" dirty="0" err="1" smtClean="0"/>
              <a:t>биспиральная</a:t>
            </a:r>
            <a:r>
              <a:rPr lang="ru-RU" dirty="0" smtClean="0"/>
              <a:t> с криптоновым наполнением; </a:t>
            </a:r>
          </a:p>
          <a:p>
            <a:r>
              <a:rPr lang="ru-RU" dirty="0" smtClean="0"/>
              <a:t>МТ - матированная; </a:t>
            </a:r>
          </a:p>
          <a:p>
            <a:r>
              <a:rPr lang="ru-RU" dirty="0" smtClean="0"/>
              <a:t>125-135, 220-230, 230-240 - диапазон напряжений в вольтах; </a:t>
            </a:r>
          </a:p>
          <a:p>
            <a:r>
              <a:rPr lang="ru-RU" dirty="0" smtClean="0"/>
              <a:t>25-500 - номинальная мощность в ваттах;</a:t>
            </a:r>
          </a:p>
          <a:p>
            <a:r>
              <a:rPr lang="ru-RU" dirty="0" smtClean="0"/>
              <a:t>1 - 12 - отличительная особенность от базовой модели.</a:t>
            </a:r>
          </a:p>
          <a:p>
            <a:r>
              <a:rPr lang="ru-RU" dirty="0" smtClean="0"/>
              <a:t>Например: Б 230-240-40-1, МО 36-100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Галогенные лампы накаливания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Галогенные лампы накаливания по структуре и принципу действия сравнимы с лампами накаливания. Но они содержат в газе-наполнителе незначительные добавки галогенов (бром, хлор, фтор, йод) или их соединения. С помощью этих добавок возможно в определенном температурном интервале практически полностью устранить потемнение колбы (вызванное испарением атомов вольфрама) и обусловленное этим уменьшение светового потока. </a:t>
            </a:r>
            <a:endParaRPr lang="ru-RU" dirty="0"/>
          </a:p>
        </p:txBody>
      </p:sp>
      <p:pic>
        <p:nvPicPr>
          <p:cNvPr id="4" name="Содержимое 3" descr="http://im5-tub-ru.yandex.net/i?id=311118641-60-72&amp;n=2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галогенных ламп: </a:t>
            </a:r>
          </a:p>
        </p:txBody>
      </p:sp>
      <p:pic>
        <p:nvPicPr>
          <p:cNvPr id="5" name="Рисунок 4" descr="http://www.soyuz24.ru/upload_cat/normal/1718-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3897630" cy="356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высокая светоотдача;</a:t>
            </a:r>
          </a:p>
          <a:p>
            <a:pPr lvl="0"/>
            <a:r>
              <a:rPr lang="ru-RU" b="1" dirty="0" smtClean="0"/>
              <a:t>стабильно яркий свет на протяжении срока службы;</a:t>
            </a:r>
          </a:p>
          <a:p>
            <a:pPr lvl="0"/>
            <a:r>
              <a:rPr lang="ru-RU" b="1" dirty="0" smtClean="0"/>
              <a:t>долгий срок службы;</a:t>
            </a:r>
          </a:p>
          <a:p>
            <a:pPr lvl="0"/>
            <a:r>
              <a:rPr lang="ru-RU" b="1" dirty="0" smtClean="0"/>
              <a:t>миниатюрная конструкция;</a:t>
            </a:r>
          </a:p>
          <a:p>
            <a:pPr lvl="0"/>
            <a:r>
              <a:rPr lang="ru-RU" b="1" dirty="0" smtClean="0"/>
              <a:t>возможность регулирования светового потока;</a:t>
            </a:r>
          </a:p>
          <a:p>
            <a:pPr lvl="0"/>
            <a:r>
              <a:rPr lang="ru-RU" b="1" dirty="0" smtClean="0"/>
              <a:t>высокий уровень безопасности, особенно в условиях повышенной влажности (низковольтные лампы);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Недостатки галогенных ламп: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до стеклянной поверхности лампы лучше не дотрагиваться голыми руками, так как на ней остаются жирные пятна, что может привести к оплавлению в этом месте стекла колбы. Лампу необходимо брать, используя кусок чистой ткани, а если колба чем-то испачкана, то нужно протереть ее медицинским спиртом; </a:t>
            </a:r>
          </a:p>
          <a:p>
            <a:pPr lvl="0"/>
            <a:r>
              <a:rPr lang="ru-RU" dirty="0" smtClean="0"/>
              <a:t>галогенные лампы очень чувствительны к скачкам напряжения сети, поэтому их следует включать через стабилизатор напряжения, а низковольтные - через трансформатор; </a:t>
            </a:r>
          </a:p>
          <a:p>
            <a:pPr lvl="0"/>
            <a:r>
              <a:rPr lang="ru-RU" dirty="0" smtClean="0"/>
              <a:t>температура колбы может достигать 500 °С, поэтому при установке ламп следует соблюдать нормы противопожарной безопасности (например, обеспечить достаточное расстояние между поверхностью перекрытия и подвесным потолком).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ru-RU" u="sng" dirty="0" smtClean="0"/>
              <a:t>Люминесцентная лампа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Люминесцентная лампа - газоразрядный источник света, световой поток которого определяется в основном свечением люминофоров под воздействием ультрафиолетового излучения разряда; видимое свечение разряда не превышает нескольких процентов.</a:t>
            </a:r>
            <a:endParaRPr lang="ru-RU" dirty="0"/>
          </a:p>
        </p:txBody>
      </p:sp>
      <p:pic>
        <p:nvPicPr>
          <p:cNvPr id="19458" name="Picture 2" descr="http://eleczon.ru/images/image/180px-Leuchtstofflampen-chtaube05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37112"/>
            <a:ext cx="3456384" cy="1879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Люминесцентные лампы делятся на </a:t>
            </a:r>
            <a:r>
              <a:rPr lang="ru-RU" b="1" dirty="0" smtClean="0"/>
              <a:t>осветительные общего назначения</a:t>
            </a:r>
            <a:r>
              <a:rPr lang="ru-RU" dirty="0" smtClean="0"/>
              <a:t> и </a:t>
            </a:r>
            <a:r>
              <a:rPr lang="ru-RU" b="1" dirty="0" smtClean="0"/>
              <a:t>специальные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люминесцентным лампам общего назначения относят лампы мощностью от 15 до 80 Вт с цветовыми и спектральными характеристиками, имитирующими естественный свет различных оттенков.</a:t>
            </a:r>
          </a:p>
          <a:p>
            <a:r>
              <a:rPr lang="ru-RU" dirty="0" smtClean="0"/>
              <a:t>Для классификации люминесцентных ламп специального назначения используют различные параметры. По мощности их разделяют на маломощные (до 15 Вт) и мощные (свыше 80 Вт), по типу разряда - на дуговые, тлеющего разряда и тлеющего сечения, по излучению - на лампы естественного света, цветные лампы, лампы со специальными спектрами излучения, лампы ультрафиолетового излучения, по форме колбы - на трубчатые и фигурные, по </a:t>
            </a:r>
            <a:r>
              <a:rPr lang="ru-RU" dirty="0" err="1" smtClean="0"/>
              <a:t>светораспределению</a:t>
            </a:r>
            <a:r>
              <a:rPr lang="ru-RU" dirty="0" smtClean="0"/>
              <a:t> - с ненаправленным светоизлучением и с направленным, например, рефлекторные, щелевые, панельные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Шкала номинальных мощностей люминесцентных ламп (Вт): 15, 20, 30, 40, 65, 80.</a:t>
            </a:r>
          </a:p>
          <a:p>
            <a:r>
              <a:rPr lang="ru-RU" dirty="0" smtClean="0"/>
              <a:t>Особенности конструкции лампы указываются буквами вслед за буквами, обозначающими цветность лампы (Р - рефлекторная, У - У-образная, К - кольцевая, Б - быстрого пуска, А - амальгамная).</a:t>
            </a:r>
            <a:endParaRPr lang="ru-RU" dirty="0"/>
          </a:p>
        </p:txBody>
      </p:sp>
      <p:pic>
        <p:nvPicPr>
          <p:cNvPr id="4" name="Рисунок 3" descr="http://www.vashe.by/products_pictures/lamps/i/FL%2036W_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404110" cy="180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marL="0" algn="ctr"/>
            <a:r>
              <a:rPr lang="ru-RU" dirty="0" smtClean="0"/>
              <a:t>Цели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образовательная</a:t>
            </a:r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dirty="0" smtClean="0"/>
              <a:t>изучить источники света, их конструкцию и принцип работы;</a:t>
            </a:r>
          </a:p>
          <a:p>
            <a:pPr lvl="0"/>
            <a:r>
              <a:rPr lang="ru-RU" dirty="0" smtClean="0"/>
              <a:t>выявить преимущества и недостатки одной лампы перед другой;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воспитательная: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dirty="0" smtClean="0"/>
              <a:t>воспитать готовность к профессиональному общению;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развивающая: 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dirty="0" smtClean="0"/>
              <a:t>активизировать мыслительную деятельность студентов;</a:t>
            </a:r>
          </a:p>
          <a:p>
            <a:pPr lvl="0"/>
            <a:r>
              <a:rPr lang="ru-RU" dirty="0" smtClean="0"/>
              <a:t>развить внимание, память, умение делать выводы и сравнения.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Устройство люминесцентных ламп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Устройство люминесцентных ламп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21792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36912"/>
            <a:ext cx="8579296" cy="3817896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Колба лампы</a:t>
            </a:r>
            <a:r>
              <a:rPr lang="ru-RU" i="1" dirty="0" smtClean="0"/>
              <a:t> </a:t>
            </a:r>
            <a:r>
              <a:rPr lang="ru-RU" dirty="0" smtClean="0"/>
              <a:t>— это цилиндр </a:t>
            </a:r>
            <a:r>
              <a:rPr lang="ru-RU" i="1" dirty="0" smtClean="0"/>
              <a:t>1</a:t>
            </a:r>
            <a:r>
              <a:rPr lang="ru-RU" dirty="0" smtClean="0"/>
              <a:t> из стекла с наружным диаметром 38, 26, 16 или 12 мм В торцевые концы цилиндра герметично впаяны стеклянные ножки </a:t>
            </a:r>
            <a:r>
              <a:rPr lang="ru-RU" i="1" dirty="0" smtClean="0"/>
              <a:t>2</a:t>
            </a:r>
            <a:r>
              <a:rPr lang="ru-RU" dirty="0" smtClean="0"/>
              <a:t>, на которых с внутренней стороны смонтированы электроды </a:t>
            </a:r>
            <a:r>
              <a:rPr lang="ru-RU" i="1" dirty="0" smtClean="0"/>
              <a:t>3</a:t>
            </a:r>
            <a:r>
              <a:rPr lang="ru-RU" dirty="0" smtClean="0"/>
              <a:t>. С наружной стороны электроды подпаяны к штырькам </a:t>
            </a:r>
            <a:r>
              <a:rPr lang="ru-RU" i="1" dirty="0" smtClean="0"/>
              <a:t>4</a:t>
            </a:r>
            <a:r>
              <a:rPr lang="ru-RU" dirty="0" smtClean="0"/>
              <a:t> цоколя </a:t>
            </a:r>
            <a:r>
              <a:rPr lang="ru-RU" i="1" dirty="0" smtClean="0"/>
              <a:t>5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Из колбы люминесцентной лампы воздух тщательно откачивается через </a:t>
            </a:r>
            <a:r>
              <a:rPr lang="ru-RU" dirty="0" err="1" smtClean="0"/>
              <a:t>штенгель</a:t>
            </a:r>
            <a:r>
              <a:rPr lang="ru-RU" dirty="0" smtClean="0"/>
              <a:t> </a:t>
            </a:r>
            <a:r>
              <a:rPr lang="ru-RU" i="1" dirty="0" smtClean="0"/>
              <a:t>6</a:t>
            </a:r>
            <a:r>
              <a:rPr lang="ru-RU" dirty="0" smtClean="0"/>
              <a:t>, впаянный в одну из ножек. После откачки объем колбы заполняется инертным газом </a:t>
            </a:r>
            <a:r>
              <a:rPr lang="ru-RU" i="1" dirty="0" smtClean="0"/>
              <a:t>7</a:t>
            </a:r>
            <a:r>
              <a:rPr lang="ru-RU" dirty="0" smtClean="0"/>
              <a:t> и в него вводится ртуть в виде небольшой капли </a:t>
            </a:r>
            <a:r>
              <a:rPr lang="ru-RU" i="1" dirty="0" smtClean="0"/>
              <a:t>8</a:t>
            </a:r>
            <a:r>
              <a:rPr lang="ru-RU" dirty="0" smtClean="0"/>
              <a:t> или в виде так называемой амальгамы, то есть сплава ртути с висмутом, индием и другими металлами.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пускорегулирующие аппараты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поддержания и стабилизации процесса разряда последовательно с люминесцентной лампой включается балластное сопротивление в сети переменного тока в виде </a:t>
            </a:r>
            <a:r>
              <a:rPr lang="ru-RU" b="1" dirty="0" smtClean="0"/>
              <a:t>дросселя</a:t>
            </a:r>
            <a:r>
              <a:rPr lang="ru-RU" dirty="0" smtClean="0"/>
              <a:t> или </a:t>
            </a:r>
            <a:r>
              <a:rPr lang="ru-RU" b="1" dirty="0" smtClean="0"/>
              <a:t>дросселя и конденсатора</a:t>
            </a:r>
            <a:r>
              <a:rPr lang="ru-RU" dirty="0" smtClean="0"/>
              <a:t>. Эти устройства называют </a:t>
            </a:r>
            <a:r>
              <a:rPr lang="ru-RU" b="1" dirty="0" smtClean="0"/>
              <a:t>пускорегулирующими аппаратами (ПРА)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ru-RU" b="1" dirty="0" smtClean="0"/>
              <a:t>Стартер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3650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800" dirty="0" smtClean="0"/>
              <a:t>представляет собой миниатюрную лампочку тлеющего разряда с неоновым наполнением, имеющую два биметаллических электрода, которые в нормальном положении разомкнуты.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/>
              <a:t>При подаче напряжения в стартере возникает разряд и биметаллические электроды, изгибаясь, замыкаются накоротко. После их замыкания ток в цепи стартера и электродов, ограниченный только сопротивлением дросселя, возрастает до </a:t>
            </a:r>
            <a:r>
              <a:rPr lang="ru-RU" sz="1800" dirty="0" err="1" smtClean="0"/>
              <a:t>двухтрехкратного</a:t>
            </a:r>
            <a:r>
              <a:rPr lang="ru-RU" sz="1800" dirty="0" smtClean="0"/>
              <a:t> значения рабочего тока лампы и происходит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 быстрый разогрев электродов люминесцентной лампы. В это же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время биметаллические электроды стартера, остывая, размыкают его цепь.</a:t>
            </a:r>
            <a:endParaRPr lang="ru-RU" sz="1800" dirty="0"/>
          </a:p>
        </p:txBody>
      </p:sp>
      <p:pic>
        <p:nvPicPr>
          <p:cNvPr id="5" name="Рисунок 4" descr="http://im4-tub-ru.yandex.net/i?id=632446268-6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715080" y="4166240"/>
            <a:ext cx="25546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ww.group-adv.ru/assets/images/SVET/start1.gi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49080"/>
            <a:ext cx="2592288" cy="215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Электромагнитный </a:t>
            </a:r>
            <a:br>
              <a:rPr lang="ru-RU" b="1" dirty="0" smtClean="0"/>
            </a:br>
            <a:r>
              <a:rPr lang="ru-RU" b="1" dirty="0" smtClean="0"/>
              <a:t>балласт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Электромагнитный балласт представляет собой индуктивное сопротивление (дроссель) подключаемое последовательно с лампой. Для запуска лампы с таким типом балласта требуется также стартер.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Преимуществами такого типа балласта является его простота и дешевизна. </a:t>
            </a:r>
            <a:br>
              <a:rPr lang="ru-RU" dirty="0" smtClean="0"/>
            </a:br>
            <a:r>
              <a:rPr lang="ru-RU" dirty="0" smtClean="0"/>
              <a:t>Недостатки — мерцание ламп с удвоенной частотой сетевого напряжения (частота сетевого напряжения в России = 50 Гц), что повышает утомляемость и может негативно сказываться на зрении, относительно долгий запуск (обычно 1-3 сек, время увеличивается по мере износа лампы), большее потребление энергии по сравнению с электронным балластом.</a:t>
            </a:r>
            <a:endParaRPr lang="ru-RU" dirty="0"/>
          </a:p>
        </p:txBody>
      </p:sp>
      <p:pic>
        <p:nvPicPr>
          <p:cNvPr id="4" name="Рисунок 3" descr="http://eleczon.ru/images/image/180px-Old_Ball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1465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люминесцентных ламп: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широкий диапазон цветности;</a:t>
            </a:r>
          </a:p>
          <a:p>
            <a:pPr lvl="0"/>
            <a:r>
              <a:rPr lang="ru-RU" dirty="0" smtClean="0"/>
              <a:t>по сравнению с лампами накаливания обеспечивает такой же световой поток, но потребляют в 4-5 раз меньше энергии;</a:t>
            </a:r>
          </a:p>
          <a:p>
            <a:pPr lvl="0"/>
            <a:r>
              <a:rPr lang="ru-RU" dirty="0" smtClean="0"/>
              <a:t>имеют низкую температуру колбы;</a:t>
            </a:r>
          </a:p>
          <a:p>
            <a:pPr lvl="0"/>
            <a:r>
              <a:rPr lang="ru-RU" dirty="0" smtClean="0"/>
              <a:t>повышенный срок службы;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недостатки люминесцентных ламп: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снижает световой поток при повышенных температурах; </a:t>
            </a:r>
          </a:p>
          <a:p>
            <a:pPr lvl="0"/>
            <a:r>
              <a:rPr lang="ru-RU" dirty="0" smtClean="0"/>
              <a:t>содержание ртути (хотя и в очень малых количествах, 40-60 мг). Эта доза безвредна, однако постоянная подверженность пагубному воздействию может нанести вред здоровью; </a:t>
            </a:r>
          </a:p>
          <a:p>
            <a:r>
              <a:rPr lang="ru-RU" dirty="0" smtClean="0"/>
              <a:t>люминесцентные лампы не приспособлены к работе при температуре воздуха ниже 15-20 °С.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Компактные люминесцентные лампы</a:t>
            </a:r>
            <a:endParaRPr lang="ru-RU" b="1" dirty="0"/>
          </a:p>
        </p:txBody>
      </p:sp>
      <p:pic>
        <p:nvPicPr>
          <p:cNvPr id="4" name="Содержимое 3" descr="Устройство компактной люминесцентной ламп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4888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587727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Устройство компактной люминесцентной лампы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Газоразрядные лампы высокого давлен</a:t>
            </a:r>
            <a:r>
              <a:rPr lang="ru-RU" dirty="0" smtClean="0"/>
              <a:t>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нструкция лампы типа ДРЛ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7640" y="1722438"/>
            <a:ext cx="29177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ru-RU" dirty="0" smtClean="0"/>
              <a:t>Конструкция лампы типа ДРЛ</a:t>
            </a:r>
          </a:p>
          <a:p>
            <a:pPr indent="0">
              <a:buNone/>
            </a:pPr>
            <a:r>
              <a:rPr lang="ru-RU" dirty="0" smtClean="0"/>
              <a:t>1 - внешняя стеклянная колба; 2 - слой люминофора; 3 - разрядная трубка из кварцевого стекла; 4 - рабочий электрод; 5 - зажигающий электрод; 6 - ограничительные резисторы в цепи зажигающего электрода; 7 - экран; 8 - ртуть;</a:t>
            </a:r>
            <a:br>
              <a:rPr lang="ru-RU" dirty="0" smtClean="0"/>
            </a:br>
            <a:r>
              <a:rPr lang="ru-RU" dirty="0" smtClean="0"/>
              <a:t>Цифры справа на колбе - температура колбы ламп ДРЛ мощностью 400 Вт.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Достоинства ламп ДРЛ: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4608512" cy="4958011"/>
          </a:xfrm>
        </p:spPr>
        <p:txBody>
          <a:bodyPr>
            <a:normAutofit/>
          </a:bodyPr>
          <a:lstStyle/>
          <a:p>
            <a:r>
              <a:rPr lang="ru-RU" dirty="0" smtClean="0"/>
              <a:t>Высокая световая отдача (до 55 лм/Вт)</a:t>
            </a:r>
          </a:p>
          <a:p>
            <a:r>
              <a:rPr lang="ru-RU" dirty="0" smtClean="0"/>
              <a:t>Большой срок службы (10000 ч)</a:t>
            </a:r>
          </a:p>
          <a:p>
            <a:r>
              <a:rPr lang="ru-RU" dirty="0" smtClean="0"/>
              <a:t>Компактность</a:t>
            </a:r>
          </a:p>
          <a:p>
            <a:r>
              <a:rPr lang="ru-RU" dirty="0" err="1" smtClean="0"/>
              <a:t>Некритичность</a:t>
            </a:r>
            <a:r>
              <a:rPr lang="ru-RU" dirty="0" smtClean="0"/>
              <a:t> к условиям окружающей среды (кроме очень низких температур)</a:t>
            </a:r>
            <a:endParaRPr lang="ru-RU" dirty="0"/>
          </a:p>
        </p:txBody>
      </p:sp>
      <p:pic>
        <p:nvPicPr>
          <p:cNvPr id="5" name="Содержимое 4" descr="http://www.morningstarusa.com/images/mercury_vapor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1920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Недостатки ламп ДРЛ: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7"/>
            <a:ext cx="4608512" cy="4835624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Преобладание в спектре лучей сине-зеленой части, ведущее к неудовлетворительной цветопередаче, что исключает применение ламп в случаях, когда объектами различения являются лица людей или окрашенные поверхности</a:t>
            </a:r>
          </a:p>
          <a:p>
            <a:r>
              <a:rPr lang="ru-RU" sz="1400" dirty="0" smtClean="0"/>
              <a:t> Возможность работы только на переменном токе</a:t>
            </a:r>
          </a:p>
          <a:p>
            <a:r>
              <a:rPr lang="ru-RU" sz="1400" dirty="0" smtClean="0"/>
              <a:t>Необходимость включения через балластный дроссель</a:t>
            </a:r>
          </a:p>
          <a:p>
            <a:r>
              <a:rPr lang="ru-RU" sz="1400" dirty="0" smtClean="0"/>
              <a:t> Длительность разгорания при включении (примерно 7 минут) и начало повторного зажигания после даже очень кратковременного перерыва в питания лампы лишь после остывания (примерно 10 мин)</a:t>
            </a:r>
          </a:p>
          <a:p>
            <a:r>
              <a:rPr lang="ru-RU" sz="1400" dirty="0" smtClean="0"/>
              <a:t>Пульсации светового потока, большие чем у люминесцентных ламп</a:t>
            </a:r>
          </a:p>
          <a:p>
            <a:r>
              <a:rPr lang="ru-RU" sz="1400" dirty="0" smtClean="0"/>
              <a:t>Значительное уменьшение светового потока к концу службы</a:t>
            </a:r>
            <a:endParaRPr lang="ru-RU" sz="1400" dirty="0"/>
          </a:p>
        </p:txBody>
      </p:sp>
      <p:pic>
        <p:nvPicPr>
          <p:cNvPr id="5" name="Содержимое 4" descr="http://www.price-list.kiev.ua/img/board_files/26_08_2010/1134785a98cd120550fc74813bc90c1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8884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86000"/>
            <a:ext cx="8640960" cy="3015208"/>
          </a:xfrm>
        </p:spPr>
        <p:txBody>
          <a:bodyPr/>
          <a:lstStyle/>
          <a:p>
            <a:pPr indent="0" algn="ctr">
              <a:buNone/>
            </a:pPr>
            <a:r>
              <a:rPr lang="ru-RU" b="1" dirty="0" smtClean="0">
                <a:solidFill>
                  <a:srgbClr val="7030A0"/>
                </a:solidFill>
                <a:cs typeface="Aharoni" pitchFamily="2" charset="-79"/>
              </a:rPr>
              <a:t>Источником света называют устройство, предназначенное для превращения энергии в оптическое излучение с длинной волн от 1 до 106 нм. </a:t>
            </a:r>
          </a:p>
          <a:p>
            <a:endParaRPr lang="ru-RU" dirty="0"/>
          </a:p>
        </p:txBody>
      </p:sp>
      <p:pic>
        <p:nvPicPr>
          <p:cNvPr id="4" name="Рисунок 3" descr="http://diterglass.com.ua/uploads/posts/2009-03/1235932447_image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99892" y="-279412"/>
            <a:ext cx="16561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Натриевые лампы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40283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Натриевые лампы высокого давления (</a:t>
            </a:r>
            <a:r>
              <a:rPr lang="ru-RU" dirty="0" err="1" smtClean="0"/>
              <a:t>ДНаТ</a:t>
            </a:r>
            <a:r>
              <a:rPr lang="ru-RU" dirty="0" smtClean="0"/>
              <a:t>) являются одной из самых эффективных групп источников видимого излучения: они обладают самой высокой световой отдачей среди всех известных газоразрядных ламп (100 - 130 лм/Вт) и незначительным снижением светового потока при длительном сроке службы.</a:t>
            </a:r>
          </a:p>
        </p:txBody>
      </p:sp>
      <p:pic>
        <p:nvPicPr>
          <p:cNvPr id="6" name="Picture 2" descr="http://vikon-spb.ru/images/7112009-10-02909425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4038600" cy="201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ламп по конструктивному исполнению: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22437"/>
            <a:ext cx="431628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В прозрачной цилиндрической внешней колбе с резьбовым цоколем</a:t>
            </a:r>
          </a:p>
          <a:p>
            <a:r>
              <a:rPr lang="ru-RU" dirty="0" smtClean="0"/>
              <a:t>2. В эллипсоидной (прозрачной или матированной) внешней колбе с резьбовым цоколем</a:t>
            </a:r>
          </a:p>
          <a:p>
            <a:r>
              <a:rPr lang="ru-RU" dirty="0" smtClean="0"/>
              <a:t>3. В цилиндрической стеклянной или кварцевой колбе с двухсторонней </a:t>
            </a:r>
            <a:r>
              <a:rPr lang="ru-RU" dirty="0" err="1" smtClean="0"/>
              <a:t>цоколевкой</a:t>
            </a:r>
            <a:endParaRPr lang="ru-RU" dirty="0" smtClean="0"/>
          </a:p>
          <a:p>
            <a:r>
              <a:rPr lang="ru-RU" dirty="0" smtClean="0"/>
              <a:t>4. В колбе специальной формы с внутренним отражателем</a:t>
            </a:r>
          </a:p>
          <a:p>
            <a:endParaRPr lang="ru-RU" dirty="0"/>
          </a:p>
        </p:txBody>
      </p:sp>
      <p:pic>
        <p:nvPicPr>
          <p:cNvPr id="8" name="Содержимое 7" descr="http://list.te.ua/pics/photos/19511/original/image02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3204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Металлогалогенные</a:t>
            </a:r>
            <a:r>
              <a:rPr lang="ru-RU" b="1" dirty="0" smtClean="0"/>
              <a:t> лампы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4330824" cy="396043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Эти лампы являются точечными источниками света большой мощности. На данный момент они обладают максимальной светоотдачей из всех типов ламп. Световой поток в 10 раз больше, чем в обычных лампах накаливания, а срок службы больше в 12 раз.</a:t>
            </a:r>
          </a:p>
          <a:p>
            <a:r>
              <a:rPr lang="ru-RU" dirty="0" smtClean="0"/>
              <a:t>Маркировка: Д – дуговая, Р – ртутная, И - </a:t>
            </a:r>
            <a:r>
              <a:rPr lang="ru-RU" dirty="0" err="1" smtClean="0"/>
              <a:t>йодидная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Дуговые </a:t>
            </a:r>
            <a:r>
              <a:rPr lang="ru-RU" dirty="0" err="1" smtClean="0"/>
              <a:t>металлогалогенные</a:t>
            </a:r>
            <a:r>
              <a:rPr lang="ru-RU" dirty="0" smtClean="0"/>
              <a:t> лампы (ДРИ, МГЛ, HMI, HTI)</a:t>
            </a:r>
          </a:p>
          <a:p>
            <a:r>
              <a:rPr lang="ru-RU" dirty="0" smtClean="0"/>
              <a:t>Внешне </a:t>
            </a:r>
            <a:r>
              <a:rPr lang="ru-RU" dirty="0" err="1" smtClean="0"/>
              <a:t>металлогалогенные</a:t>
            </a:r>
            <a:r>
              <a:rPr lang="ru-RU" dirty="0" smtClean="0"/>
              <a:t> лампы отличаются от ламп ДРЛ отсутствием люминофора на колбе. </a:t>
            </a:r>
          </a:p>
          <a:p>
            <a:endParaRPr lang="ru-RU" dirty="0"/>
          </a:p>
        </p:txBody>
      </p:sp>
      <p:pic>
        <p:nvPicPr>
          <p:cNvPr id="5" name="Содержимое 4" descr="http://im3-tub-ru.yandex.net/i?id=165419228-04-72&amp;n=2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399623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522920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Они характеризуются высокой световой отдачей (до 100 лм/Вт) и значительно лучшим спектральным составом света, но срок их службы существенно меньше, чем у ламп ДРЛ.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Достоинства и недостатки </a:t>
            </a:r>
            <a:r>
              <a:rPr lang="ru-RU" dirty="0" err="1" smtClean="0"/>
              <a:t>металлогалогенных</a:t>
            </a:r>
            <a:r>
              <a:rPr lang="ru-RU" dirty="0" smtClean="0"/>
              <a:t> ламп: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высокая световая отдача (60 - 110 лм/Вт);</a:t>
            </a:r>
          </a:p>
          <a:p>
            <a:pPr lvl="0"/>
            <a:r>
              <a:rPr lang="ru-RU" dirty="0" smtClean="0"/>
              <a:t>большой срок службы (до 15000 часов);</a:t>
            </a:r>
          </a:p>
          <a:p>
            <a:pPr lvl="0"/>
            <a:r>
              <a:rPr lang="ru-RU" dirty="0" smtClean="0"/>
              <a:t>компактные размеры; 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не подходят для плавной регулировки;</a:t>
            </a:r>
          </a:p>
          <a:p>
            <a:pPr lvl="0"/>
            <a:r>
              <a:rPr lang="ru-RU" dirty="0" smtClean="0"/>
              <a:t>долгое зажигание и </a:t>
            </a:r>
            <a:r>
              <a:rPr lang="ru-RU" dirty="0" err="1" smtClean="0"/>
              <a:t>перезажигание</a:t>
            </a:r>
            <a:r>
              <a:rPr lang="ru-RU" dirty="0" smtClean="0"/>
              <a:t>. 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6" name="Рисунок 5" descr="http://obrazki.elektroda.net/58_122919539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61048"/>
            <a:ext cx="2880320" cy="247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ru-RU" b="1" u="sng" dirty="0" smtClean="0"/>
              <a:t>светодиоды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330824" cy="465889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Светодиоды</a:t>
            </a:r>
            <a:r>
              <a:rPr lang="ru-RU" dirty="0" smtClean="0"/>
              <a:t>, или светоизлучающие диоды (СИД, в английском варианте LED — </a:t>
            </a:r>
            <a:r>
              <a:rPr lang="ru-RU" dirty="0" err="1" smtClean="0"/>
              <a:t>light</a:t>
            </a:r>
            <a:r>
              <a:rPr lang="ru-RU" dirty="0" smtClean="0"/>
              <a:t> </a:t>
            </a:r>
            <a:r>
              <a:rPr lang="ru-RU" dirty="0" err="1" smtClean="0"/>
              <a:t>emitting</a:t>
            </a:r>
            <a:r>
              <a:rPr lang="ru-RU" dirty="0" smtClean="0"/>
              <a:t> </a:t>
            </a:r>
            <a:r>
              <a:rPr lang="ru-RU" dirty="0" err="1" smtClean="0"/>
              <a:t>diode</a:t>
            </a:r>
            <a:r>
              <a:rPr lang="ru-RU" dirty="0" smtClean="0"/>
              <a:t>)- полупроводниковый прибор, излучающий некогерентный свет при пропускании через него электрического тока. Работа основана на физическом явлении возникновения светового излучения при прохождении электрического тока через p-n-переход. Цвет свечения (длина волны максимума спектра излучения) определяется типом используемых полупроводниковых материалов, образующих p-n-переход.</a:t>
            </a:r>
            <a:endParaRPr lang="ru-RU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753700" cy="35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Достоинства: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5266928" cy="5123656"/>
          </a:xfrm>
        </p:spPr>
        <p:txBody>
          <a:bodyPr>
            <a:normAutofit fontScale="40000" lnSpcReduction="20000"/>
          </a:bodyPr>
          <a:lstStyle/>
          <a:p>
            <a:r>
              <a:rPr lang="ru-RU" sz="4300" dirty="0" smtClean="0"/>
              <a:t>1. Светодиоды не имеют никаких стеклянных колб и нитей накаливания, что обеспечивает высокую механическую прочность и надежность(ударная и вибрационная устойчивость)</a:t>
            </a:r>
          </a:p>
          <a:p>
            <a:r>
              <a:rPr lang="ru-RU" sz="4300" dirty="0" smtClean="0"/>
              <a:t>2. Отсутствие разогрева и высоких напряжений гарантирует высокий уровень </a:t>
            </a:r>
            <a:r>
              <a:rPr lang="ru-RU" sz="4300" dirty="0" err="1" smtClean="0"/>
              <a:t>электро</a:t>
            </a:r>
            <a:r>
              <a:rPr lang="ru-RU" sz="4300" dirty="0" smtClean="0"/>
              <a:t>- и </a:t>
            </a:r>
            <a:r>
              <a:rPr lang="ru-RU" sz="4300" dirty="0" err="1" smtClean="0"/>
              <a:t>пожаробезопасности</a:t>
            </a:r>
            <a:endParaRPr lang="ru-RU" sz="4300" dirty="0" smtClean="0"/>
          </a:p>
          <a:p>
            <a:r>
              <a:rPr lang="ru-RU" sz="4300" dirty="0" smtClean="0"/>
              <a:t>3. </a:t>
            </a:r>
            <a:r>
              <a:rPr lang="ru-RU" sz="4300" dirty="0" err="1" smtClean="0"/>
              <a:t>Безынерционность</a:t>
            </a:r>
            <a:r>
              <a:rPr lang="ru-RU" sz="4300" dirty="0" smtClean="0"/>
              <a:t> делает светодиоды незаменимыми, когда требуется высокое быстродействие</a:t>
            </a:r>
          </a:p>
          <a:p>
            <a:r>
              <a:rPr lang="ru-RU" sz="4300" dirty="0" smtClean="0"/>
              <a:t>4. Миниатюрность</a:t>
            </a:r>
          </a:p>
          <a:p>
            <a:r>
              <a:rPr lang="ru-RU" sz="4300" dirty="0" smtClean="0"/>
              <a:t>5. Долгий срок службы (долговечность)</a:t>
            </a:r>
          </a:p>
          <a:p>
            <a:r>
              <a:rPr lang="ru-RU" sz="4300" dirty="0" smtClean="0"/>
              <a:t>6. Высокий КПД,</a:t>
            </a:r>
          </a:p>
          <a:p>
            <a:r>
              <a:rPr lang="ru-RU" sz="4300" dirty="0" smtClean="0"/>
              <a:t>7. Относительно низкие напряжения питания и потребляемые токи, низкое энергопотребление</a:t>
            </a:r>
          </a:p>
          <a:p>
            <a:r>
              <a:rPr lang="ru-RU" sz="4300" dirty="0" smtClean="0"/>
              <a:t>8. Большое количество различных цветов свечения, направленность излучения</a:t>
            </a:r>
          </a:p>
          <a:p>
            <a:r>
              <a:rPr lang="ru-RU" sz="4300" dirty="0" smtClean="0"/>
              <a:t>9. Регулируемая интенсивность</a:t>
            </a:r>
          </a:p>
          <a:p>
            <a:endParaRPr lang="ru-RU" dirty="0"/>
          </a:p>
        </p:txBody>
      </p:sp>
      <p:pic>
        <p:nvPicPr>
          <p:cNvPr id="5" name="Содержимое 4" descr="http://im0-tub-ru.yandex.net/i?id=640604258-63-72&amp;n=2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ru-RU" dirty="0" smtClean="0"/>
              <a:t>применение светодиодов</a:t>
            </a:r>
            <a:endParaRPr lang="ru-RU" dirty="0"/>
          </a:p>
        </p:txBody>
      </p:sp>
      <p:pic>
        <p:nvPicPr>
          <p:cNvPr id="5" name="Содержимое 4" descr="http://static.ngs.ru/market/a1de2cdd6e3281062087178cd5b594b2_138659006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038600" cy="267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056.radikal.ru/1301/3e/26bc2477befc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vetstk.ru/UserFiles/Image/LED(15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49080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95536" y="290732"/>
            <a:ext cx="8484694" cy="12660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 мнению большинства специалистов, будущее освещения - за лампами и светильниками на светодиодах.</a:t>
            </a:r>
            <a:endParaRPr lang="ru-RU" b="1" dirty="0"/>
          </a:p>
        </p:txBody>
      </p:sp>
      <p:pic>
        <p:nvPicPr>
          <p:cNvPr id="9" name="Содержимое 8" descr="http://im6-tub-ru.yandex.net/i?id=517608857-31-72&amp;n=21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97152"/>
            <a:ext cx="17503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www.meggymall.ru/upload/iblock/fe8/fe8325f51dcfa2accf3285f7ab99d5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2952328" cy="2952328"/>
          </a:xfrm>
          <a:prstGeom prst="rect">
            <a:avLst/>
          </a:prstGeom>
          <a:noFill/>
        </p:spPr>
      </p:pic>
      <p:pic>
        <p:nvPicPr>
          <p:cNvPr id="45060" name="Picture 4" descr="http://im2-tub-ru.yandex.net/i?id=481722952-2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2857500" cy="1152526"/>
          </a:xfrm>
          <a:prstGeom prst="rect">
            <a:avLst/>
          </a:prstGeom>
          <a:noFill/>
        </p:spPr>
      </p:pic>
      <p:pic>
        <p:nvPicPr>
          <p:cNvPr id="45062" name="Picture 6" descr="http://www.svetberry.ru/upload/iblock/2b8/2b86adf37aa1fc23261385e73866dc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9506" y="3429001"/>
            <a:ext cx="2829341" cy="2664296"/>
          </a:xfrm>
          <a:prstGeom prst="rect">
            <a:avLst/>
          </a:prstGeom>
          <a:noFill/>
        </p:spPr>
      </p:pic>
      <p:pic>
        <p:nvPicPr>
          <p:cNvPr id="45064" name="Picture 8" descr="http://im7-tub-ru.yandex.net/i?id=280793425-48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2108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ru-RU" b="1" dirty="0" smtClean="0"/>
              <a:t>Недостатки: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69086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Относительно высокая стоимость. Отношение деньги/люмен для обычной лампы накаливания по сравнению со светодиодами составляет примерно 100 раз</a:t>
            </a:r>
          </a:p>
          <a:p>
            <a:r>
              <a:rPr lang="ru-RU" dirty="0" smtClean="0"/>
              <a:t>2. Малый световой поток от одного элемента</a:t>
            </a:r>
          </a:p>
          <a:p>
            <a:r>
              <a:rPr lang="ru-RU" dirty="0" smtClean="0"/>
              <a:t>3. Деградация параметров светодиодов со временем</a:t>
            </a:r>
          </a:p>
          <a:p>
            <a:r>
              <a:rPr lang="ru-RU" dirty="0" smtClean="0"/>
              <a:t>4. Повышенные требования к питающему источнику</a:t>
            </a:r>
          </a:p>
          <a:p>
            <a:endParaRPr lang="ru-RU" dirty="0"/>
          </a:p>
        </p:txBody>
      </p:sp>
      <p:pic>
        <p:nvPicPr>
          <p:cNvPr id="5" name="Содержимое 4" descr="http://samodelki.org.ua/uploads/posts/1000-1199/1057_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4080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96144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51204" name="Picture 4" descr="http://www.jsvet.ru/articles/img/img_article_lamps_1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569827" cy="4058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72000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По принципу преобразования электрической энергии в энергию видимых излучений современные источники света подразделяются на две основные группы: </a:t>
            </a:r>
          </a:p>
          <a:p>
            <a:r>
              <a:rPr lang="ru-RU" dirty="0" smtClean="0"/>
              <a:t>тепловые </a:t>
            </a:r>
          </a:p>
          <a:p>
            <a:r>
              <a:rPr lang="ru-RU" dirty="0" smtClean="0"/>
              <a:t>разрядные.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podkat.ru/uploads/posts/2010-08/1282146066_finis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701290" cy="270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1-tub-ru.yandex.net/i?id=587791344-36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096"/>
            <a:ext cx="29858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источников света</a:t>
            </a:r>
            <a:endParaRPr lang="ru-RU" dirty="0"/>
          </a:p>
        </p:txBody>
      </p:sp>
      <p:pic>
        <p:nvPicPr>
          <p:cNvPr id="4" name="Содержимое 3" descr="1. Классификация источников свет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1206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u="sng" dirty="0" smtClean="0"/>
              <a:t>Лампа накаливания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/>
          <a:lstStyle/>
          <a:p>
            <a:r>
              <a:rPr lang="ru-RU" dirty="0" smtClean="0"/>
              <a:t>Лампы накаливания - тепловой источник света, спектр которого отличается от дневного света преобладанием желтого и красного излучения и полным отсутствием ультрафиолета.</a:t>
            </a:r>
            <a:endParaRPr lang="ru-RU" dirty="0"/>
          </a:p>
        </p:txBody>
      </p:sp>
      <p:pic>
        <p:nvPicPr>
          <p:cNvPr id="5" name="Рисунок 4" descr="http://clixi.ru.milka1627.7kilometr.com/images/article/130710/190944_5b09c46d1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3916680" cy="30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3-tub-ru.yandex.net/i?id=436831657-08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/>
          <a:lstStyle/>
          <a:p>
            <a:r>
              <a:rPr lang="ru-RU" dirty="0" smtClean="0"/>
              <a:t>В их запаянной, заполненной вакуумом или инертным газом, колбе вольфрамовая спираль под действием электрического тока накаляется до высокой температуры (около 2600-3000 K), в результате чего излучается тепло и свет. Большая часть этого излучения находится в инфракрасном диапазоне.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4522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Arial Narrow" pitchFamily="34" charset="0"/>
                <a:cs typeface="Aharoni" pitchFamily="2" charset="-79"/>
              </a:rPr>
              <a:t>1 - стеклянная колба; 2  - тело накала; 3 - держатели; 4 - </a:t>
            </a:r>
            <a:r>
              <a:rPr lang="ru-RU" i="1" dirty="0" err="1" smtClean="0">
                <a:latin typeface="Arial Narrow" pitchFamily="34" charset="0"/>
                <a:cs typeface="Aharoni" pitchFamily="2" charset="-79"/>
              </a:rPr>
              <a:t>штенгель</a:t>
            </a:r>
            <a:r>
              <a:rPr lang="ru-RU" i="1" dirty="0" smtClean="0">
                <a:latin typeface="Arial Narrow" pitchFamily="34" charset="0"/>
                <a:cs typeface="Aharoni" pitchFamily="2" charset="-79"/>
              </a:rPr>
              <a:t>; 5 - вводы: 6 - лопатка; 7 - </a:t>
            </a:r>
            <a:r>
              <a:rPr lang="ru-RU" i="1" dirty="0" err="1" smtClean="0">
                <a:latin typeface="Arial Narrow" pitchFamily="34" charset="0"/>
                <a:cs typeface="Aharoni" pitchFamily="2" charset="-79"/>
              </a:rPr>
              <a:t>цоколёвочная</a:t>
            </a:r>
            <a:r>
              <a:rPr lang="ru-RU" i="1" dirty="0" smtClean="0">
                <a:latin typeface="Arial Narrow" pitchFamily="34" charset="0"/>
                <a:cs typeface="Aharoni" pitchFamily="2" charset="-79"/>
              </a:rPr>
              <a:t> мастика; 8 - носик; 9 - цоколь.</a:t>
            </a:r>
          </a:p>
          <a:p>
            <a:pPr algn="ctr"/>
            <a:r>
              <a:rPr lang="ru-RU" i="1" dirty="0" smtClean="0">
                <a:latin typeface="Arial Narrow" pitchFamily="34" charset="0"/>
                <a:cs typeface="Aharoni" pitchFamily="2" charset="-79"/>
              </a:rPr>
              <a:t>Схема электрической лампы накаливания: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3384376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vetshop.org/image/cache/data/products/Osram/CLAS%20B%20e27%20FR-500x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3845798" cy="384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72000"/>
          </a:xfrm>
        </p:spPr>
        <p:txBody>
          <a:bodyPr/>
          <a:lstStyle/>
          <a:p>
            <a:r>
              <a:rPr lang="ru-RU" b="1" dirty="0" smtClean="0"/>
              <a:t>Основными типами ламп накаливания</a:t>
            </a:r>
            <a:r>
              <a:rPr lang="ru-RU" dirty="0" smtClean="0"/>
              <a:t> являются лампы общего назначения, лампы специального назначения, декоративные лампы и лампы с отражателем.</a:t>
            </a:r>
            <a:endParaRPr lang="ru-RU" dirty="0"/>
          </a:p>
        </p:txBody>
      </p:sp>
      <p:pic>
        <p:nvPicPr>
          <p:cNvPr id="5" name="Рисунок 4" descr="http://im6-tub-ru.yandex.net/i?id=269611418-45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24406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121</TotalTime>
  <Words>1529</Words>
  <Application>Microsoft Office PowerPoint</Application>
  <PresentationFormat>Экран (4:3)</PresentationFormat>
  <Paragraphs>141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Яркая</vt:lpstr>
      <vt:lpstr>ТЕМА: Электрические источники света</vt:lpstr>
      <vt:lpstr>Цели занятия:</vt:lpstr>
      <vt:lpstr>Слайд 3</vt:lpstr>
      <vt:lpstr>Слайд 4</vt:lpstr>
      <vt:lpstr>Классификация источников света</vt:lpstr>
      <vt:lpstr>Лампа накаливания</vt:lpstr>
      <vt:lpstr>Слайд 7</vt:lpstr>
      <vt:lpstr>Слайд 8</vt:lpstr>
      <vt:lpstr>Слайд 9</vt:lpstr>
      <vt:lpstr> Основные особенности ламп накаливания: </vt:lpstr>
      <vt:lpstr>Недостатки ламп накаливания: </vt:lpstr>
      <vt:lpstr>Слайд 12</vt:lpstr>
      <vt:lpstr>Обозначение ламп накаливания: </vt:lpstr>
      <vt:lpstr>Галогенные лампы накаливания</vt:lpstr>
      <vt:lpstr>Преимущества галогенных ламп: </vt:lpstr>
      <vt:lpstr>Недостатки галогенных ламп: </vt:lpstr>
      <vt:lpstr>Люминесцентная лампа </vt:lpstr>
      <vt:lpstr>Слайд 18</vt:lpstr>
      <vt:lpstr>Слайд 19</vt:lpstr>
      <vt:lpstr> Устройство люминесцентных ламп </vt:lpstr>
      <vt:lpstr>пускорегулирующие аппараты</vt:lpstr>
      <vt:lpstr>Стартер </vt:lpstr>
      <vt:lpstr>Электромагнитный  балласт</vt:lpstr>
      <vt:lpstr>Преимущества люминесцентных ламп: </vt:lpstr>
      <vt:lpstr>недостатки люминесцентных ламп: </vt:lpstr>
      <vt:lpstr>Компактные люминесцентные лампы</vt:lpstr>
      <vt:lpstr> Газоразрядные лампы высокого давления </vt:lpstr>
      <vt:lpstr>Достоинства ламп ДРЛ: </vt:lpstr>
      <vt:lpstr>Недостатки ламп ДРЛ:</vt:lpstr>
      <vt:lpstr>Натриевые лампы</vt:lpstr>
      <vt:lpstr>Классификация ламп по конструктивному исполнению:</vt:lpstr>
      <vt:lpstr>Металлогалогенные лампы </vt:lpstr>
      <vt:lpstr>Достоинства и недостатки металлогалогенных ламп:  </vt:lpstr>
      <vt:lpstr>светодиоды</vt:lpstr>
      <vt:lpstr>Достоинства: </vt:lpstr>
      <vt:lpstr>применение светодиодов</vt:lpstr>
      <vt:lpstr>Слайд 37</vt:lpstr>
      <vt:lpstr>Недостатки: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Электрические источники света</dc:title>
  <dc:creator>Misha</dc:creator>
  <cp:lastModifiedBy>Misha</cp:lastModifiedBy>
  <cp:revision>16</cp:revision>
  <dcterms:created xsi:type="dcterms:W3CDTF">2014-04-12T15:18:08Z</dcterms:created>
  <dcterms:modified xsi:type="dcterms:W3CDTF">2016-02-25T13:29:17Z</dcterms:modified>
</cp:coreProperties>
</file>