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0" r:id="rId3"/>
    <p:sldId id="261" r:id="rId4"/>
    <p:sldId id="265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Урок-тренажер решения задач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по теме </a:t>
            </a:r>
            <a:br>
              <a:rPr lang="ru-RU" dirty="0" smtClean="0"/>
            </a:br>
            <a:r>
              <a:rPr lang="ru-RU" dirty="0" smtClean="0"/>
              <a:t>«Закон сохранения импульса»</a:t>
            </a:r>
            <a:endParaRPr lang="ru-RU" dirty="0"/>
          </a:p>
        </p:txBody>
      </p:sp>
      <p:pic>
        <p:nvPicPr>
          <p:cNvPr id="4" name="Picture 10" descr="ДЛЯ ЛЮБИТЕЛЕЙ ФИЗИКИ! &quot; Нескучная школа. Блог лицея &quot;Ковчег-…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24944"/>
            <a:ext cx="4125010" cy="137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99992" y="5517232"/>
            <a:ext cx="41749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МКОУ </a:t>
            </a:r>
            <a:r>
              <a:rPr lang="ru-RU" sz="2400" dirty="0" err="1" smtClean="0"/>
              <a:t>Калачеевская</a:t>
            </a:r>
            <a:r>
              <a:rPr lang="ru-RU" sz="2400" dirty="0" smtClean="0"/>
              <a:t> СОШ №1</a:t>
            </a:r>
          </a:p>
          <a:p>
            <a:r>
              <a:rPr lang="ru-RU" sz="2400" dirty="0" smtClean="0"/>
              <a:t>Учитель ВКК Гудова Г.Н.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044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475656" y="1196752"/>
                <a:ext cx="7498080" cy="4800600"/>
              </a:xfrm>
            </p:spPr>
            <p:txBody>
              <a:bodyPr>
                <a:normAutofit fontScale="85000" lnSpcReduction="20000"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b="1" i="1">
                            <a:latin typeface="Cambria Math"/>
                          </a:rPr>
                          <m:t>𝒑</m:t>
                        </m:r>
                      </m:e>
                    </m:acc>
                    <m:r>
                      <a:rPr lang="ru-RU" b="1" i="1">
                        <a:latin typeface="Cambria Math"/>
                      </a:rPr>
                      <m:t>=</m:t>
                    </m:r>
                    <m:r>
                      <a:rPr lang="ru-RU" b="1" i="1">
                        <a:latin typeface="Cambria Math"/>
                      </a:rPr>
                      <m:t>𝒎</m:t>
                    </m:r>
                    <m:acc>
                      <m:accPr>
                        <m:chr m:val="⃗"/>
                        <m:ctrlPr>
                          <a:rPr lang="ru-RU" b="1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b="1" i="1">
                            <a:latin typeface="Cambria Math"/>
                          </a:rPr>
                          <m:t>𝒗</m:t>
                        </m:r>
                      </m:e>
                    </m:acc>
                  </m:oMath>
                </a14:m>
                <a:r>
                  <a:rPr lang="ru-RU" b="1" dirty="0"/>
                  <a:t> – </a:t>
                </a:r>
                <a:r>
                  <a:rPr lang="ru-RU" dirty="0"/>
                  <a:t>импульс тела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i="1">
                            <a:latin typeface="Cambria Math"/>
                          </a:rPr>
                          <m:t>𝐹</m:t>
                        </m:r>
                      </m:e>
                    </m:acc>
                    <m:r>
                      <a:rPr lang="ru-RU" i="1">
                        <a:latin typeface="Cambria Math"/>
                      </a:rPr>
                      <m:t>𝑡</m:t>
                    </m:r>
                  </m:oMath>
                </a14:m>
                <a:r>
                  <a:rPr lang="ru-RU" dirty="0"/>
                  <a:t> – импульс силы </a:t>
                </a:r>
              </a:p>
              <a:p>
                <a:r>
                  <a:rPr lang="ru-RU" dirty="0"/>
                  <a:t>Изменение импульса тела равно изменению импульса силы, действующей на него:</a:t>
                </a:r>
                <a:endParaRPr lang="ru-RU" i="1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𝑚</m:t>
                      </m:r>
                      <m:r>
                        <a:rPr lang="ru-RU" i="1">
                          <a:latin typeface="Cambria Math"/>
                        </a:rPr>
                        <m:t>∆</m:t>
                      </m:r>
                      <m:r>
                        <a:rPr lang="en-US" i="1">
                          <a:latin typeface="Cambria Math"/>
                        </a:rPr>
                        <m:t>𝑣</m:t>
                      </m:r>
                      <m:r>
                        <a:rPr lang="ru-RU" i="1">
                          <a:latin typeface="Cambria Math"/>
                        </a:rPr>
                        <m:t>=∆</m:t>
                      </m:r>
                      <m:r>
                        <a:rPr lang="en-US" i="1">
                          <a:latin typeface="Cambria Math"/>
                        </a:rPr>
                        <m:t>𝐹𝑡</m:t>
                      </m:r>
                    </m:oMath>
                  </m:oMathPara>
                </a14:m>
                <a:endParaRPr lang="ru-RU" dirty="0"/>
              </a:p>
              <a:p>
                <a:r>
                  <a:rPr lang="ru-RU" dirty="0"/>
                  <a:t>Закон сохранения импульса: В замкнутой системе векторная сумма импульсов до взаимодействия равна векторной сумме импульсов после взаимодействия при любых взаимодействиях тел системы между собой. </a:t>
                </a:r>
                <a:endParaRPr lang="ru-RU" dirty="0" smtClean="0"/>
              </a:p>
              <a:p>
                <a:r>
                  <a:rPr lang="ru-RU" dirty="0"/>
                  <a:t>Для двух тел:</a:t>
                </a:r>
              </a:p>
              <a:p>
                <a:pPr marL="82296" indent="0">
                  <a:buNone/>
                </a:pPr>
                <a:r>
                  <a:rPr lang="ru-RU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acc>
                          <m:accPr>
                            <m:chr m:val="́"/>
                            <m:ctrlPr>
                              <a:rPr lang="ru-RU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e>
                    </m:acc>
                    <m:r>
                      <a:rPr lang="ru-RU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acc>
                          <m:accPr>
                            <m:chr m:val="́"/>
                            <m:ctrlPr>
                              <a:rPr lang="ru-RU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e>
                    </m:acc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75656" y="1196752"/>
                <a:ext cx="7498080" cy="4800600"/>
              </a:xfrm>
              <a:blipFill rotWithShape="1">
                <a:blip r:embed="rId2"/>
                <a:stretch>
                  <a:fillRect t="-2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187624" y="260648"/>
            <a:ext cx="7987315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Повторим теоретический материал</a:t>
            </a:r>
            <a:r>
              <a:rPr lang="ru-RU" sz="3600" dirty="0" smtClean="0">
                <a:solidFill>
                  <a:srgbClr val="7030A0"/>
                </a:solidFill>
              </a:rPr>
              <a:t>: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71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98080" cy="1354162"/>
          </a:xfrm>
        </p:spPr>
        <p:txBody>
          <a:bodyPr>
            <a:normAutofit fontScale="90000"/>
          </a:bodyPr>
          <a:lstStyle/>
          <a:p>
            <a:r>
              <a:rPr lang="ru-RU" dirty="0"/>
              <a:t>Алгоритм решения задач</a:t>
            </a:r>
            <a:br>
              <a:rPr lang="ru-RU" dirty="0"/>
            </a:br>
            <a:r>
              <a:rPr lang="ru-RU" dirty="0"/>
              <a:t> на закон сохранения импульса: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772816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 smtClean="0"/>
              <a:t>1. Записать кратко условие задачи</a:t>
            </a:r>
          </a:p>
          <a:p>
            <a:pPr marL="82296" indent="0">
              <a:buNone/>
            </a:pPr>
            <a:r>
              <a:rPr lang="ru-RU" dirty="0"/>
              <a:t>2. </a:t>
            </a:r>
            <a:r>
              <a:rPr lang="ru-RU" dirty="0" smtClean="0"/>
              <a:t> </a:t>
            </a:r>
            <a:r>
              <a:rPr lang="ru-RU" dirty="0"/>
              <a:t>Сделать два чертежа (до взаимодействия и после взаимодействия)</a:t>
            </a:r>
          </a:p>
          <a:p>
            <a:pPr marL="82296" indent="0">
              <a:buNone/>
            </a:pPr>
            <a:r>
              <a:rPr lang="ru-RU" dirty="0"/>
              <a:t>3. </a:t>
            </a:r>
            <a:r>
              <a:rPr lang="ru-RU" dirty="0" smtClean="0"/>
              <a:t>Написать </a:t>
            </a:r>
            <a:r>
              <a:rPr lang="ru-RU" dirty="0"/>
              <a:t>закон сохранения импульса в векторном виде</a:t>
            </a:r>
          </a:p>
          <a:p>
            <a:pPr marL="82296" indent="0">
              <a:buNone/>
            </a:pPr>
            <a:r>
              <a:rPr lang="ru-RU" dirty="0"/>
              <a:t>4. </a:t>
            </a:r>
            <a:r>
              <a:rPr lang="ru-RU" dirty="0" smtClean="0"/>
              <a:t>Выбрать </a:t>
            </a:r>
            <a:r>
              <a:rPr lang="ru-RU" dirty="0"/>
              <a:t>ось (оси) и спроектировать все </a:t>
            </a:r>
            <a:r>
              <a:rPr lang="ru-RU" dirty="0" smtClean="0"/>
              <a:t>импульсы на выбранную ось</a:t>
            </a:r>
            <a:endParaRPr lang="ru-RU" dirty="0"/>
          </a:p>
          <a:p>
            <a:pPr marL="82296" indent="0">
              <a:buNone/>
            </a:pPr>
            <a:r>
              <a:rPr lang="ru-RU" dirty="0" smtClean="0"/>
              <a:t>5. Записать </a:t>
            </a:r>
            <a:r>
              <a:rPr lang="ru-RU" dirty="0"/>
              <a:t>закон сохранения импульса в проекциях </a:t>
            </a:r>
            <a:r>
              <a:rPr lang="ru-RU" dirty="0" smtClean="0"/>
              <a:t>на выбранную ось и </a:t>
            </a:r>
            <a:r>
              <a:rPr lang="ru-RU" dirty="0"/>
              <a:t>решить полученное уравнение (уравнения)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51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ru-RU" sz="3900" dirty="0" smtClean="0"/>
              <a:t>Подумай и ответь:</a:t>
            </a:r>
            <a:endParaRPr lang="ru-RU" sz="3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9638" y="786678"/>
            <a:ext cx="6520768" cy="2592288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/>
              <a:t>Определи импульс собаки массой 7кг, бегущей со скоростью 5 м/с.</a:t>
            </a:r>
          </a:p>
          <a:p>
            <a:r>
              <a:rPr lang="ru-RU" sz="11200" dirty="0" smtClean="0"/>
              <a:t>Как изменится импульс мяча, если в течение 0,1 с на него действовала сила 300 Н?</a:t>
            </a:r>
          </a:p>
          <a:p>
            <a:r>
              <a:rPr lang="ru-RU" sz="11200" dirty="0" smtClean="0"/>
              <a:t>Выбери, что бы ты отнес к неупругим столкновениям</a:t>
            </a:r>
            <a:r>
              <a:rPr lang="ru-RU" sz="7000" dirty="0" smtClean="0"/>
              <a:t>: </a:t>
            </a:r>
          </a:p>
          <a:p>
            <a:endParaRPr lang="ru-RU" sz="7000" dirty="0" smtClean="0"/>
          </a:p>
          <a:p>
            <a:pPr marL="82296" indent="0">
              <a:buNone/>
            </a:pPr>
            <a:endParaRPr lang="ru-RU" sz="9600" dirty="0" smtClean="0"/>
          </a:p>
          <a:p>
            <a:pPr marL="82296" indent="0">
              <a:buNone/>
            </a:pPr>
            <a:endParaRPr lang="ru-RU" sz="9600" dirty="0" smtClean="0"/>
          </a:p>
          <a:p>
            <a:pPr marL="82296" indent="0">
              <a:buNone/>
            </a:pPr>
            <a:endParaRPr lang="ru-RU" sz="9600" dirty="0" smtClean="0"/>
          </a:p>
          <a:p>
            <a:pPr marL="82296" indent="0">
              <a:buNone/>
            </a:pPr>
            <a:endParaRPr lang="ru-RU" sz="9600" dirty="0" smtClean="0"/>
          </a:p>
          <a:p>
            <a:pPr marL="82296" indent="0">
              <a:buNone/>
            </a:pPr>
            <a:endParaRPr lang="ru-RU" sz="9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328522" y="1085867"/>
            <a:ext cx="1699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35 кг м/с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2101894"/>
            <a:ext cx="2233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на 30 кг м/с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21338" y="5225074"/>
            <a:ext cx="63433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5</a:t>
            </a:r>
            <a:r>
              <a:rPr lang="ru-RU" sz="2400" dirty="0"/>
              <a:t>. Удар футбольного мяча о </a:t>
            </a:r>
            <a:r>
              <a:rPr lang="ru-RU" sz="2400" dirty="0" smtClean="0"/>
              <a:t>стену</a:t>
            </a: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dirty="0"/>
              <a:t>6. Столкновение бильярдных </a:t>
            </a:r>
            <a:r>
              <a:rPr lang="ru-RU" sz="2400" dirty="0" smtClean="0"/>
              <a:t>шаров</a:t>
            </a:r>
            <a:r>
              <a:rPr lang="ru-RU" sz="2400" dirty="0"/>
              <a:t> 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64026" y="3383704"/>
            <a:ext cx="6091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Столкновение </a:t>
            </a:r>
            <a:r>
              <a:rPr lang="ru-RU" sz="2400" dirty="0"/>
              <a:t>2х пластилиновых </a:t>
            </a:r>
            <a:r>
              <a:rPr lang="ru-RU" sz="2400" dirty="0" smtClean="0"/>
              <a:t>шариков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05923" y="3845369"/>
            <a:ext cx="6179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 </a:t>
            </a:r>
            <a:r>
              <a:rPr lang="ru-RU" sz="2400" dirty="0"/>
              <a:t>Удар свинцового шарика о стальную </a:t>
            </a:r>
            <a:r>
              <a:rPr lang="ru-RU" sz="2400" dirty="0" smtClean="0"/>
              <a:t>плиту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705923" y="4288731"/>
            <a:ext cx="6179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 </a:t>
            </a:r>
            <a:r>
              <a:rPr lang="ru-RU" sz="2400" dirty="0"/>
              <a:t>Удар метеорита о </a:t>
            </a:r>
            <a:r>
              <a:rPr lang="ru-RU" sz="2400" dirty="0" smtClean="0"/>
              <a:t>Землю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685121" y="4763409"/>
            <a:ext cx="6436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 </a:t>
            </a:r>
            <a:r>
              <a:rPr lang="ru-RU" sz="2400" dirty="0"/>
              <a:t>Взаимодействие пули с деревянным </a:t>
            </a:r>
            <a:r>
              <a:rPr lang="ru-RU" sz="2400" dirty="0" smtClean="0"/>
              <a:t>бруском 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8086690" y="878554"/>
            <a:ext cx="793144" cy="7920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051261" y="1944380"/>
            <a:ext cx="793144" cy="7920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8028026" y="3332418"/>
            <a:ext cx="793144" cy="7920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50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1309" y="98458"/>
            <a:ext cx="7498080" cy="7443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Типовая задача №1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259632" y="1196752"/>
                <a:ext cx="7498080" cy="5544616"/>
              </a:xfrm>
            </p:spPr>
            <p:txBody>
              <a:bodyPr>
                <a:normAutofit fontScale="25000" lnSpcReduction="20000"/>
              </a:bodyPr>
              <a:lstStyle/>
              <a:p>
                <a:pPr marL="82296" indent="0">
                  <a:buNone/>
                </a:pPr>
                <a:r>
                  <a:rPr lang="ru-RU" sz="9600" dirty="0" smtClean="0"/>
                  <a:t>Мальчик массой 45 кг бежит со скоростью 2 м/с  и вскакивает на скейтборд массой 5 кг. С какой скоростью движется мальчик на скейтборде? </a:t>
                </a:r>
              </a:p>
              <a:p>
                <a:pPr marL="82296" indent="0">
                  <a:buNone/>
                </a:pPr>
                <a:endParaRPr lang="ru-RU" sz="9600" dirty="0" smtClean="0"/>
              </a:p>
              <a:p>
                <a:pPr marL="82296" indent="0">
                  <a:buNone/>
                </a:pPr>
                <a:r>
                  <a:rPr lang="ru-RU" sz="9600" dirty="0" smtClean="0"/>
                  <a:t>1. Дано: М=45 м/с, </a:t>
                </a:r>
                <a:r>
                  <a:rPr lang="en-US" sz="9600" dirty="0" smtClean="0"/>
                  <a:t>V</a:t>
                </a:r>
                <a:r>
                  <a:rPr lang="en-US" sz="7200" dirty="0"/>
                  <a:t>1</a:t>
                </a:r>
                <a:r>
                  <a:rPr lang="ru-RU" sz="9600" dirty="0" smtClean="0"/>
                  <a:t>= 2 м/с, </a:t>
                </a:r>
                <a:r>
                  <a:rPr lang="en-US" sz="9600" dirty="0" smtClean="0"/>
                  <a:t>m</a:t>
                </a:r>
                <a:r>
                  <a:rPr lang="ru-RU" sz="9600" dirty="0" smtClean="0"/>
                  <a:t>=2 м/с,  </a:t>
                </a:r>
                <a:r>
                  <a:rPr lang="en-US" sz="9600" dirty="0" smtClean="0"/>
                  <a:t>V</a:t>
                </a:r>
                <a:r>
                  <a:rPr lang="en-US" sz="7200" dirty="0" smtClean="0"/>
                  <a:t>2</a:t>
                </a:r>
                <a:r>
                  <a:rPr lang="en-US" sz="9600" dirty="0" smtClean="0"/>
                  <a:t>= 0</a:t>
                </a:r>
                <a:r>
                  <a:rPr lang="ru-RU" sz="9600" dirty="0" smtClean="0"/>
                  <a:t>.</a:t>
                </a:r>
                <a:endParaRPr lang="en-US" sz="9600" dirty="0" smtClean="0"/>
              </a:p>
              <a:p>
                <a:pPr marL="82296" indent="0">
                  <a:buNone/>
                </a:pPr>
                <a:r>
                  <a:rPr lang="en-US" sz="9600" dirty="0" smtClean="0"/>
                  <a:t>    </a:t>
                </a:r>
                <a:r>
                  <a:rPr lang="ru-RU" sz="9600" dirty="0" smtClean="0"/>
                  <a:t>Найти </a:t>
                </a:r>
                <a:r>
                  <a:rPr lang="en-US" sz="9600" dirty="0" smtClean="0"/>
                  <a:t>V</a:t>
                </a:r>
                <a:endParaRPr lang="ru-RU" sz="9600" dirty="0" smtClean="0"/>
              </a:p>
              <a:p>
                <a:pPr marL="82296" indent="0">
                  <a:buNone/>
                </a:pPr>
                <a:endParaRPr lang="ru-RU" sz="9600" dirty="0"/>
              </a:p>
              <a:p>
                <a:pPr marL="82296" indent="0">
                  <a:buNone/>
                </a:pPr>
                <a:r>
                  <a:rPr lang="ru-RU" sz="9600" dirty="0" smtClean="0"/>
                  <a:t>2.  </a:t>
                </a:r>
                <a:endParaRPr lang="en-US" sz="9600" dirty="0" smtClean="0"/>
              </a:p>
              <a:p>
                <a:pPr marL="82296" indent="0">
                  <a:buNone/>
                </a:pPr>
                <a:endParaRPr lang="ru-RU" sz="9600" dirty="0" smtClean="0"/>
              </a:p>
              <a:p>
                <a:pPr marL="82296" indent="0">
                  <a:buNone/>
                </a:pPr>
                <a:endParaRPr lang="en-US" sz="9600" dirty="0" smtClean="0"/>
              </a:p>
              <a:p>
                <a:pPr marL="82296" indent="0">
                  <a:buNone/>
                </a:pPr>
                <a:r>
                  <a:rPr lang="ru-RU" sz="9600" dirty="0" smtClean="0"/>
                  <a:t>3.</a:t>
                </a:r>
                <a:r>
                  <a:rPr lang="en-US" sz="9600" dirty="0" smtClean="0"/>
                  <a:t> </a:t>
                </a:r>
                <a14:m>
                  <m:oMath xmlns:m="http://schemas.openxmlformats.org/officeDocument/2006/math">
                    <m:r>
                      <a:rPr lang="en-US" sz="9600" b="0" i="1" smtClean="0">
                        <a:latin typeface="Cambria Math"/>
                      </a:rPr>
                      <m:t>𝑀</m:t>
                    </m:r>
                    <m:acc>
                      <m:accPr>
                        <m:chr m:val="⃗"/>
                        <m:ctrlPr>
                          <a:rPr lang="en-US" sz="9600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9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96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9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9600" dirty="0" smtClean="0"/>
                  <a:t> + 0 = (</a:t>
                </a:r>
                <a:r>
                  <a:rPr lang="en-US" sz="9600" dirty="0" err="1" smtClean="0"/>
                  <a:t>M+m</a:t>
                </a:r>
                <a:r>
                  <a:rPr lang="en-US" sz="9600" dirty="0" smtClean="0"/>
                  <a:t>)</a:t>
                </a:r>
                <a14:m>
                  <m:oMath xmlns:m="http://schemas.openxmlformats.org/officeDocument/2006/math">
                    <m:r>
                      <a:rPr lang="en-US" sz="9600" i="1" smtClean="0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960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9600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</m:acc>
                  </m:oMath>
                </a14:m>
                <a:r>
                  <a:rPr lang="en-US" sz="9600" dirty="0" smtClean="0"/>
                  <a:t> </a:t>
                </a:r>
                <a:endParaRPr lang="ru-RU" sz="9600" dirty="0" smtClean="0"/>
              </a:p>
              <a:p>
                <a:pPr marL="82296" indent="0">
                  <a:buNone/>
                </a:pPr>
                <a:endParaRPr lang="en-US" sz="9600" dirty="0" smtClean="0"/>
              </a:p>
              <a:p>
                <a:pPr marL="82296" indent="0">
                  <a:buNone/>
                </a:pPr>
                <a:r>
                  <a:rPr lang="ru-RU" sz="9600" dirty="0" smtClean="0"/>
                  <a:t>4.</a:t>
                </a:r>
                <a:r>
                  <a:rPr lang="en-US" sz="9600" dirty="0" smtClean="0"/>
                  <a:t> </a:t>
                </a:r>
                <a14:m>
                  <m:oMath xmlns:m="http://schemas.openxmlformats.org/officeDocument/2006/math">
                    <m:r>
                      <a:rPr lang="en-US" sz="9600" i="1">
                        <a:latin typeface="Cambria Math"/>
                      </a:rPr>
                      <m:t>𝑀</m:t>
                    </m:r>
                  </m:oMath>
                </a14:m>
                <a:r>
                  <a:rPr lang="en-US" sz="9600" dirty="0" smtClean="0"/>
                  <a:t>V</a:t>
                </a:r>
                <a:r>
                  <a:rPr lang="en-US" sz="6400" dirty="0" smtClean="0"/>
                  <a:t>1</a:t>
                </a:r>
                <a:r>
                  <a:rPr lang="en-US" sz="9600" dirty="0" smtClean="0"/>
                  <a:t> </a:t>
                </a:r>
                <a:r>
                  <a:rPr lang="en-US" sz="9600" dirty="0"/>
                  <a:t>+ 0 = (</a:t>
                </a:r>
                <a:r>
                  <a:rPr lang="en-US" sz="9600" dirty="0" err="1"/>
                  <a:t>M+m</a:t>
                </a:r>
                <a:r>
                  <a:rPr lang="en-US" sz="9600" dirty="0"/>
                  <a:t>)</a:t>
                </a:r>
                <a14:m>
                  <m:oMath xmlns:m="http://schemas.openxmlformats.org/officeDocument/2006/math">
                    <m:r>
                      <a:rPr lang="en-US" sz="9600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9600" dirty="0" smtClean="0"/>
                  <a:t>V</a:t>
                </a:r>
              </a:p>
              <a:p>
                <a:pPr marL="82296" indent="0">
                  <a:buNone/>
                </a:pPr>
                <a:endParaRPr lang="en-US" sz="9600" dirty="0"/>
              </a:p>
              <a:p>
                <a:pPr marL="82296" indent="0">
                  <a:buNone/>
                </a:pPr>
                <a:r>
                  <a:rPr lang="ru-RU" sz="9600" dirty="0" smtClean="0"/>
                  <a:t>5. </a:t>
                </a:r>
                <a14:m>
                  <m:oMath xmlns:m="http://schemas.openxmlformats.org/officeDocument/2006/math">
                    <m:r>
                      <a:rPr lang="en-US" sz="9600" b="0" i="1" smtClean="0">
                        <a:latin typeface="Cambria Math"/>
                      </a:rPr>
                      <m:t>𝑉</m:t>
                    </m:r>
                    <m:r>
                      <a:rPr lang="en-US" sz="9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9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9600" b="0" i="1" smtClean="0">
                            <a:latin typeface="Cambria Math"/>
                          </a:rPr>
                          <m:t>𝑀</m:t>
                        </m:r>
                        <m:sSub>
                          <m:sSubPr>
                            <m:ctrlPr>
                              <a:rPr lang="en-US" sz="96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96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96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9600" b="0" i="1" smtClean="0">
                            <a:latin typeface="Cambria Math"/>
                          </a:rPr>
                          <m:t>𝑀</m:t>
                        </m:r>
                        <m:r>
                          <a:rPr lang="en-US" sz="9600" b="0" i="1" smtClean="0">
                            <a:latin typeface="Cambria Math"/>
                          </a:rPr>
                          <m:t>+</m:t>
                        </m:r>
                        <m:r>
                          <a:rPr lang="en-US" sz="9600" b="0" i="1" smtClean="0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US" sz="9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9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9600" b="0" i="1" smtClean="0">
                            <a:latin typeface="Cambria Math"/>
                          </a:rPr>
                          <m:t>45</m:t>
                        </m:r>
                        <m:r>
                          <a:rPr lang="ru-RU" sz="9600" b="0" i="1" smtClean="0">
                            <a:latin typeface="Cambria Math"/>
                          </a:rPr>
                          <m:t>кг</m:t>
                        </m:r>
                        <m:r>
                          <a:rPr lang="ru-RU" sz="9600" b="0" i="1" smtClean="0">
                            <a:latin typeface="Cambria Math"/>
                            <a:ea typeface="Cambria Math"/>
                          </a:rPr>
                          <m:t>∙2</m:t>
                        </m:r>
                        <m:r>
                          <a:rPr lang="ru-RU" sz="9600" b="0" i="1" smtClean="0">
                            <a:latin typeface="Cambria Math"/>
                          </a:rPr>
                          <m:t>м/с</m:t>
                        </m:r>
                      </m:num>
                      <m:den>
                        <m:r>
                          <a:rPr lang="ru-RU" sz="9600" b="0" i="1" smtClean="0">
                            <a:latin typeface="Cambria Math"/>
                          </a:rPr>
                          <m:t>45кг+5 кг</m:t>
                        </m:r>
                      </m:den>
                    </m:f>
                    <m:r>
                      <a:rPr lang="ru-RU" sz="9600" b="0" i="1" smtClean="0">
                        <a:latin typeface="Cambria Math"/>
                      </a:rPr>
                      <m:t>=1,8 м/с</m:t>
                    </m:r>
                  </m:oMath>
                </a14:m>
                <a:endParaRPr lang="en-US" sz="9600" dirty="0" smtClean="0"/>
              </a:p>
              <a:p>
                <a:pPr marL="82296" indent="0">
                  <a:buNone/>
                </a:pPr>
                <a:endParaRPr lang="ru-RU" sz="3800" dirty="0"/>
              </a:p>
              <a:p>
                <a:pPr marL="82296" indent="0">
                  <a:buNone/>
                </a:pPr>
                <a:endParaRPr lang="ru-RU" sz="2800" dirty="0" smtClean="0"/>
              </a:p>
              <a:p>
                <a:pPr marL="82296" indent="0">
                  <a:buNone/>
                </a:pPr>
                <a:r>
                  <a:rPr lang="ru-RU" sz="2800" dirty="0" smtClean="0"/>
                  <a:t> 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9632" y="1196752"/>
                <a:ext cx="7498080" cy="5544616"/>
              </a:xfrm>
              <a:blipFill rotWithShape="1">
                <a:blip r:embed="rId2"/>
                <a:stretch>
                  <a:fillRect l="-163" t="-2088" b="-19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475656" y="627354"/>
            <a:ext cx="71708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Подвижное тело неупруго сталкивается с неподвижным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102" y="3212976"/>
            <a:ext cx="46767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43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92088"/>
          </a:xfrm>
        </p:spPr>
        <p:txBody>
          <a:bodyPr>
            <a:normAutofit/>
          </a:bodyPr>
          <a:lstStyle/>
          <a:p>
            <a:pPr algn="ctr"/>
            <a:r>
              <a:rPr lang="ru-RU" sz="3900" dirty="0" smtClean="0"/>
              <a:t>Тренажер</a:t>
            </a:r>
            <a:endParaRPr lang="ru-RU" sz="3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0896" y="908720"/>
            <a:ext cx="6304744" cy="5616624"/>
          </a:xfrm>
        </p:spPr>
        <p:txBody>
          <a:bodyPr>
            <a:normAutofit/>
          </a:bodyPr>
          <a:lstStyle/>
          <a:p>
            <a:r>
              <a:rPr lang="ru-RU" sz="2000" dirty="0"/>
              <a:t>Железнодорожный вагон массой 35 т подъезжает к стоящему на том же пути неподвижному вагону массой  28 т и автоматически сцепляется с ним. После сцепки вагоны движутся прямолинейно со скоростью 0,5 м/с. Какова была скорость вагона массой  35 т перед сцепкой</a:t>
            </a:r>
            <a:r>
              <a:rPr lang="ru-RU" sz="2000" dirty="0" smtClean="0"/>
              <a:t>?</a:t>
            </a:r>
          </a:p>
          <a:p>
            <a:r>
              <a:rPr lang="ru-RU" sz="2000" dirty="0"/>
              <a:t>Снаряд весом 980 Н, летящий горизонтально вдоль железнодорожного пути со    скоростью 500 м/с, попадает в </a:t>
            </a:r>
            <a:r>
              <a:rPr lang="ru-RU" sz="2000" dirty="0" smtClean="0"/>
              <a:t>покоящийся вагон </a:t>
            </a:r>
            <a:r>
              <a:rPr lang="ru-RU" sz="2000" dirty="0"/>
              <a:t>с песком весом 100Н и застревает в </a:t>
            </a:r>
            <a:r>
              <a:rPr lang="ru-RU" sz="2000" dirty="0" smtClean="0"/>
              <a:t>нем. Какую </a:t>
            </a:r>
            <a:r>
              <a:rPr lang="ru-RU" sz="2000" dirty="0"/>
              <a:t>скорость получит </a:t>
            </a:r>
            <a:r>
              <a:rPr lang="ru-RU" sz="2000" dirty="0" smtClean="0"/>
              <a:t>вагон?</a:t>
            </a:r>
          </a:p>
          <a:p>
            <a:endParaRPr lang="ru-RU" sz="2000" dirty="0" smtClean="0"/>
          </a:p>
          <a:p>
            <a:r>
              <a:rPr lang="ru-RU" sz="2000" dirty="0" smtClean="0"/>
              <a:t>Пластилиновый шарик массой 100 г летит горизонтально со скоростью 2 м/с и сталкивается с таким же шариком, висящим на нити.  Какой будет скорость шариков сразу после удара, если считать его центральным и абсолютно неупругим.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931833" y="1628800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м/с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032103" y="299695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м/с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006228" y="472514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30 м/с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885290" y="1484784"/>
            <a:ext cx="793144" cy="7920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931833" y="2785574"/>
            <a:ext cx="793144" cy="7920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992132" y="4698432"/>
            <a:ext cx="793144" cy="7920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45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1568</TotalTime>
  <Words>405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Урок-тренажер решения задач   по теме  «Закон сохранения импульса»</vt:lpstr>
      <vt:lpstr>Презентация PowerPoint</vt:lpstr>
      <vt:lpstr>Алгоритм решения задач  на закон сохранения импульса: </vt:lpstr>
      <vt:lpstr>Подумай и ответь:</vt:lpstr>
      <vt:lpstr>Типовая задача №1</vt:lpstr>
      <vt:lpstr>Тренажер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 Международная  школа-конференция «Информатика в образовании»</dc:title>
  <dc:creator>Galina</dc:creator>
  <cp:lastModifiedBy>Galina</cp:lastModifiedBy>
  <cp:revision>26</cp:revision>
  <dcterms:created xsi:type="dcterms:W3CDTF">2016-02-07T03:50:12Z</dcterms:created>
  <dcterms:modified xsi:type="dcterms:W3CDTF">2016-02-25T09:21:58Z</dcterms:modified>
</cp:coreProperties>
</file>