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7" r:id="rId4"/>
    <p:sldId id="260" r:id="rId5"/>
    <p:sldId id="27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1" r:id="rId17"/>
    <p:sldId id="274" r:id="rId18"/>
    <p:sldId id="276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0;&#1088;&#1090;&#1080;&#1082;&#1091;&#1083;&#1103;&#1094;&#1080;&#1086;&#1085;&#1085;&#1072;&#1103;%20&#1075;&#1080;&#1084;&#1085;&#1072;&#1089;&#1090;&#1080;&#1082;&#1072;\21%20&#1044;&#1086;&#1088;&#1086;&#1078;&#1082;&#1072;%2021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40;&#1088;&#1090;&#1080;&#1082;&#1091;&#1083;&#1103;&#1094;&#1080;&#1086;&#1085;&#1085;&#1072;&#1103;%20&#1075;&#1080;&#1084;&#1085;&#1072;&#1089;&#1090;&#1080;&#1082;&#1072;\21%20&#1044;&#1086;&#1088;&#1086;&#1078;&#1082;&#1072;%2021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53003">
            <a:off x="313856" y="1053777"/>
            <a:ext cx="7970370" cy="9906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ru-RU" sz="5400" dirty="0" smtClean="0">
                <a:solidFill>
                  <a:srgbClr val="FFFF00"/>
                </a:solidFill>
                <a:latin typeface="Comic Sans MS" pitchFamily="66" charset="0"/>
              </a:rPr>
              <a:t>а</a:t>
            </a:r>
            <a:r>
              <a:rPr lang="ru-RU" sz="5400" dirty="0" smtClean="0">
                <a:solidFill>
                  <a:srgbClr val="00B0F0"/>
                </a:solidFill>
                <a:latin typeface="Comic Sans MS" pitchFamily="66" charset="0"/>
              </a:rPr>
              <a:t>с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</a:t>
            </a:r>
            <a:r>
              <a:rPr lang="ru-RU" sz="5400" dirty="0" smtClean="0">
                <a:solidFill>
                  <a:srgbClr val="92D050"/>
                </a:solidFill>
                <a:latin typeface="Comic Sans MS" pitchFamily="66" charset="0"/>
              </a:rPr>
              <a:t>е</a:t>
            </a: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5400" dirty="0" smtClean="0">
                <a:latin typeface="Comic Sans MS" pitchFamily="66" charset="0"/>
              </a:rPr>
              <a:t> - </a:t>
            </a:r>
            <a:r>
              <a:rPr lang="ru-RU" sz="5400" dirty="0" smtClean="0">
                <a:solidFill>
                  <a:srgbClr val="FFC000"/>
                </a:solidFill>
                <a:latin typeface="Comic Sans MS" pitchFamily="66" charset="0"/>
              </a:rPr>
              <a:t>к</a:t>
            </a:r>
            <a:r>
              <a:rPr lang="ru-RU" sz="5400" dirty="0" smtClean="0">
                <a:solidFill>
                  <a:srgbClr val="92D050"/>
                </a:solidFill>
                <a:latin typeface="Comic Sans MS" pitchFamily="66" charset="0"/>
              </a:rPr>
              <a:t>л</a:t>
            </a: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5400" dirty="0" smtClean="0">
                <a:solidFill>
                  <a:srgbClr val="00B0F0"/>
                </a:solidFill>
                <a:latin typeface="Comic Sans MS" pitchFamily="66" charset="0"/>
              </a:rPr>
              <a:t>с</a:t>
            </a:r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с</a:t>
            </a:r>
            <a:endParaRPr lang="ru-RU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85992"/>
            <a:ext cx="6786610" cy="3000396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Артикуляционная гимнастика</a:t>
            </a:r>
            <a:endParaRPr lang="ru-RU" b="1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4786322"/>
            <a:ext cx="36433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Подготовила логопед</a:t>
            </a:r>
          </a:p>
          <a:p>
            <a:pPr algn="ctr"/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Салтуганова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Т.Н.</a:t>
            </a:r>
            <a:endParaRPr lang="ru-RU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1000100" y="4357694"/>
            <a:ext cx="6929462" cy="2000250"/>
          </a:xfrm>
        </p:spPr>
        <p:txBody>
          <a:bodyPr rtlCol="0"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Приоткрыть рот, положить язык на верхнюю губу и производить движения широким передним краем языка по верхней губе вперед- назад, стараясь не отрывать язык от губы, как бы поглаживая ее. Темп упражнения, постепенно убыстряясь, затем добавить голос, чтобы слышалось «БЛ-БЛ-БЛ». Следите, чтобы язык не сужался, он должен быть широким.</a:t>
            </a:r>
          </a:p>
        </p:txBody>
      </p:sp>
      <p:pic>
        <p:nvPicPr>
          <p:cNvPr id="8196" name="Picture 7" descr="__66342"/>
          <p:cNvPicPr>
            <a:picLocks noChangeAspect="1" noChangeArrowheads="1"/>
          </p:cNvPicPr>
          <p:nvPr/>
        </p:nvPicPr>
        <p:blipFill>
          <a:blip r:embed="rId2" cstate="print"/>
          <a:srcRect l="2499" t="12315" b="13084"/>
          <a:stretch>
            <a:fillRect/>
          </a:stretch>
        </p:blipFill>
        <p:spPr bwMode="auto">
          <a:xfrm>
            <a:off x="1643042" y="1857364"/>
            <a:ext cx="5857915" cy="241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43240" y="928670"/>
            <a:ext cx="299954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«Индюк»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1000100" y="4572008"/>
            <a:ext cx="6929486" cy="1643063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Улыбнуться, открыть рот. Кончиком языка упереться в нижние зубы. На счет «раз»- выгнуть язык горкой, упираясь кончиком языка в нижние зубы. На счет «два» вернуться в исходное положение. Кончик языка при этом не должен отрываться от нижних зубов, рот не закрывается</a:t>
            </a: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</p:txBody>
      </p:sp>
      <p:pic>
        <p:nvPicPr>
          <p:cNvPr id="9220" name="Picture 7" descr="__12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500705" cy="254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1000108"/>
            <a:ext cx="628654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«Кошка сердится»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229600" cy="654050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1142976" y="5000636"/>
            <a:ext cx="6929486" cy="1214437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16388" name="Picture 7" descr="__1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00166" y="2000240"/>
            <a:ext cx="5929354" cy="284604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4-конечная звезда 9"/>
          <p:cNvSpPr/>
          <p:nvPr/>
        </p:nvSpPr>
        <p:spPr>
          <a:xfrm>
            <a:off x="285750" y="3071813"/>
            <a:ext cx="357188" cy="357187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500063" y="6429375"/>
            <a:ext cx="285750" cy="28575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14414" y="1000108"/>
            <a:ext cx="642942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«Качели»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1142976" y="4857760"/>
            <a:ext cx="7072363" cy="1428750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Улыбнуться, открыть рот. Широким кончиком языка погладить небо от зубов к горлу. Нижняя челюсть не должна двигаться.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11268" name="Picture 7" descr="__12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92933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240" y="1000108"/>
            <a:ext cx="289213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«Маляр»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1142976" y="4572008"/>
            <a:ext cx="6929486" cy="1643063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12292" name="Picture 7" descr="__17139"/>
          <p:cNvPicPr>
            <a:picLocks noChangeAspect="1" noChangeArrowheads="1"/>
          </p:cNvPicPr>
          <p:nvPr/>
        </p:nvPicPr>
        <p:blipFill>
          <a:blip r:embed="rId2" cstate="print"/>
          <a:srcRect b="11752"/>
          <a:stretch>
            <a:fillRect/>
          </a:stretch>
        </p:blipFill>
        <p:spPr bwMode="auto">
          <a:xfrm>
            <a:off x="1285852" y="1928802"/>
            <a:ext cx="6572296" cy="25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928670"/>
            <a:ext cx="285526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«Парус»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8946406_loshad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643182"/>
            <a:ext cx="6189176" cy="2286016"/>
          </a:xfrm>
          <a:solidFill>
            <a:schemeClr val="accent2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4744" y="3000372"/>
            <a:ext cx="1571636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285860"/>
            <a:ext cx="521497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«Лошадка»</a:t>
            </a:r>
            <a:endParaRPr lang="ru-RU" sz="48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143512"/>
            <a:ext cx="635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«Цоканье» языком с переменным темпом.</a:t>
            </a:r>
            <a:endParaRPr lang="ru-RU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933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857364"/>
            <a:ext cx="6072230" cy="2523578"/>
          </a:xfr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928670"/>
            <a:ext cx="30219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«Грибок»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500570"/>
            <a:ext cx="67866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медленно пощелкать языком, как в упражнении «Лошадка». В пощелкивании улавливается нужное движение языка.</a:t>
            </a:r>
            <a:endParaRPr lang="ru-RU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ТАНЯ\Мои документы\ДОКУМЕНТЫ ЛОГОПУНКТА\artikulyats-gimn3\Артикуляционная гимнастика 3\1277322462_garmos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357982" cy="2000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3643314"/>
            <a:ext cx="70723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400" dirty="0" smtClean="0">
                <a:latin typeface="Comic Sans MS" pitchFamily="66" charset="0"/>
              </a:rPr>
              <a:t>Исходное положение языка – упражнение «Грибочек». медленно опускаем нижнюю челюсть до тех пор, пока есть возможность удерживать язык на месте, прижатым к нёбу. Чувствуете, как натягивается «уздечка»? Теперь так же медленно возвращаем нижнюю челюсть в исходное положение. Упражнение выполняется сначала в медленном, потом во все более быстром темпе. Подъязычная связка растягивается и сокращается, как мехи у гармони.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928670"/>
            <a:ext cx="391485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«Гармошка»</a:t>
            </a:r>
            <a:endParaRPr lang="ru-RU" sz="48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Документы логопункта\апрезентации\картинки для презентации\kolobki(1)\Колобки\381973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14818"/>
            <a:ext cx="2405237" cy="17097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500174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МОЛОДЦЫ!</a:t>
            </a:r>
            <a:endParaRPr lang="ru-RU" sz="48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428868"/>
            <a:ext cx="392447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МОЛОДЦЫ!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3357562"/>
            <a:ext cx="392447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МОЛОДЦЫ!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Documents and Settings\user\Рабочий стол\Документы логопункта\апрезентации\картинки для презентации\kolobki(1)\Колобки\1950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357562"/>
            <a:ext cx="3000396" cy="2307996"/>
          </a:xfrm>
          <a:prstGeom prst="rect">
            <a:avLst/>
          </a:prstGeom>
          <a:noFill/>
        </p:spPr>
      </p:pic>
      <p:pic>
        <p:nvPicPr>
          <p:cNvPr id="9" name="21 Дорожка 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C -0.09549 -0.09329 -0.19097 -0.18658 -0.23212 -0.22709 C -0.27326 -0.2676 -0.24497 -0.24213 -0.24635 -0.24283 C -0.24774 -0.24352 -0.24045 -0.23195 -0.24045 -0.23172 C -0.24045 -0.23148 -0.2434 -0.23635 -0.24635 -0.24121 " pathEditMode="relative" ptsTypes="aaaaA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85852" y="1428736"/>
            <a:ext cx="5572164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Артикуляционная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500430" y="4429132"/>
            <a:ext cx="4972072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гимнастика</a:t>
            </a:r>
          </a:p>
        </p:txBody>
      </p:sp>
      <p:pic>
        <p:nvPicPr>
          <p:cNvPr id="3080" name="Picture 8" descr="C:\Documents and Settings\user\Рабочий стол\Документы логопункта\апрезентации\картинки для презентации\vinni\Винни\pdxnhvqgmwoynvklmqka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85992"/>
            <a:ext cx="2714644" cy="3436258"/>
          </a:xfrm>
          <a:prstGeom prst="rect">
            <a:avLst/>
          </a:prstGeom>
          <a:noFill/>
        </p:spPr>
      </p:pic>
      <p:pic>
        <p:nvPicPr>
          <p:cNvPr id="3081" name="Picture 9" descr="C:\Documents and Settings\user\Рабочий стол\Документы логопункта\апрезентации\картинки для презентации\vinni\Винни\ANIMASHKI_3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14554"/>
            <a:ext cx="1857388" cy="2272856"/>
          </a:xfrm>
          <a:prstGeom prst="rect">
            <a:avLst/>
          </a:prstGeom>
          <a:noFill/>
        </p:spPr>
      </p:pic>
      <p:pic>
        <p:nvPicPr>
          <p:cNvPr id="6" name="21 Дорожка 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8" name="Picture 4" descr="C:\Documents and Settings\user\Рабочий стол\Документы логопункта\апрезентации\картинки для презентации\barbi(1)\Барби\1311135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14414" y="642918"/>
            <a:ext cx="2286016" cy="3415526"/>
          </a:xfrm>
          <a:prstGeom prst="rect">
            <a:avLst/>
          </a:prstGeom>
          <a:noFill/>
        </p:spPr>
      </p:pic>
      <p:pic>
        <p:nvPicPr>
          <p:cNvPr id="10" name="Picture 4" descr="C:\Documents and Settings\user\Рабочий стол\Документы логопункта\апрезентации\картинки для презентации\barbi(1)\Барби\1311135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500438"/>
            <a:ext cx="1667146" cy="2415394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Документы логопункта\апрезентации\картинки для презентации\koshechki(1)\кошечки\cat3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8138" y="2909888"/>
            <a:ext cx="847725" cy="1038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9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0"/>
                            </p:stCondLst>
                            <p:childTnLst>
                              <p:par>
                                <p:cTn id="74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0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76" grpId="0"/>
      <p:bldP spid="3076" grpId="1"/>
      <p:bldP spid="3076" grpId="2"/>
      <p:bldP spid="3075" grpId="0" build="p"/>
      <p:bldP spid="3075" grpId="1" build="p"/>
      <p:bldP spid="3075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Картинки для арт гимнастики\c780559a5edd3b1370cb988a82b63d21_500_0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257837" cy="22860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1214422"/>
            <a:ext cx="372249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«Заборчик»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57290" y="4714884"/>
            <a:ext cx="6572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Улыбнуться так, чтобы были видны верхние и нижние зубы, удерживать это положение 5—7 секунд.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7858125" y="4714875"/>
            <a:ext cx="46038" cy="71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7" descr="__64059"/>
          <p:cNvPicPr>
            <a:picLocks noChangeAspect="1" noChangeArrowheads="1"/>
          </p:cNvPicPr>
          <p:nvPr/>
        </p:nvPicPr>
        <p:blipFill>
          <a:blip r:embed="rId2" cstate="print"/>
          <a:srcRect t="8318" b="17081"/>
          <a:stretch>
            <a:fillRect/>
          </a:stretch>
        </p:blipFill>
        <p:spPr bwMode="auto">
          <a:xfrm>
            <a:off x="1571604" y="2102081"/>
            <a:ext cx="5643602" cy="244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4429132"/>
            <a:ext cx="692943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Comic Sans MS" pitchFamily="66" charset="0"/>
                <a:cs typeface="Times New Roman" pitchFamily="18" charset="0"/>
              </a:rPr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85860"/>
            <a:ext cx="731482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«Блинчик»,«Лопатка»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5"/>
          <p:cNvSpPr>
            <a:spLocks noGrp="1" noChangeArrowheads="1"/>
          </p:cNvSpPr>
          <p:nvPr>
            <p:ph idx="1"/>
          </p:nvPr>
        </p:nvSpPr>
        <p:spPr>
          <a:xfrm>
            <a:off x="928662" y="4643446"/>
            <a:ext cx="7215238" cy="1571625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Улыбнуться, открыть рот, положить широкий язык на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14340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2521" t="6985" r="2521" b="14417"/>
          <a:stretch>
            <a:fillRect/>
          </a:stretch>
        </p:blipFill>
        <p:spPr bwMode="auto">
          <a:xfrm>
            <a:off x="1357290" y="1928802"/>
            <a:ext cx="6500833" cy="262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14612" y="1000108"/>
            <a:ext cx="348364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«Чашечка»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>
          <a:xfrm rot="10800000" flipV="1">
            <a:off x="1071538" y="4857760"/>
            <a:ext cx="7215239" cy="1143000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Улыбнуться, открыть рот. Кончик языка переводить на счет «раз-два» из одного уголка рта в другой. Нижняя челюсть при этом остается неподвижной.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13316" name="Picture 7" descr="__14970"/>
          <p:cNvPicPr>
            <a:picLocks noChangeAspect="1" noChangeArrowheads="1"/>
          </p:cNvPicPr>
          <p:nvPr/>
        </p:nvPicPr>
        <p:blipFill>
          <a:blip r:embed="rId2" cstate="print"/>
          <a:srcRect t="1421" r="8871" b="6660"/>
          <a:stretch>
            <a:fillRect/>
          </a:stretch>
        </p:blipFill>
        <p:spPr bwMode="auto">
          <a:xfrm>
            <a:off x="1428728" y="1857364"/>
            <a:ext cx="6215081" cy="276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928670"/>
            <a:ext cx="309572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«Часики»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1000100" y="4714875"/>
            <a:ext cx="7143800" cy="1857375"/>
          </a:xfrm>
        </p:spPr>
        <p:txBody>
          <a:bodyPr rtlCol="0"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Улыбнуться, открыть рот. Языком в форме чашечки облизывать верхнюю губу</a:t>
            </a: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5124" name="Picture 7" descr="__42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3116"/>
            <a:ext cx="5715040" cy="247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1142984"/>
            <a:ext cx="595547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«Вкусное варенье»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928662" y="4572008"/>
            <a:ext cx="7000901" cy="1785938"/>
          </a:xfrm>
        </p:spPr>
        <p:txBody>
          <a:bodyPr rtlCol="0"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Рот широко открыт и слегка растянут в улыбке, язычок в форме «чашечки» поднят вверх: боковые края языка прижаты к верхним коренным зубкам, а передний край  языка поднят за верхние передние зубы к альвеолам. Ребёнок говорит с придыханием Д-Д-Д или Т-Т-Т. Язык «прыгает на бугорках». </a:t>
            </a:r>
          </a:p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9" descr="__55763"/>
          <p:cNvPicPr>
            <a:picLocks noChangeAspect="1" noChangeArrowheads="1"/>
          </p:cNvPicPr>
          <p:nvPr/>
        </p:nvPicPr>
        <p:blipFill>
          <a:blip r:embed="rId2" cstate="print"/>
          <a:srcRect t="4614"/>
          <a:stretch>
            <a:fillRect/>
          </a:stretch>
        </p:blipFill>
        <p:spPr bwMode="auto">
          <a:xfrm>
            <a:off x="1571604" y="1928802"/>
            <a:ext cx="6072204" cy="253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71802" y="1000108"/>
            <a:ext cx="278634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«Дятел»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1071538" y="4643446"/>
            <a:ext cx="6715150" cy="2071688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7172" name="Picture 7" descr="__19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572164" cy="2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1000108"/>
            <a:ext cx="509145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«Чистим зубки»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/>
    </p:bldLst>
  </p:timing>
</p:sld>
</file>

<file path=ppt/theme/theme1.xml><?xml version="1.0" encoding="utf-8"?>
<a:theme xmlns:a="http://schemas.openxmlformats.org/drawingml/2006/main" name="Копия 10113047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BC3E9"/>
      </a:lt2>
      <a:accent1>
        <a:srgbClr val="CEB966"/>
      </a:accent1>
      <a:accent2>
        <a:srgbClr val="9CB084"/>
      </a:accent2>
      <a:accent3>
        <a:srgbClr val="C3DFE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572</Words>
  <Application>Microsoft Office PowerPoint</Application>
  <PresentationFormat>Экран (4:3)</PresentationFormat>
  <Paragraphs>45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Копия 10113047</vt:lpstr>
      <vt:lpstr>Мастер - класс</vt:lpstr>
      <vt:lpstr>Артикуляционная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    </vt:lpstr>
      <vt:lpstr>                   </vt:lpstr>
      <vt:lpstr>Слайд 14</vt:lpstr>
      <vt:lpstr>Слайд 15</vt:lpstr>
      <vt:lpstr>Слайд 16</vt:lpstr>
      <vt:lpstr>Слайд 17</vt:lpstr>
      <vt:lpstr>Слайд 18</vt:lpstr>
    </vt:vector>
  </TitlesOfParts>
  <Manager/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</dc:title>
  <dc:subject/>
  <dc:creator>WiZaRd</dc:creator>
  <cp:keywords/>
  <dc:description/>
  <cp:lastModifiedBy>WiZaRd</cp:lastModifiedBy>
  <cp:revision>103</cp:revision>
  <dcterms:created xsi:type="dcterms:W3CDTF">2013-01-29T05:03:00Z</dcterms:created>
  <dcterms:modified xsi:type="dcterms:W3CDTF">2013-05-28T00:29:05Z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