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2" r:id="rId4"/>
    <p:sldId id="283" r:id="rId5"/>
    <p:sldId id="261" r:id="rId6"/>
    <p:sldId id="264" r:id="rId7"/>
    <p:sldId id="281" r:id="rId8"/>
    <p:sldId id="265" r:id="rId9"/>
    <p:sldId id="282" r:id="rId10"/>
    <p:sldId id="285" r:id="rId11"/>
    <p:sldId id="286" r:id="rId12"/>
    <p:sldId id="267" r:id="rId13"/>
    <p:sldId id="268" r:id="rId14"/>
    <p:sldId id="287" r:id="rId15"/>
    <p:sldId id="288" r:id="rId16"/>
    <p:sldId id="293" r:id="rId17"/>
    <p:sldId id="294" r:id="rId18"/>
    <p:sldId id="295" r:id="rId19"/>
    <p:sldId id="296" r:id="rId20"/>
    <p:sldId id="298" r:id="rId21"/>
    <p:sldId id="299" r:id="rId22"/>
    <p:sldId id="300" r:id="rId23"/>
    <p:sldId id="301" r:id="rId24"/>
    <p:sldId id="302" r:id="rId25"/>
    <p:sldId id="303" r:id="rId26"/>
    <p:sldId id="304" r:id="rId27"/>
    <p:sldId id="305" r:id="rId28"/>
    <p:sldId id="269" r:id="rId29"/>
    <p:sldId id="270" r:id="rId30"/>
    <p:sldId id="271" r:id="rId31"/>
    <p:sldId id="272" r:id="rId32"/>
    <p:sldId id="273" r:id="rId33"/>
    <p:sldId id="274" r:id="rId34"/>
    <p:sldId id="284"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60" autoAdjust="0"/>
    <p:restoredTop sz="94660" autoAdjust="0"/>
  </p:normalViewPr>
  <p:slideViewPr>
    <p:cSldViewPr>
      <p:cViewPr>
        <p:scale>
          <a:sx n="100" d="100"/>
          <a:sy n="100" d="100"/>
        </p:scale>
        <p:origin x="-294" y="-180"/>
      </p:cViewPr>
      <p:guideLst>
        <p:guide orient="horz" pos="2160"/>
        <p:guide pos="2880"/>
      </p:guideLst>
    </p:cSldViewPr>
  </p:slideViewPr>
  <p:outlineViewPr>
    <p:cViewPr>
      <p:scale>
        <a:sx n="33" d="100"/>
        <a:sy n="33" d="100"/>
      </p:scale>
      <p:origin x="0" y="819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21AF2D5-5C0F-4046-829A-F7D2346DD11B}" type="datetimeFigureOut">
              <a:rPr lang="ru-RU" smtClean="0"/>
              <a:pPr/>
              <a:t>10.02.2016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263B11-5F21-4465-8D7A-BB3CE02BA8BE}" type="slidenum">
              <a:rPr lang="ru-RU" smtClean="0"/>
              <a:pPr/>
              <a:t>‹#›</a:t>
            </a:fld>
            <a:endParaRPr lang="ru-RU"/>
          </a:p>
        </p:txBody>
      </p:sp>
    </p:spTree>
  </p:cSld>
  <p:clrMapOvr>
    <a:masterClrMapping/>
  </p:clrMapOvr>
  <p:transition spd="slow" advTm="4468">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21AF2D5-5C0F-4046-829A-F7D2346DD11B}" type="datetimeFigureOut">
              <a:rPr lang="ru-RU" smtClean="0"/>
              <a:pPr/>
              <a:t>10.02.2016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263B11-5F21-4465-8D7A-BB3CE02BA8BE}" type="slidenum">
              <a:rPr lang="ru-RU" smtClean="0"/>
              <a:pPr/>
              <a:t>‹#›</a:t>
            </a:fld>
            <a:endParaRPr lang="ru-RU"/>
          </a:p>
        </p:txBody>
      </p:sp>
    </p:spTree>
  </p:cSld>
  <p:clrMapOvr>
    <a:masterClrMapping/>
  </p:clrMapOvr>
  <p:transition spd="slow" advTm="4468">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21AF2D5-5C0F-4046-829A-F7D2346DD11B}" type="datetimeFigureOut">
              <a:rPr lang="ru-RU" smtClean="0"/>
              <a:pPr/>
              <a:t>10.02.2016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263B11-5F21-4465-8D7A-BB3CE02BA8BE}" type="slidenum">
              <a:rPr lang="ru-RU" smtClean="0"/>
              <a:pPr/>
              <a:t>‹#›</a:t>
            </a:fld>
            <a:endParaRPr lang="ru-RU"/>
          </a:p>
        </p:txBody>
      </p:sp>
    </p:spTree>
  </p:cSld>
  <p:clrMapOvr>
    <a:masterClrMapping/>
  </p:clrMapOvr>
  <p:transition spd="slow" advTm="4468">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21AF2D5-5C0F-4046-829A-F7D2346DD11B}" type="datetimeFigureOut">
              <a:rPr lang="ru-RU" smtClean="0"/>
              <a:pPr/>
              <a:t>10.02.2016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263B11-5F21-4465-8D7A-BB3CE02BA8BE}" type="slidenum">
              <a:rPr lang="ru-RU" smtClean="0"/>
              <a:pPr/>
              <a:t>‹#›</a:t>
            </a:fld>
            <a:endParaRPr lang="ru-RU"/>
          </a:p>
        </p:txBody>
      </p:sp>
    </p:spTree>
  </p:cSld>
  <p:clrMapOvr>
    <a:masterClrMapping/>
  </p:clrMapOvr>
  <p:transition spd="slow" advTm="4468">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21AF2D5-5C0F-4046-829A-F7D2346DD11B}" type="datetimeFigureOut">
              <a:rPr lang="ru-RU" smtClean="0"/>
              <a:pPr/>
              <a:t>10.02.2016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263B11-5F21-4465-8D7A-BB3CE02BA8BE}" type="slidenum">
              <a:rPr lang="ru-RU" smtClean="0"/>
              <a:pPr/>
              <a:t>‹#›</a:t>
            </a:fld>
            <a:endParaRPr lang="ru-RU"/>
          </a:p>
        </p:txBody>
      </p:sp>
    </p:spTree>
  </p:cSld>
  <p:clrMapOvr>
    <a:masterClrMapping/>
  </p:clrMapOvr>
  <p:transition spd="slow" advTm="4468">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21AF2D5-5C0F-4046-829A-F7D2346DD11B}" type="datetimeFigureOut">
              <a:rPr lang="ru-RU" smtClean="0"/>
              <a:pPr/>
              <a:t>10.02.2016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F263B11-5F21-4465-8D7A-BB3CE02BA8BE}" type="slidenum">
              <a:rPr lang="ru-RU" smtClean="0"/>
              <a:pPr/>
              <a:t>‹#›</a:t>
            </a:fld>
            <a:endParaRPr lang="ru-RU"/>
          </a:p>
        </p:txBody>
      </p:sp>
    </p:spTree>
  </p:cSld>
  <p:clrMapOvr>
    <a:masterClrMapping/>
  </p:clrMapOvr>
  <p:transition spd="slow" advTm="4468">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21AF2D5-5C0F-4046-829A-F7D2346DD11B}" type="datetimeFigureOut">
              <a:rPr lang="ru-RU" smtClean="0"/>
              <a:pPr/>
              <a:t>10.02.2016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F263B11-5F21-4465-8D7A-BB3CE02BA8BE}" type="slidenum">
              <a:rPr lang="ru-RU" smtClean="0"/>
              <a:pPr/>
              <a:t>‹#›</a:t>
            </a:fld>
            <a:endParaRPr lang="ru-RU"/>
          </a:p>
        </p:txBody>
      </p:sp>
    </p:spTree>
  </p:cSld>
  <p:clrMapOvr>
    <a:masterClrMapping/>
  </p:clrMapOvr>
  <p:transition spd="slow" advTm="4468">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21AF2D5-5C0F-4046-829A-F7D2346DD11B}" type="datetimeFigureOut">
              <a:rPr lang="ru-RU" smtClean="0"/>
              <a:pPr/>
              <a:t>10.02.2016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F263B11-5F21-4465-8D7A-BB3CE02BA8BE}" type="slidenum">
              <a:rPr lang="ru-RU" smtClean="0"/>
              <a:pPr/>
              <a:t>‹#›</a:t>
            </a:fld>
            <a:endParaRPr lang="ru-RU"/>
          </a:p>
        </p:txBody>
      </p:sp>
    </p:spTree>
  </p:cSld>
  <p:clrMapOvr>
    <a:masterClrMapping/>
  </p:clrMapOvr>
  <p:transition spd="slow" advTm="4468">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21AF2D5-5C0F-4046-829A-F7D2346DD11B}" type="datetimeFigureOut">
              <a:rPr lang="ru-RU" smtClean="0"/>
              <a:pPr/>
              <a:t>10.02.2016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F263B11-5F21-4465-8D7A-BB3CE02BA8BE}" type="slidenum">
              <a:rPr lang="ru-RU" smtClean="0"/>
              <a:pPr/>
              <a:t>‹#›</a:t>
            </a:fld>
            <a:endParaRPr lang="ru-RU"/>
          </a:p>
        </p:txBody>
      </p:sp>
    </p:spTree>
  </p:cSld>
  <p:clrMapOvr>
    <a:masterClrMapping/>
  </p:clrMapOvr>
  <p:transition spd="slow" advTm="4468">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21AF2D5-5C0F-4046-829A-F7D2346DD11B}" type="datetimeFigureOut">
              <a:rPr lang="ru-RU" smtClean="0"/>
              <a:pPr/>
              <a:t>10.02.2016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F263B11-5F21-4465-8D7A-BB3CE02BA8BE}" type="slidenum">
              <a:rPr lang="ru-RU" smtClean="0"/>
              <a:pPr/>
              <a:t>‹#›</a:t>
            </a:fld>
            <a:endParaRPr lang="ru-RU"/>
          </a:p>
        </p:txBody>
      </p:sp>
    </p:spTree>
  </p:cSld>
  <p:clrMapOvr>
    <a:masterClrMapping/>
  </p:clrMapOvr>
  <p:transition spd="slow" advTm="4468">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21AF2D5-5C0F-4046-829A-F7D2346DD11B}" type="datetimeFigureOut">
              <a:rPr lang="ru-RU" smtClean="0"/>
              <a:pPr/>
              <a:t>10.02.2016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F263B11-5F21-4465-8D7A-BB3CE02BA8BE}" type="slidenum">
              <a:rPr lang="ru-RU" smtClean="0"/>
              <a:pPr/>
              <a:t>‹#›</a:t>
            </a:fld>
            <a:endParaRPr lang="ru-RU"/>
          </a:p>
        </p:txBody>
      </p:sp>
    </p:spTree>
  </p:cSld>
  <p:clrMapOvr>
    <a:masterClrMapping/>
  </p:clrMapOvr>
  <p:transition spd="slow" advTm="4468">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1AF2D5-5C0F-4046-829A-F7D2346DD11B}" type="datetimeFigureOut">
              <a:rPr lang="ru-RU" smtClean="0"/>
              <a:pPr/>
              <a:t>10.02.2016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263B11-5F21-4465-8D7A-BB3CE02BA8B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4468">
    <p:diamon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3.gif"/><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2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3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albom_07_full.jpg"/>
          <p:cNvPicPr>
            <a:picLocks noChangeAspect="1"/>
          </p:cNvPicPr>
          <p:nvPr/>
        </p:nvPicPr>
        <p:blipFill>
          <a:blip r:embed="rId2" cstate="print">
            <a:lum/>
          </a:blip>
          <a:stretch>
            <a:fillRect/>
          </a:stretch>
        </p:blipFill>
        <p:spPr>
          <a:xfrm>
            <a:off x="0" y="0"/>
            <a:ext cx="9144000" cy="685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ap="sq">
            <a:gradFill flip="none" rotWithShape="1">
              <a:gsLst>
                <a:gs pos="0">
                  <a:srgbClr val="FF3399"/>
                </a:gs>
                <a:gs pos="25000">
                  <a:srgbClr val="FF6633"/>
                </a:gs>
                <a:gs pos="50000">
                  <a:srgbClr val="FFFF00"/>
                </a:gs>
                <a:gs pos="75000">
                  <a:srgbClr val="01A78F"/>
                </a:gs>
                <a:gs pos="100000">
                  <a:srgbClr val="3366FF"/>
                </a:gs>
                <a:gs pos="100000">
                  <a:srgbClr val="3366FF">
                    <a:alpha val="0"/>
                  </a:srgbClr>
                </a:gs>
              </a:gsLst>
              <a:lin ang="5400000" scaled="1"/>
              <a:tileRect/>
            </a:gradFill>
            <a:miter lim="800000"/>
          </a:ln>
          <a:effectLst>
            <a:glow rad="228600">
              <a:schemeClr val="accent2">
                <a:satMod val="175000"/>
                <a:alpha val="40000"/>
              </a:schemeClr>
            </a:glow>
          </a:effectLst>
        </p:spPr>
      </p:pic>
    </p:spTree>
  </p:cSld>
  <p:clrMapOvr>
    <a:masterClrMapping/>
  </p:clrMapOvr>
  <p:transition spd="slow" advTm="2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Содержимое 4" descr="albom_07_full.jpg"/>
          <p:cNvPicPr>
            <a:picLocks noChangeAspect="1"/>
          </p:cNvPicPr>
          <p:nvPr/>
        </p:nvPicPr>
        <p:blipFill>
          <a:blip r:embed="rId2" cstate="print">
            <a:lum bright="40000"/>
          </a:blip>
          <a:stretch>
            <a:fillRect/>
          </a:stretch>
        </p:blipFill>
        <p:spPr>
          <a:xfrm>
            <a:off x="0" y="0"/>
            <a:ext cx="9144000" cy="6858000"/>
          </a:xfrm>
          <a:prstGeom prst="rect">
            <a:avLst/>
          </a:prstGeom>
          <a:effectLst>
            <a:glow rad="228600">
              <a:schemeClr val="accent2">
                <a:satMod val="175000"/>
                <a:alpha val="40000"/>
              </a:schemeClr>
            </a:glow>
          </a:effectLst>
        </p:spPr>
      </p:pic>
      <p:pic>
        <p:nvPicPr>
          <p:cNvPr id="3" name="Рисунок 2" descr="DSC00329.JPG"/>
          <p:cNvPicPr>
            <a:picLocks noChangeAspect="1"/>
          </p:cNvPicPr>
          <p:nvPr/>
        </p:nvPicPr>
        <p:blipFill>
          <a:blip r:embed="rId3"/>
          <a:stretch>
            <a:fillRect/>
          </a:stretch>
        </p:blipFill>
        <p:spPr>
          <a:xfrm>
            <a:off x="142844" y="857232"/>
            <a:ext cx="4500594" cy="5572164"/>
          </a:xfrm>
          <a:prstGeom prst="rect">
            <a:avLst/>
          </a:prstGeom>
          <a:effectLst>
            <a:glow rad="228600">
              <a:schemeClr val="accent2">
                <a:satMod val="175000"/>
                <a:alpha val="40000"/>
              </a:schemeClr>
            </a:glow>
          </a:effectLst>
          <a:scene3d>
            <a:camera prst="isometricOffAxis1Right"/>
            <a:lightRig rig="threePt" dir="t"/>
          </a:scene3d>
        </p:spPr>
      </p:pic>
      <p:pic>
        <p:nvPicPr>
          <p:cNvPr id="4" name="Рисунок 3" descr="DSC00373.JPG"/>
          <p:cNvPicPr>
            <a:picLocks noChangeAspect="1"/>
          </p:cNvPicPr>
          <p:nvPr/>
        </p:nvPicPr>
        <p:blipFill>
          <a:blip r:embed="rId4"/>
          <a:stretch>
            <a:fillRect/>
          </a:stretch>
        </p:blipFill>
        <p:spPr>
          <a:xfrm>
            <a:off x="4286248" y="928670"/>
            <a:ext cx="4857752" cy="5572164"/>
          </a:xfrm>
          <a:prstGeom prst="rect">
            <a:avLst/>
          </a:prstGeom>
          <a:effectLst>
            <a:glow rad="228600">
              <a:schemeClr val="accent2">
                <a:satMod val="175000"/>
                <a:alpha val="40000"/>
              </a:schemeClr>
            </a:glow>
          </a:effectLst>
          <a:scene3d>
            <a:camera prst="isometricOffAxis2Left"/>
            <a:lightRig rig="threePt" dir="t"/>
          </a:scene3d>
        </p:spPr>
      </p:pic>
      <p:pic>
        <p:nvPicPr>
          <p:cNvPr id="5" name="Picture 2" descr="M:\фотки по математике\701d3990bf6f.gif"/>
          <p:cNvPicPr>
            <a:picLocks noChangeAspect="1" noChangeArrowheads="1" noCrop="1"/>
          </p:cNvPicPr>
          <p:nvPr/>
        </p:nvPicPr>
        <p:blipFill>
          <a:blip r:embed="rId5"/>
          <a:srcRect/>
          <a:stretch>
            <a:fillRect/>
          </a:stretch>
        </p:blipFill>
        <p:spPr bwMode="auto">
          <a:xfrm>
            <a:off x="4286248" y="5214926"/>
            <a:ext cx="1428760" cy="1643074"/>
          </a:xfrm>
          <a:prstGeom prst="rect">
            <a:avLst/>
          </a:prstGeom>
          <a:noFill/>
        </p:spPr>
      </p:pic>
    </p:spTree>
  </p:cSld>
  <p:clrMapOvr>
    <a:masterClrMapping/>
  </p:clrMapOvr>
  <p:transition spd="slow" advClick="0" advTm="8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500"/>
                            </p:stCondLst>
                            <p:childTnLst>
                              <p:par>
                                <p:cTn id="9" presetID="35" presetClass="entr" presetSubtype="0" fill="hold"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3000"/>
                                        <p:tgtEl>
                                          <p:spTgt spid="3"/>
                                        </p:tgtEl>
                                      </p:cBhvr>
                                    </p:animEffect>
                                    <p:anim calcmode="lin" valueType="num">
                                      <p:cBhvr>
                                        <p:cTn id="12" dur="3000" fill="hold"/>
                                        <p:tgtEl>
                                          <p:spTgt spid="3"/>
                                        </p:tgtEl>
                                        <p:attrNameLst>
                                          <p:attrName>style.rotation</p:attrName>
                                        </p:attrNameLst>
                                      </p:cBhvr>
                                      <p:tavLst>
                                        <p:tav tm="0">
                                          <p:val>
                                            <p:fltVal val="720"/>
                                          </p:val>
                                        </p:tav>
                                        <p:tav tm="100000">
                                          <p:val>
                                            <p:fltVal val="0"/>
                                          </p:val>
                                        </p:tav>
                                      </p:tavLst>
                                    </p:anim>
                                    <p:anim calcmode="lin" valueType="num">
                                      <p:cBhvr>
                                        <p:cTn id="13" dur="3000" fill="hold"/>
                                        <p:tgtEl>
                                          <p:spTgt spid="3"/>
                                        </p:tgtEl>
                                        <p:attrNameLst>
                                          <p:attrName>ppt_h</p:attrName>
                                        </p:attrNameLst>
                                      </p:cBhvr>
                                      <p:tavLst>
                                        <p:tav tm="0">
                                          <p:val>
                                            <p:fltVal val="0"/>
                                          </p:val>
                                        </p:tav>
                                        <p:tav tm="100000">
                                          <p:val>
                                            <p:strVal val="#ppt_h"/>
                                          </p:val>
                                        </p:tav>
                                      </p:tavLst>
                                    </p:anim>
                                    <p:anim calcmode="lin" valueType="num">
                                      <p:cBhvr>
                                        <p:cTn id="14" dur="3000" fill="hold"/>
                                        <p:tgtEl>
                                          <p:spTgt spid="3"/>
                                        </p:tgtEl>
                                        <p:attrNameLst>
                                          <p:attrName>ppt_w</p:attrName>
                                        </p:attrNameLst>
                                      </p:cBhvr>
                                      <p:tavLst>
                                        <p:tav tm="0">
                                          <p:val>
                                            <p:fltVal val="0"/>
                                          </p:val>
                                        </p:tav>
                                        <p:tav tm="100000">
                                          <p:val>
                                            <p:strVal val="#ppt_w"/>
                                          </p:val>
                                        </p:tav>
                                      </p:tavLst>
                                    </p:anim>
                                  </p:childTnLst>
                                </p:cTn>
                              </p:par>
                              <p:par>
                                <p:cTn id="15" presetID="35" presetClass="entr" presetSubtype="0" fill="hold" nodeType="withEffect">
                                  <p:stCondLst>
                                    <p:cond delay="10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3000"/>
                                        <p:tgtEl>
                                          <p:spTgt spid="4"/>
                                        </p:tgtEl>
                                      </p:cBhvr>
                                    </p:animEffect>
                                    <p:anim calcmode="lin" valueType="num">
                                      <p:cBhvr>
                                        <p:cTn id="18" dur="3000" fill="hold"/>
                                        <p:tgtEl>
                                          <p:spTgt spid="4"/>
                                        </p:tgtEl>
                                        <p:attrNameLst>
                                          <p:attrName>style.rotation</p:attrName>
                                        </p:attrNameLst>
                                      </p:cBhvr>
                                      <p:tavLst>
                                        <p:tav tm="0">
                                          <p:val>
                                            <p:fltVal val="720"/>
                                          </p:val>
                                        </p:tav>
                                        <p:tav tm="100000">
                                          <p:val>
                                            <p:fltVal val="0"/>
                                          </p:val>
                                        </p:tav>
                                      </p:tavLst>
                                    </p:anim>
                                    <p:anim calcmode="lin" valueType="num">
                                      <p:cBhvr>
                                        <p:cTn id="19" dur="3000" fill="hold"/>
                                        <p:tgtEl>
                                          <p:spTgt spid="4"/>
                                        </p:tgtEl>
                                        <p:attrNameLst>
                                          <p:attrName>ppt_h</p:attrName>
                                        </p:attrNameLst>
                                      </p:cBhvr>
                                      <p:tavLst>
                                        <p:tav tm="0">
                                          <p:val>
                                            <p:fltVal val="0"/>
                                          </p:val>
                                        </p:tav>
                                        <p:tav tm="100000">
                                          <p:val>
                                            <p:strVal val="#ppt_h"/>
                                          </p:val>
                                        </p:tav>
                                      </p:tavLst>
                                    </p:anim>
                                    <p:anim calcmode="lin" valueType="num">
                                      <p:cBhvr>
                                        <p:cTn id="20" dur="3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Содержимое 4" descr="albom_07_full.jpg"/>
          <p:cNvPicPr>
            <a:picLocks noChangeAspect="1"/>
          </p:cNvPicPr>
          <p:nvPr/>
        </p:nvPicPr>
        <p:blipFill>
          <a:blip r:embed="rId2" cstate="print">
            <a:lum bright="40000"/>
          </a:blip>
          <a:stretch>
            <a:fillRect/>
          </a:stretch>
        </p:blipFill>
        <p:spPr>
          <a:xfrm>
            <a:off x="0" y="0"/>
            <a:ext cx="9144000" cy="6858000"/>
          </a:xfrm>
          <a:prstGeom prst="rect">
            <a:avLst/>
          </a:prstGeom>
          <a:effectLst>
            <a:glow rad="228600">
              <a:schemeClr val="accent2">
                <a:satMod val="175000"/>
                <a:alpha val="40000"/>
              </a:schemeClr>
            </a:glow>
          </a:effectLst>
        </p:spPr>
      </p:pic>
      <p:pic>
        <p:nvPicPr>
          <p:cNvPr id="3" name="Рисунок 2" descr="DSC00464.JPG"/>
          <p:cNvPicPr>
            <a:picLocks noChangeAspect="1"/>
          </p:cNvPicPr>
          <p:nvPr/>
        </p:nvPicPr>
        <p:blipFill>
          <a:blip r:embed="rId3"/>
          <a:stretch>
            <a:fillRect/>
          </a:stretch>
        </p:blipFill>
        <p:spPr>
          <a:xfrm>
            <a:off x="142844" y="1071546"/>
            <a:ext cx="4357718" cy="5357850"/>
          </a:xfrm>
          <a:prstGeom prst="rect">
            <a:avLst/>
          </a:prstGeom>
          <a:effectLst>
            <a:glow rad="228600">
              <a:schemeClr val="accent2">
                <a:satMod val="175000"/>
                <a:alpha val="40000"/>
              </a:schemeClr>
            </a:glow>
          </a:effectLst>
          <a:scene3d>
            <a:camera prst="isometricOffAxis1Right"/>
            <a:lightRig rig="threePt" dir="t"/>
          </a:scene3d>
        </p:spPr>
      </p:pic>
      <p:pic>
        <p:nvPicPr>
          <p:cNvPr id="4" name="Рисунок 3" descr="DSC00487.JPG"/>
          <p:cNvPicPr>
            <a:picLocks noChangeAspect="1"/>
          </p:cNvPicPr>
          <p:nvPr/>
        </p:nvPicPr>
        <p:blipFill>
          <a:blip r:embed="rId4"/>
          <a:stretch>
            <a:fillRect/>
          </a:stretch>
        </p:blipFill>
        <p:spPr>
          <a:xfrm>
            <a:off x="4143372" y="1000108"/>
            <a:ext cx="4786346" cy="5357850"/>
          </a:xfrm>
          <a:prstGeom prst="rect">
            <a:avLst/>
          </a:prstGeom>
          <a:effectLst>
            <a:glow rad="228600">
              <a:schemeClr val="accent2">
                <a:satMod val="175000"/>
                <a:alpha val="40000"/>
              </a:schemeClr>
            </a:glow>
          </a:effectLst>
          <a:scene3d>
            <a:camera prst="isometricOffAxis2Left"/>
            <a:lightRig rig="threePt" dir="t"/>
          </a:scene3d>
        </p:spPr>
      </p:pic>
      <p:pic>
        <p:nvPicPr>
          <p:cNvPr id="5" name="Picture 2" descr="M:\фотки по математике\701d3990bf6f.gif"/>
          <p:cNvPicPr>
            <a:picLocks noChangeAspect="1" noChangeArrowheads="1" noCrop="1"/>
          </p:cNvPicPr>
          <p:nvPr/>
        </p:nvPicPr>
        <p:blipFill>
          <a:blip r:embed="rId5"/>
          <a:srcRect/>
          <a:stretch>
            <a:fillRect/>
          </a:stretch>
        </p:blipFill>
        <p:spPr bwMode="auto">
          <a:xfrm>
            <a:off x="3643306" y="5072074"/>
            <a:ext cx="1428760" cy="1643074"/>
          </a:xfrm>
          <a:prstGeom prst="rect">
            <a:avLst/>
          </a:prstGeom>
          <a:noFill/>
        </p:spPr>
      </p:pic>
    </p:spTree>
  </p:cSld>
  <p:clrMapOvr>
    <a:masterClrMapping/>
  </p:clrMapOvr>
  <p:transition spd="slow" advTm="10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anim calcmode="lin" valueType="num">
                                      <p:cBhvr>
                                        <p:cTn id="8" dur="3000" fill="hold"/>
                                        <p:tgtEl>
                                          <p:spTgt spid="3"/>
                                        </p:tgtEl>
                                        <p:attrNameLst>
                                          <p:attrName>style.rotation</p:attrName>
                                        </p:attrNameLst>
                                      </p:cBhvr>
                                      <p:tavLst>
                                        <p:tav tm="0">
                                          <p:val>
                                            <p:fltVal val="720"/>
                                          </p:val>
                                        </p:tav>
                                        <p:tav tm="100000">
                                          <p:val>
                                            <p:fltVal val="0"/>
                                          </p:val>
                                        </p:tav>
                                      </p:tavLst>
                                    </p:anim>
                                    <p:anim calcmode="lin" valueType="num">
                                      <p:cBhvr>
                                        <p:cTn id="9" dur="3000" fill="hold"/>
                                        <p:tgtEl>
                                          <p:spTgt spid="3"/>
                                        </p:tgtEl>
                                        <p:attrNameLst>
                                          <p:attrName>ppt_h</p:attrName>
                                        </p:attrNameLst>
                                      </p:cBhvr>
                                      <p:tavLst>
                                        <p:tav tm="0">
                                          <p:val>
                                            <p:fltVal val="0"/>
                                          </p:val>
                                        </p:tav>
                                        <p:tav tm="100000">
                                          <p:val>
                                            <p:strVal val="#ppt_h"/>
                                          </p:val>
                                        </p:tav>
                                      </p:tavLst>
                                    </p:anim>
                                    <p:anim calcmode="lin" valueType="num">
                                      <p:cBhvr>
                                        <p:cTn id="10" dur="3000" fill="hold"/>
                                        <p:tgtEl>
                                          <p:spTgt spid="3"/>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10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3000"/>
                                        <p:tgtEl>
                                          <p:spTgt spid="4"/>
                                        </p:tgtEl>
                                      </p:cBhvr>
                                    </p:animEffect>
                                    <p:anim calcmode="lin" valueType="num">
                                      <p:cBhvr>
                                        <p:cTn id="14" dur="3000" fill="hold"/>
                                        <p:tgtEl>
                                          <p:spTgt spid="4"/>
                                        </p:tgtEl>
                                        <p:attrNameLst>
                                          <p:attrName>style.rotation</p:attrName>
                                        </p:attrNameLst>
                                      </p:cBhvr>
                                      <p:tavLst>
                                        <p:tav tm="0">
                                          <p:val>
                                            <p:fltVal val="720"/>
                                          </p:val>
                                        </p:tav>
                                        <p:tav tm="100000">
                                          <p:val>
                                            <p:fltVal val="0"/>
                                          </p:val>
                                        </p:tav>
                                      </p:tavLst>
                                    </p:anim>
                                    <p:anim calcmode="lin" valueType="num">
                                      <p:cBhvr>
                                        <p:cTn id="15" dur="3000" fill="hold"/>
                                        <p:tgtEl>
                                          <p:spTgt spid="4"/>
                                        </p:tgtEl>
                                        <p:attrNameLst>
                                          <p:attrName>ppt_h</p:attrName>
                                        </p:attrNameLst>
                                      </p:cBhvr>
                                      <p:tavLst>
                                        <p:tav tm="0">
                                          <p:val>
                                            <p:fltVal val="0"/>
                                          </p:val>
                                        </p:tav>
                                        <p:tav tm="100000">
                                          <p:val>
                                            <p:strVal val="#ppt_h"/>
                                          </p:val>
                                        </p:tav>
                                      </p:tavLst>
                                    </p:anim>
                                    <p:anim calcmode="lin" valueType="num">
                                      <p:cBhvr>
                                        <p:cTn id="16" dur="3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Содержимое 4" descr="albom_07_full.jpg"/>
          <p:cNvPicPr>
            <a:picLocks noChangeAspect="1"/>
          </p:cNvPicPr>
          <p:nvPr/>
        </p:nvPicPr>
        <p:blipFill>
          <a:blip r:embed="rId2" cstate="print">
            <a:lum bright="40000"/>
          </a:blip>
          <a:stretch>
            <a:fillRect/>
          </a:stretch>
        </p:blipFill>
        <p:spPr>
          <a:xfrm>
            <a:off x="0" y="0"/>
            <a:ext cx="9144000" cy="6858000"/>
          </a:xfrm>
          <a:prstGeom prst="rect">
            <a:avLst/>
          </a:prstGeom>
          <a:effectLst>
            <a:glow rad="228600">
              <a:schemeClr val="accent2">
                <a:satMod val="175000"/>
                <a:alpha val="40000"/>
              </a:schemeClr>
            </a:glow>
          </a:effectLst>
        </p:spPr>
      </p:pic>
      <p:sp>
        <p:nvSpPr>
          <p:cNvPr id="10" name="TextBox 9"/>
          <p:cNvSpPr txBox="1"/>
          <p:nvPr/>
        </p:nvSpPr>
        <p:spPr>
          <a:xfrm>
            <a:off x="500034" y="214290"/>
            <a:ext cx="8072494" cy="1687890"/>
          </a:xfrm>
          <a:prstGeom prst="ellips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r="100000" b="100000"/>
            </a:path>
            <a:tileRect l="-100000" t="-100000"/>
          </a:gradFill>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3600" b="1" i="1" dirty="0" smtClean="0">
                <a:latin typeface="Times New Roman" pitchFamily="18" charset="0"/>
                <a:cs typeface="Times New Roman" pitchFamily="18" charset="0"/>
              </a:rPr>
              <a:t>Методы и приёмы работы </a:t>
            </a:r>
          </a:p>
          <a:p>
            <a:r>
              <a:rPr lang="ru-RU" sz="3600" b="1" i="1" dirty="0" smtClean="0">
                <a:latin typeface="Times New Roman" pitchFamily="18" charset="0"/>
                <a:cs typeface="Times New Roman" pitchFamily="18" charset="0"/>
              </a:rPr>
              <a:t>С палочками </a:t>
            </a:r>
            <a:r>
              <a:rPr lang="ru-RU" sz="3600" b="1" i="1" dirty="0" err="1" smtClean="0">
                <a:latin typeface="Times New Roman" pitchFamily="18" charset="0"/>
                <a:cs typeface="Times New Roman" pitchFamily="18" charset="0"/>
              </a:rPr>
              <a:t>Кюизенера</a:t>
            </a:r>
            <a:endParaRPr lang="ru-RU" sz="3600" b="1" i="1" dirty="0">
              <a:latin typeface="Times New Roman" pitchFamily="18" charset="0"/>
              <a:cs typeface="Times New Roman" pitchFamily="18" charset="0"/>
            </a:endParaRPr>
          </a:p>
        </p:txBody>
      </p:sp>
      <p:sp>
        <p:nvSpPr>
          <p:cNvPr id="12" name="TextBox 11"/>
          <p:cNvSpPr txBox="1"/>
          <p:nvPr/>
        </p:nvSpPr>
        <p:spPr>
          <a:xfrm>
            <a:off x="285720" y="1928802"/>
            <a:ext cx="5214974" cy="4631055"/>
          </a:xfrm>
          <a:prstGeom prst="round2Diag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r="100000" b="100000"/>
            </a:path>
            <a:tileRect l="-100000" t="-100000"/>
          </a:gradFill>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lvl="0" fontAlgn="base">
              <a:spcBef>
                <a:spcPct val="0"/>
              </a:spcBef>
              <a:spcAft>
                <a:spcPct val="0"/>
              </a:spcAft>
            </a:pPr>
            <a:r>
              <a:rPr lang="ru-RU" b="1" dirty="0" smtClean="0">
                <a:latin typeface="Times New Roman" pitchFamily="18" charset="0"/>
                <a:ea typeface="Calibri" pitchFamily="34" charset="0"/>
                <a:cs typeface="Times New Roman" pitchFamily="18" charset="0"/>
              </a:rPr>
              <a:t>Игровые упражнения с палочками </a:t>
            </a:r>
            <a:r>
              <a:rPr lang="ru-RU" b="1" dirty="0" err="1" smtClean="0">
                <a:latin typeface="Times New Roman" pitchFamily="18" charset="0"/>
                <a:ea typeface="Calibri" pitchFamily="34" charset="0"/>
                <a:cs typeface="Times New Roman" pitchFamily="18" charset="0"/>
              </a:rPr>
              <a:t>Кюизенера</a:t>
            </a:r>
            <a:endParaRPr lang="ru-RU" b="1" dirty="0" smtClean="0">
              <a:latin typeface="Times New Roman" pitchFamily="18" charset="0"/>
              <a:cs typeface="Times New Roman" pitchFamily="18" charset="0"/>
            </a:endParaRPr>
          </a:p>
          <a:p>
            <a:pPr lvl="0" eaLnBrk="0" fontAlgn="base" hangingPunct="0">
              <a:spcBef>
                <a:spcPct val="0"/>
              </a:spcBef>
              <a:spcAft>
                <a:spcPct val="0"/>
              </a:spcAft>
            </a:pPr>
            <a:r>
              <a:rPr lang="ru-RU" b="1" dirty="0" smtClean="0">
                <a:latin typeface="Times New Roman" pitchFamily="18" charset="0"/>
                <a:ea typeface="Calibri" pitchFamily="34" charset="0"/>
                <a:cs typeface="Times New Roman" pitchFamily="18" charset="0"/>
              </a:rPr>
              <a:t> проводились как индивидуально, так и небольшими группами по несколько детей во второй половине дня. Это оказалась наиболее удобная и продуктивная форма работы. Фронтальная работа сразу показала свою неэффективность, поскольку из-за большого количества детей, шумности и невозможности педагогом охватить вниманием и контролем всех играющих детей, возможность оказывать помощь советами и практически.</a:t>
            </a:r>
            <a:endParaRPr lang="ru-RU" b="1" dirty="0" smtClean="0">
              <a:latin typeface="Times New Roman" pitchFamily="18" charset="0"/>
              <a:cs typeface="Times New Roman" pitchFamily="18" charset="0"/>
            </a:endParaRPr>
          </a:p>
          <a:p>
            <a:pPr lvl="0" eaLnBrk="0" fontAlgn="base" hangingPunct="0">
              <a:spcBef>
                <a:spcPct val="0"/>
              </a:spcBef>
              <a:spcAft>
                <a:spcPct val="0"/>
              </a:spcAft>
            </a:pPr>
            <a:endParaRPr lang="ru-RU" sz="3200" dirty="0" smtClean="0">
              <a:latin typeface="Times New Roman" pitchFamily="18" charset="0"/>
              <a:cs typeface="Times New Roman" pitchFamily="18" charset="0"/>
            </a:endParaRPr>
          </a:p>
        </p:txBody>
      </p:sp>
      <p:pic>
        <p:nvPicPr>
          <p:cNvPr id="5" name="Рисунок 4" descr="DSC00390.JPG"/>
          <p:cNvPicPr>
            <a:picLocks noChangeAspect="1"/>
          </p:cNvPicPr>
          <p:nvPr/>
        </p:nvPicPr>
        <p:blipFill>
          <a:blip r:embed="rId3" cstate="print"/>
          <a:stretch>
            <a:fillRect/>
          </a:stretch>
        </p:blipFill>
        <p:spPr>
          <a:xfrm>
            <a:off x="5429256" y="2000240"/>
            <a:ext cx="3571900" cy="4000528"/>
          </a:xfrm>
          <a:prstGeom prst="rect">
            <a:avLst/>
          </a:prstGeom>
          <a:scene3d>
            <a:camera prst="perspectiveLeft"/>
            <a:lightRig rig="threePt" dir="t"/>
          </a:scene3d>
        </p:spPr>
      </p:pic>
      <p:pic>
        <p:nvPicPr>
          <p:cNvPr id="6" name="Picture 2" descr="M:\фотки по математике\701d3990bf6f.gif"/>
          <p:cNvPicPr>
            <a:picLocks noChangeAspect="1" noChangeArrowheads="1" noCrop="1"/>
          </p:cNvPicPr>
          <p:nvPr/>
        </p:nvPicPr>
        <p:blipFill>
          <a:blip r:embed="rId4"/>
          <a:srcRect/>
          <a:stretch>
            <a:fillRect/>
          </a:stretch>
        </p:blipFill>
        <p:spPr bwMode="auto">
          <a:xfrm>
            <a:off x="7643834" y="5000636"/>
            <a:ext cx="1500166" cy="1857364"/>
          </a:xfrm>
          <a:prstGeom prst="rect">
            <a:avLst/>
          </a:prstGeom>
          <a:noFill/>
        </p:spPr>
      </p:pic>
    </p:spTree>
  </p:cSld>
  <p:clrMapOvr>
    <a:masterClrMapping/>
  </p:clrMapOvr>
  <p:transition spd="slow" advTm="17000">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4" descr="albom_07_full.jpg"/>
          <p:cNvPicPr>
            <a:picLocks noGrp="1" noChangeAspect="1"/>
          </p:cNvPicPr>
          <p:nvPr>
            <p:ph sz="half" idx="4294967295"/>
          </p:nvPr>
        </p:nvPicPr>
        <p:blipFill>
          <a:blip r:embed="rId2" cstate="print">
            <a:lum bright="40000"/>
          </a:blip>
          <a:stretch>
            <a:fillRect/>
          </a:stretch>
        </p:blipFill>
        <p:spPr>
          <a:xfrm>
            <a:off x="0" y="0"/>
            <a:ext cx="9144000" cy="6858000"/>
          </a:xfrm>
          <a:effectLst>
            <a:glow rad="228600">
              <a:schemeClr val="accent2">
                <a:satMod val="175000"/>
                <a:alpha val="40000"/>
              </a:schemeClr>
            </a:glow>
          </a:effectLst>
        </p:spPr>
      </p:pic>
      <p:sp>
        <p:nvSpPr>
          <p:cNvPr id="8" name="Прямоугольник с двумя скругленными противолежащими углами 7"/>
          <p:cNvSpPr/>
          <p:nvPr/>
        </p:nvSpPr>
        <p:spPr>
          <a:xfrm>
            <a:off x="357158" y="714356"/>
            <a:ext cx="4000528" cy="5371743"/>
          </a:xfrm>
          <a:prstGeom prst="round2Diag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r="100000" b="100000"/>
            </a:path>
            <a:tileRect l="-100000" t="-100000"/>
          </a:gradFill>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lvl="0" eaLnBrk="0" fontAlgn="base" hangingPunct="0">
              <a:spcBef>
                <a:spcPct val="0"/>
              </a:spcBef>
              <a:spcAft>
                <a:spcPct val="0"/>
              </a:spcAft>
            </a:pPr>
            <a:r>
              <a:rPr lang="ru-RU" sz="2000" b="1" dirty="0" smtClean="0">
                <a:latin typeface="Times New Roman" pitchFamily="18" charset="0"/>
                <a:ea typeface="Calibri" pitchFamily="34" charset="0"/>
                <a:cs typeface="Times New Roman" pitchFamily="18" charset="0"/>
              </a:rPr>
              <a:t> Для поднятия интереса к игровой деятельности с палочками </a:t>
            </a:r>
            <a:endParaRPr lang="ru-RU" sz="2000" b="1" dirty="0" smtClean="0">
              <a:latin typeface="Times New Roman" pitchFamily="18" charset="0"/>
              <a:cs typeface="Times New Roman" pitchFamily="18" charset="0"/>
            </a:endParaRPr>
          </a:p>
          <a:p>
            <a:pPr lvl="0" eaLnBrk="0" fontAlgn="base" hangingPunct="0">
              <a:spcBef>
                <a:spcPct val="0"/>
              </a:spcBef>
              <a:spcAft>
                <a:spcPct val="0"/>
              </a:spcAft>
            </a:pPr>
            <a:r>
              <a:rPr lang="ru-RU" sz="2000" b="1" dirty="0" err="1" smtClean="0">
                <a:latin typeface="Times New Roman" pitchFamily="18" charset="0"/>
                <a:ea typeface="Calibri" pitchFamily="34" charset="0"/>
                <a:cs typeface="Times New Roman" pitchFamily="18" charset="0"/>
              </a:rPr>
              <a:t>Кюизенера</a:t>
            </a:r>
            <a:r>
              <a:rPr lang="ru-RU" sz="2000" b="1" dirty="0" smtClean="0">
                <a:latin typeface="Times New Roman" pitchFamily="18" charset="0"/>
                <a:cs typeface="Times New Roman" pitchFamily="18" charset="0"/>
              </a:rPr>
              <a:t> </a:t>
            </a:r>
            <a:r>
              <a:rPr lang="ru-RU" sz="2000" b="1" dirty="0" smtClean="0">
                <a:latin typeface="Times New Roman" pitchFamily="18" charset="0"/>
                <a:ea typeface="Calibri" pitchFamily="34" charset="0"/>
                <a:cs typeface="Times New Roman" pitchFamily="18" charset="0"/>
              </a:rPr>
              <a:t>использовался такой вариант, как </a:t>
            </a:r>
            <a:r>
              <a:rPr lang="ru-RU" sz="2000" b="1" dirty="0" err="1" smtClean="0">
                <a:latin typeface="Times New Roman" pitchFamily="18" charset="0"/>
                <a:ea typeface="Calibri" pitchFamily="34" charset="0"/>
                <a:cs typeface="Times New Roman" pitchFamily="18" charset="0"/>
              </a:rPr>
              <a:t>соревновательность</a:t>
            </a:r>
            <a:r>
              <a:rPr lang="ru-RU" sz="2000" b="1" dirty="0" smtClean="0">
                <a:latin typeface="Times New Roman" pitchFamily="18" charset="0"/>
                <a:ea typeface="Calibri" pitchFamily="34" charset="0"/>
                <a:cs typeface="Times New Roman" pitchFamily="18" charset="0"/>
              </a:rPr>
              <a:t>.</a:t>
            </a:r>
            <a:endParaRPr lang="ru-RU" sz="2000" b="1" dirty="0" smtClean="0">
              <a:latin typeface="Times New Roman" pitchFamily="18" charset="0"/>
              <a:cs typeface="Times New Roman" pitchFamily="18" charset="0"/>
            </a:endParaRPr>
          </a:p>
          <a:p>
            <a:pPr lvl="0" eaLnBrk="0" fontAlgn="base" hangingPunct="0">
              <a:spcBef>
                <a:spcPct val="0"/>
              </a:spcBef>
              <a:spcAft>
                <a:spcPct val="0"/>
              </a:spcAft>
            </a:pPr>
            <a:r>
              <a:rPr lang="ru-RU" sz="2000" b="1" dirty="0" smtClean="0">
                <a:latin typeface="Times New Roman" pitchFamily="18" charset="0"/>
                <a:ea typeface="Calibri" pitchFamily="34" charset="0"/>
                <a:cs typeface="Times New Roman" pitchFamily="18" charset="0"/>
              </a:rPr>
              <a:t> Детям предлагалось сделать постройку, выложив узор на соревновательных условиях и это вызывало живой интерес, самостоятельность в поиске решения или ответа на поставленные перед детьми творческими задачами.</a:t>
            </a:r>
            <a:endParaRPr lang="ru-RU" sz="2000" b="1" dirty="0" smtClean="0">
              <a:latin typeface="Times New Roman" pitchFamily="18" charset="0"/>
              <a:cs typeface="Times New Roman" pitchFamily="18" charset="0"/>
            </a:endParaRPr>
          </a:p>
          <a:p>
            <a:pPr lvl="0" eaLnBrk="0" fontAlgn="base" hangingPunct="0">
              <a:spcBef>
                <a:spcPct val="0"/>
              </a:spcBef>
              <a:spcAft>
                <a:spcPct val="0"/>
              </a:spcAft>
            </a:pPr>
            <a:r>
              <a:rPr lang="ru-RU" b="1" dirty="0" smtClean="0">
                <a:latin typeface="Times New Roman" pitchFamily="18" charset="0"/>
                <a:ea typeface="Calibri" pitchFamily="34" charset="0"/>
                <a:cs typeface="Times New Roman" pitchFamily="18" charset="0"/>
              </a:rPr>
              <a:t>      </a:t>
            </a:r>
            <a:endParaRPr lang="ru-RU" b="1" dirty="0"/>
          </a:p>
        </p:txBody>
      </p:sp>
      <p:sp>
        <p:nvSpPr>
          <p:cNvPr id="9" name="TextBox 8"/>
          <p:cNvSpPr txBox="1"/>
          <p:nvPr/>
        </p:nvSpPr>
        <p:spPr>
          <a:xfrm>
            <a:off x="4643438" y="857232"/>
            <a:ext cx="4286280" cy="4784288"/>
          </a:xfrm>
          <a:prstGeom prst="round2Diag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r="100000" b="100000"/>
            </a:path>
            <a:tileRect l="-100000" t="-100000"/>
          </a:gradFill>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lvl="0" eaLnBrk="0" fontAlgn="base" hangingPunct="0">
              <a:spcBef>
                <a:spcPct val="0"/>
              </a:spcBef>
              <a:spcAft>
                <a:spcPct val="0"/>
              </a:spcAft>
            </a:pPr>
            <a:r>
              <a:rPr lang="ru-RU" sz="2000" b="1" dirty="0" smtClean="0">
                <a:latin typeface="Times New Roman" pitchFamily="18" charset="0"/>
                <a:ea typeface="Calibri" pitchFamily="34" charset="0"/>
                <a:cs typeface="Times New Roman" pitchFamily="18" charset="0"/>
              </a:rPr>
              <a:t> Выполняя игровые упражнения, дети учились выдвигать предположения и их проверять, осуществлять практически и мыслительные пробы. Оказываемая мной помощь детям была в касательной форме: </a:t>
            </a:r>
          </a:p>
          <a:p>
            <a:pPr lvl="0" eaLnBrk="0" fontAlgn="base" hangingPunct="0">
              <a:spcBef>
                <a:spcPct val="0"/>
              </a:spcBef>
              <a:spcAft>
                <a:spcPct val="0"/>
              </a:spcAft>
            </a:pPr>
            <a:r>
              <a:rPr lang="ru-RU" sz="2000" b="1" dirty="0" smtClean="0">
                <a:latin typeface="Times New Roman" pitchFamily="18" charset="0"/>
                <a:ea typeface="Calibri" pitchFamily="34" charset="0"/>
                <a:cs typeface="Times New Roman" pitchFamily="18" charset="0"/>
              </a:rPr>
              <a:t>«подумай еще раз, но по другому», «попробуй сам выполнить задание», одобрительное высказывание правильных решений ребенка и суждений.</a:t>
            </a:r>
            <a:endParaRPr lang="ru-RU" sz="2000" dirty="0"/>
          </a:p>
        </p:txBody>
      </p:sp>
      <p:pic>
        <p:nvPicPr>
          <p:cNvPr id="5" name="Picture 2" descr="M:\фотки по математике\701d3990bf6f.gif"/>
          <p:cNvPicPr>
            <a:picLocks noChangeAspect="1" noChangeArrowheads="1" noCrop="1"/>
          </p:cNvPicPr>
          <p:nvPr/>
        </p:nvPicPr>
        <p:blipFill>
          <a:blip r:embed="rId3"/>
          <a:srcRect/>
          <a:stretch>
            <a:fillRect/>
          </a:stretch>
        </p:blipFill>
        <p:spPr bwMode="auto">
          <a:xfrm>
            <a:off x="3500430" y="5000636"/>
            <a:ext cx="1500166" cy="1857364"/>
          </a:xfrm>
          <a:prstGeom prst="rect">
            <a:avLst/>
          </a:prstGeom>
          <a:noFill/>
        </p:spPr>
      </p:pic>
    </p:spTree>
  </p:cSld>
  <p:clrMapOvr>
    <a:masterClrMapping/>
  </p:clrMapOvr>
  <p:transition spd="slow" advTm="20000">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Татьяна\Рабочий стол\Рисунок1.jpg"/>
          <p:cNvPicPr>
            <a:picLocks noChangeAspect="1" noChangeArrowheads="1"/>
          </p:cNvPicPr>
          <p:nvPr/>
        </p:nvPicPr>
        <p:blipFill>
          <a:blip r:embed="rId2"/>
          <a:srcRect/>
          <a:stretch>
            <a:fillRect/>
          </a:stretch>
        </p:blipFill>
        <p:spPr bwMode="auto">
          <a:xfrm>
            <a:off x="-6350" y="-6350"/>
            <a:ext cx="9156700" cy="6870700"/>
          </a:xfrm>
          <a:prstGeom prst="rect">
            <a:avLst/>
          </a:prstGeom>
          <a:noFill/>
          <a:ln w="3175">
            <a:solidFill>
              <a:srgbClr val="C00000"/>
            </a:solidFill>
            <a:miter lim="800000"/>
            <a:headEnd/>
            <a:tailEnd/>
          </a:ln>
          <a:effectLst>
            <a:glow rad="139700">
              <a:schemeClr val="accent2">
                <a:satMod val="175000"/>
                <a:alpha val="40000"/>
              </a:schemeClr>
            </a:glow>
          </a:effectLst>
        </p:spPr>
      </p:pic>
      <p:sp>
        <p:nvSpPr>
          <p:cNvPr id="7174" name="TextBox 8"/>
          <p:cNvSpPr txBox="1">
            <a:spLocks noChangeArrowheads="1"/>
          </p:cNvSpPr>
          <p:nvPr/>
        </p:nvSpPr>
        <p:spPr bwMode="auto">
          <a:xfrm>
            <a:off x="2357438" y="214313"/>
            <a:ext cx="5087937" cy="523875"/>
          </a:xfrm>
          <a:prstGeom prst="rect">
            <a:avLst/>
          </a:prstGeom>
          <a:noFill/>
          <a:ln w="9525">
            <a:noFill/>
            <a:miter lim="800000"/>
            <a:headEnd/>
            <a:tailEnd/>
          </a:ln>
        </p:spPr>
        <p:txBody>
          <a:bodyPr wrap="none">
            <a:spAutoFit/>
          </a:bodyPr>
          <a:lstStyle/>
          <a:p>
            <a:r>
              <a:rPr lang="ru-RU" sz="2800" b="1">
                <a:solidFill>
                  <a:srgbClr val="C00000"/>
                </a:solidFill>
                <a:latin typeface="Constantia" pitchFamily="18" charset="0"/>
              </a:rPr>
              <a:t>Методическое обеспечение</a:t>
            </a:r>
          </a:p>
        </p:txBody>
      </p:sp>
      <p:pic>
        <p:nvPicPr>
          <p:cNvPr id="7176" name="Picture 10"/>
          <p:cNvPicPr>
            <a:picLocks noChangeAspect="1" noChangeArrowheads="1"/>
          </p:cNvPicPr>
          <p:nvPr/>
        </p:nvPicPr>
        <p:blipFill>
          <a:blip r:embed="rId3"/>
          <a:srcRect/>
          <a:stretch>
            <a:fillRect/>
          </a:stretch>
        </p:blipFill>
        <p:spPr bwMode="auto">
          <a:xfrm>
            <a:off x="571500" y="928688"/>
            <a:ext cx="1943100" cy="2935287"/>
          </a:xfrm>
          <a:prstGeom prst="rect">
            <a:avLst/>
          </a:prstGeom>
          <a:noFill/>
          <a:ln w="15875">
            <a:solidFill>
              <a:srgbClr val="005024"/>
            </a:solidFill>
            <a:miter lim="800000"/>
            <a:headEnd/>
            <a:tailEnd/>
          </a:ln>
        </p:spPr>
      </p:pic>
      <p:sp>
        <p:nvSpPr>
          <p:cNvPr id="9" name="TextBox 8"/>
          <p:cNvSpPr txBox="1">
            <a:spLocks noChangeArrowheads="1"/>
          </p:cNvSpPr>
          <p:nvPr/>
        </p:nvSpPr>
        <p:spPr bwMode="auto">
          <a:xfrm>
            <a:off x="2714625" y="1643063"/>
            <a:ext cx="1609725" cy="646112"/>
          </a:xfrm>
          <a:prstGeom prst="rect">
            <a:avLst/>
          </a:prstGeom>
          <a:noFill/>
          <a:ln w="9525">
            <a:noFill/>
            <a:miter lim="800000"/>
            <a:headEnd/>
            <a:tailEnd/>
          </a:ln>
        </p:spPr>
        <p:txBody>
          <a:bodyPr wrap="none">
            <a:spAutoFit/>
          </a:bodyPr>
          <a:lstStyle/>
          <a:p>
            <a:pPr algn="ctr"/>
            <a:r>
              <a:rPr lang="ru-RU" b="1">
                <a:latin typeface="Times New Roman" pitchFamily="18" charset="0"/>
                <a:cs typeface="Times New Roman" pitchFamily="18" charset="0"/>
              </a:rPr>
              <a:t>Раздаточный </a:t>
            </a:r>
          </a:p>
          <a:p>
            <a:pPr algn="ctr"/>
            <a:r>
              <a:rPr lang="ru-RU" b="1">
                <a:latin typeface="Times New Roman" pitchFamily="18" charset="0"/>
                <a:cs typeface="Times New Roman" pitchFamily="18" charset="0"/>
              </a:rPr>
              <a:t>материал</a:t>
            </a:r>
          </a:p>
        </p:txBody>
      </p:sp>
      <p:sp>
        <p:nvSpPr>
          <p:cNvPr id="10" name="TextBox 9"/>
          <p:cNvSpPr txBox="1">
            <a:spLocks noChangeArrowheads="1"/>
          </p:cNvSpPr>
          <p:nvPr/>
        </p:nvSpPr>
        <p:spPr bwMode="auto">
          <a:xfrm>
            <a:off x="5572125" y="3429000"/>
            <a:ext cx="2809875" cy="369888"/>
          </a:xfrm>
          <a:prstGeom prst="rect">
            <a:avLst/>
          </a:prstGeom>
          <a:noFill/>
          <a:ln w="9525">
            <a:noFill/>
            <a:miter lim="800000"/>
            <a:headEnd/>
            <a:tailEnd/>
          </a:ln>
        </p:spPr>
        <p:txBody>
          <a:bodyPr wrap="none">
            <a:spAutoFit/>
          </a:bodyPr>
          <a:lstStyle/>
          <a:p>
            <a:r>
              <a:rPr lang="ru-RU" b="1">
                <a:latin typeface="Times New Roman" pitchFamily="18" charset="0"/>
                <a:cs typeface="Times New Roman" pitchFamily="18" charset="0"/>
              </a:rPr>
              <a:t>Альбом для детей 2-3 лет</a:t>
            </a:r>
          </a:p>
        </p:txBody>
      </p:sp>
      <p:sp>
        <p:nvSpPr>
          <p:cNvPr id="11" name="TextBox 10"/>
          <p:cNvSpPr txBox="1">
            <a:spLocks noChangeArrowheads="1"/>
          </p:cNvSpPr>
          <p:nvPr/>
        </p:nvSpPr>
        <p:spPr bwMode="auto">
          <a:xfrm>
            <a:off x="785813" y="5214938"/>
            <a:ext cx="2809875" cy="369887"/>
          </a:xfrm>
          <a:prstGeom prst="rect">
            <a:avLst/>
          </a:prstGeom>
          <a:noFill/>
          <a:ln w="9525">
            <a:noFill/>
            <a:miter lim="800000"/>
            <a:headEnd/>
            <a:tailEnd/>
          </a:ln>
        </p:spPr>
        <p:txBody>
          <a:bodyPr wrap="none">
            <a:spAutoFit/>
          </a:bodyPr>
          <a:lstStyle/>
          <a:p>
            <a:r>
              <a:rPr lang="ru-RU" b="1">
                <a:latin typeface="Times New Roman" pitchFamily="18" charset="0"/>
                <a:cs typeface="Times New Roman" pitchFamily="18" charset="0"/>
              </a:rPr>
              <a:t>Альбом для детей 3-5 лет</a:t>
            </a:r>
          </a:p>
        </p:txBody>
      </p:sp>
      <p:pic>
        <p:nvPicPr>
          <p:cNvPr id="2" name="Picture 10" descr="C:\Documents and Settings\Татьяна\Рабочий стол\Рисунок4.jpg"/>
          <p:cNvPicPr>
            <a:picLocks noChangeAspect="1" noChangeArrowheads="1"/>
          </p:cNvPicPr>
          <p:nvPr/>
        </p:nvPicPr>
        <p:blipFill>
          <a:blip r:embed="rId4"/>
          <a:srcRect/>
          <a:stretch>
            <a:fillRect/>
          </a:stretch>
        </p:blipFill>
        <p:spPr bwMode="auto">
          <a:xfrm>
            <a:off x="3714750" y="3929063"/>
            <a:ext cx="3482975" cy="2568575"/>
          </a:xfrm>
          <a:prstGeom prst="rect">
            <a:avLst/>
          </a:prstGeom>
          <a:noFill/>
          <a:ln w="9525">
            <a:noFill/>
            <a:miter lim="800000"/>
            <a:headEnd/>
            <a:tailEnd/>
          </a:ln>
        </p:spPr>
      </p:pic>
      <p:pic>
        <p:nvPicPr>
          <p:cNvPr id="7177" name="Picture 11" descr="C:\Documents and Settings\Татьяна\Рабочий стол\Рисунок5.jpg"/>
          <p:cNvPicPr>
            <a:picLocks noChangeAspect="1" noChangeArrowheads="1"/>
          </p:cNvPicPr>
          <p:nvPr/>
        </p:nvPicPr>
        <p:blipFill>
          <a:blip r:embed="rId5"/>
          <a:srcRect/>
          <a:stretch>
            <a:fillRect/>
          </a:stretch>
        </p:blipFill>
        <p:spPr bwMode="auto">
          <a:xfrm>
            <a:off x="5072063" y="857250"/>
            <a:ext cx="3376612" cy="2403475"/>
          </a:xfrm>
          <a:prstGeom prst="rect">
            <a:avLst/>
          </a:prstGeom>
          <a:noFill/>
          <a:ln w="9525">
            <a:noFill/>
            <a:miter lim="800000"/>
            <a:headEnd/>
            <a:tailEnd/>
          </a:ln>
        </p:spPr>
      </p:pic>
      <p:pic>
        <p:nvPicPr>
          <p:cNvPr id="12" name="Picture 2" descr="M:\фотки по математике\701d3990bf6f.gif"/>
          <p:cNvPicPr>
            <a:picLocks noChangeAspect="1" noChangeArrowheads="1" noCrop="1"/>
          </p:cNvPicPr>
          <p:nvPr/>
        </p:nvPicPr>
        <p:blipFill>
          <a:blip r:embed="rId6"/>
          <a:srcRect/>
          <a:stretch>
            <a:fillRect/>
          </a:stretch>
        </p:blipFill>
        <p:spPr bwMode="auto">
          <a:xfrm>
            <a:off x="7786710" y="5286388"/>
            <a:ext cx="1357290" cy="1571612"/>
          </a:xfrm>
          <a:prstGeom prst="rect">
            <a:avLst/>
          </a:prstGeom>
          <a:noFill/>
        </p:spPr>
      </p:pic>
    </p:spTree>
  </p:cSld>
  <p:clrMapOvr>
    <a:masterClrMapping/>
  </p:clrMapOvr>
  <p:transition spd="slow" advTm="7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7174"/>
                                        </p:tgtEl>
                                        <p:attrNameLst>
                                          <p:attrName>style.visibility</p:attrName>
                                        </p:attrNameLst>
                                      </p:cBhvr>
                                      <p:to>
                                        <p:strVal val="visible"/>
                                      </p:to>
                                    </p:set>
                                    <p:anim calcmode="lin" valueType="num">
                                      <p:cBhvr>
                                        <p:cTn id="7" dur="500" fill="hold"/>
                                        <p:tgtEl>
                                          <p:spTgt spid="7174"/>
                                        </p:tgtEl>
                                        <p:attrNameLst>
                                          <p:attrName>ppt_w</p:attrName>
                                        </p:attrNameLst>
                                      </p:cBhvr>
                                      <p:tavLst>
                                        <p:tav tm="0">
                                          <p:val>
                                            <p:fltVal val="0"/>
                                          </p:val>
                                        </p:tav>
                                        <p:tav tm="100000">
                                          <p:val>
                                            <p:strVal val="#ppt_w"/>
                                          </p:val>
                                        </p:tav>
                                      </p:tavLst>
                                    </p:anim>
                                    <p:anim calcmode="lin" valueType="num">
                                      <p:cBhvr>
                                        <p:cTn id="8" dur="500" fill="hold"/>
                                        <p:tgtEl>
                                          <p:spTgt spid="7174"/>
                                        </p:tgtEl>
                                        <p:attrNameLst>
                                          <p:attrName>ppt_h</p:attrName>
                                        </p:attrNameLst>
                                      </p:cBhvr>
                                      <p:tavLst>
                                        <p:tav tm="0">
                                          <p:val>
                                            <p:fltVal val="0"/>
                                          </p:val>
                                        </p:tav>
                                        <p:tav tm="100000">
                                          <p:val>
                                            <p:strVal val="#ppt_h"/>
                                          </p:val>
                                        </p:tav>
                                      </p:tavLst>
                                    </p:anim>
                                    <p:animEffect transition="in" filter="fade">
                                      <p:cBhvr>
                                        <p:cTn id="9" dur="500"/>
                                        <p:tgtEl>
                                          <p:spTgt spid="7174"/>
                                        </p:tgtEl>
                                      </p:cBhvr>
                                    </p:animEffect>
                                  </p:childTnLst>
                                </p:cTn>
                              </p:par>
                              <p:par>
                                <p:cTn id="10" presetID="53" presetClass="entr" presetSubtype="0" fill="hold" nodeType="withEffect">
                                  <p:stCondLst>
                                    <p:cond delay="0"/>
                                  </p:stCondLst>
                                  <p:childTnLst>
                                    <p:set>
                                      <p:cBhvr>
                                        <p:cTn id="11" dur="1" fill="hold">
                                          <p:stCondLst>
                                            <p:cond delay="0"/>
                                          </p:stCondLst>
                                        </p:cTn>
                                        <p:tgtEl>
                                          <p:spTgt spid="7176"/>
                                        </p:tgtEl>
                                        <p:attrNameLst>
                                          <p:attrName>style.visibility</p:attrName>
                                        </p:attrNameLst>
                                      </p:cBhvr>
                                      <p:to>
                                        <p:strVal val="visible"/>
                                      </p:to>
                                    </p:set>
                                    <p:anim calcmode="lin" valueType="num">
                                      <p:cBhvr>
                                        <p:cTn id="12" dur="1000" fill="hold"/>
                                        <p:tgtEl>
                                          <p:spTgt spid="7176"/>
                                        </p:tgtEl>
                                        <p:attrNameLst>
                                          <p:attrName>ppt_w</p:attrName>
                                        </p:attrNameLst>
                                      </p:cBhvr>
                                      <p:tavLst>
                                        <p:tav tm="0">
                                          <p:val>
                                            <p:fltVal val="0"/>
                                          </p:val>
                                        </p:tav>
                                        <p:tav tm="100000">
                                          <p:val>
                                            <p:strVal val="#ppt_w"/>
                                          </p:val>
                                        </p:tav>
                                      </p:tavLst>
                                    </p:anim>
                                    <p:anim calcmode="lin" valueType="num">
                                      <p:cBhvr>
                                        <p:cTn id="13" dur="1000" fill="hold"/>
                                        <p:tgtEl>
                                          <p:spTgt spid="7176"/>
                                        </p:tgtEl>
                                        <p:attrNameLst>
                                          <p:attrName>ppt_h</p:attrName>
                                        </p:attrNameLst>
                                      </p:cBhvr>
                                      <p:tavLst>
                                        <p:tav tm="0">
                                          <p:val>
                                            <p:fltVal val="0"/>
                                          </p:val>
                                        </p:tav>
                                        <p:tav tm="100000">
                                          <p:val>
                                            <p:strVal val="#ppt_h"/>
                                          </p:val>
                                        </p:tav>
                                      </p:tavLst>
                                    </p:anim>
                                    <p:animEffect transition="in" filter="fade">
                                      <p:cBhvr>
                                        <p:cTn id="14" dur="1000"/>
                                        <p:tgtEl>
                                          <p:spTgt spid="7176"/>
                                        </p:tgtEl>
                                      </p:cBhvr>
                                    </p:animEffect>
                                  </p:childTnLst>
                                </p:cTn>
                              </p:par>
                              <p:par>
                                <p:cTn id="15" presetID="53" presetClass="entr" presetSubtype="0" fill="hold" grpId="0" nodeType="withEffect">
                                  <p:stCondLst>
                                    <p:cond delay="100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Effect transition="in" filter="fade">
                                      <p:cBhvr>
                                        <p:cTn id="19" dur="1000"/>
                                        <p:tgtEl>
                                          <p:spTgt spid="9"/>
                                        </p:tgtEl>
                                      </p:cBhvr>
                                    </p:animEffect>
                                  </p:childTnLst>
                                </p:cTn>
                              </p:par>
                              <p:par>
                                <p:cTn id="20" presetID="53" presetClass="entr" presetSubtype="0" fill="hold" nodeType="withEffect">
                                  <p:stCondLst>
                                    <p:cond delay="1000"/>
                                  </p:stCondLst>
                                  <p:childTnLst>
                                    <p:set>
                                      <p:cBhvr>
                                        <p:cTn id="21" dur="1" fill="hold">
                                          <p:stCondLst>
                                            <p:cond delay="0"/>
                                          </p:stCondLst>
                                        </p:cTn>
                                        <p:tgtEl>
                                          <p:spTgt spid="7177"/>
                                        </p:tgtEl>
                                        <p:attrNameLst>
                                          <p:attrName>style.visibility</p:attrName>
                                        </p:attrNameLst>
                                      </p:cBhvr>
                                      <p:to>
                                        <p:strVal val="visible"/>
                                      </p:to>
                                    </p:set>
                                    <p:anim calcmode="lin" valueType="num">
                                      <p:cBhvr>
                                        <p:cTn id="22" dur="500" fill="hold"/>
                                        <p:tgtEl>
                                          <p:spTgt spid="7177"/>
                                        </p:tgtEl>
                                        <p:attrNameLst>
                                          <p:attrName>ppt_w</p:attrName>
                                        </p:attrNameLst>
                                      </p:cBhvr>
                                      <p:tavLst>
                                        <p:tav tm="0">
                                          <p:val>
                                            <p:fltVal val="0"/>
                                          </p:val>
                                        </p:tav>
                                        <p:tav tm="100000">
                                          <p:val>
                                            <p:strVal val="#ppt_w"/>
                                          </p:val>
                                        </p:tav>
                                      </p:tavLst>
                                    </p:anim>
                                    <p:anim calcmode="lin" valueType="num">
                                      <p:cBhvr>
                                        <p:cTn id="23" dur="500" fill="hold"/>
                                        <p:tgtEl>
                                          <p:spTgt spid="7177"/>
                                        </p:tgtEl>
                                        <p:attrNameLst>
                                          <p:attrName>ppt_h</p:attrName>
                                        </p:attrNameLst>
                                      </p:cBhvr>
                                      <p:tavLst>
                                        <p:tav tm="0">
                                          <p:val>
                                            <p:fltVal val="0"/>
                                          </p:val>
                                        </p:tav>
                                        <p:tav tm="100000">
                                          <p:val>
                                            <p:strVal val="#ppt_h"/>
                                          </p:val>
                                        </p:tav>
                                      </p:tavLst>
                                    </p:anim>
                                    <p:animEffect transition="in" filter="fade">
                                      <p:cBhvr>
                                        <p:cTn id="24" dur="500"/>
                                        <p:tgtEl>
                                          <p:spTgt spid="7177"/>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Effect transition="in" filter="fade">
                                      <p:cBhvr>
                                        <p:cTn id="29" dur="1000"/>
                                        <p:tgtEl>
                                          <p:spTgt spid="10"/>
                                        </p:tgtEl>
                                      </p:cBhvr>
                                    </p:animEffect>
                                  </p:childTnLst>
                                </p:cTn>
                              </p:par>
                              <p:par>
                                <p:cTn id="30" presetID="53" presetClass="entr" presetSubtype="0"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0" fill="hold" grpId="0" nodeType="withEffect">
                                  <p:stCondLst>
                                    <p:cond delay="10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fltVal val="0"/>
                                          </p:val>
                                        </p:tav>
                                        <p:tav tm="100000">
                                          <p:val>
                                            <p:strVal val="#ppt_w"/>
                                          </p:val>
                                        </p:tav>
                                      </p:tavLst>
                                    </p:anim>
                                    <p:anim calcmode="lin" valueType="num">
                                      <p:cBhvr>
                                        <p:cTn id="38" dur="1000" fill="hold"/>
                                        <p:tgtEl>
                                          <p:spTgt spid="11"/>
                                        </p:tgtEl>
                                        <p:attrNameLst>
                                          <p:attrName>ppt_h</p:attrName>
                                        </p:attrNameLst>
                                      </p:cBhvr>
                                      <p:tavLst>
                                        <p:tav tm="0">
                                          <p:val>
                                            <p:fltVal val="0"/>
                                          </p:val>
                                        </p:tav>
                                        <p:tav tm="100000">
                                          <p:val>
                                            <p:strVal val="#ppt_h"/>
                                          </p:val>
                                        </p:tav>
                                      </p:tavLst>
                                    </p:anim>
                                    <p:animEffect transition="in" filter="fade">
                                      <p:cBhvr>
                                        <p:cTn id="3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Татьяна\Рабочий стол\Рисунок1.jpg"/>
          <p:cNvPicPr>
            <a:picLocks noChangeAspect="1" noChangeArrowheads="1"/>
          </p:cNvPicPr>
          <p:nvPr/>
        </p:nvPicPr>
        <p:blipFill>
          <a:blip r:embed="rId2"/>
          <a:srcRect/>
          <a:stretch>
            <a:fillRect/>
          </a:stretch>
        </p:blipFill>
        <p:spPr bwMode="auto">
          <a:xfrm>
            <a:off x="-12700" y="0"/>
            <a:ext cx="9156700" cy="6870700"/>
          </a:xfrm>
          <a:prstGeom prst="rect">
            <a:avLst/>
          </a:prstGeom>
          <a:noFill/>
          <a:ln w="9525">
            <a:solidFill>
              <a:srgbClr val="C00000"/>
            </a:solidFill>
            <a:miter lim="800000"/>
            <a:headEnd/>
            <a:tailEnd/>
          </a:ln>
          <a:effectLst>
            <a:glow rad="228600">
              <a:schemeClr val="accent2">
                <a:satMod val="175000"/>
                <a:alpha val="40000"/>
              </a:schemeClr>
            </a:glow>
          </a:effectLst>
        </p:spPr>
      </p:pic>
      <p:sp>
        <p:nvSpPr>
          <p:cNvPr id="7174" name="TextBox 8"/>
          <p:cNvSpPr txBox="1">
            <a:spLocks noChangeArrowheads="1"/>
          </p:cNvSpPr>
          <p:nvPr/>
        </p:nvSpPr>
        <p:spPr bwMode="auto">
          <a:xfrm>
            <a:off x="2571750" y="285750"/>
            <a:ext cx="5087938" cy="523875"/>
          </a:xfrm>
          <a:prstGeom prst="rect">
            <a:avLst/>
          </a:prstGeom>
          <a:noFill/>
          <a:ln w="9525">
            <a:noFill/>
            <a:miter lim="800000"/>
            <a:headEnd/>
            <a:tailEnd/>
          </a:ln>
        </p:spPr>
        <p:txBody>
          <a:bodyPr wrap="none">
            <a:spAutoFit/>
          </a:bodyPr>
          <a:lstStyle/>
          <a:p>
            <a:r>
              <a:rPr lang="ru-RU" sz="2800" b="1">
                <a:solidFill>
                  <a:srgbClr val="C00000"/>
                </a:solidFill>
                <a:latin typeface="Constantia" pitchFamily="18" charset="0"/>
              </a:rPr>
              <a:t>Методическое обеспечение</a:t>
            </a:r>
          </a:p>
        </p:txBody>
      </p:sp>
      <p:sp>
        <p:nvSpPr>
          <p:cNvPr id="9" name="TextBox 8"/>
          <p:cNvSpPr txBox="1">
            <a:spLocks noChangeArrowheads="1"/>
          </p:cNvSpPr>
          <p:nvPr/>
        </p:nvSpPr>
        <p:spPr bwMode="auto">
          <a:xfrm>
            <a:off x="5500688" y="6000750"/>
            <a:ext cx="3030537" cy="369888"/>
          </a:xfrm>
          <a:prstGeom prst="rect">
            <a:avLst/>
          </a:prstGeom>
          <a:noFill/>
          <a:ln w="9525">
            <a:noFill/>
            <a:miter lim="800000"/>
            <a:headEnd/>
            <a:tailEnd/>
          </a:ln>
        </p:spPr>
        <p:txBody>
          <a:bodyPr wrap="none">
            <a:spAutoFit/>
          </a:bodyPr>
          <a:lstStyle/>
          <a:p>
            <a:r>
              <a:rPr lang="ru-RU" b="1">
                <a:latin typeface="Times New Roman" pitchFamily="18" charset="0"/>
                <a:cs typeface="Times New Roman" pitchFamily="18" charset="0"/>
              </a:rPr>
              <a:t>Карточки для детей 5-8 лет</a:t>
            </a:r>
          </a:p>
        </p:txBody>
      </p:sp>
      <p:sp>
        <p:nvSpPr>
          <p:cNvPr id="12" name="TextBox 11"/>
          <p:cNvSpPr txBox="1">
            <a:spLocks noChangeArrowheads="1"/>
          </p:cNvSpPr>
          <p:nvPr/>
        </p:nvSpPr>
        <p:spPr bwMode="auto">
          <a:xfrm>
            <a:off x="928688" y="5500688"/>
            <a:ext cx="2886075" cy="369887"/>
          </a:xfrm>
          <a:prstGeom prst="rect">
            <a:avLst/>
          </a:prstGeom>
          <a:noFill/>
          <a:ln w="9525">
            <a:noFill/>
            <a:miter lim="800000"/>
            <a:headEnd/>
            <a:tailEnd/>
          </a:ln>
        </p:spPr>
        <p:txBody>
          <a:bodyPr wrap="none">
            <a:spAutoFit/>
          </a:bodyPr>
          <a:lstStyle/>
          <a:p>
            <a:r>
              <a:rPr lang="ru-RU" b="1">
                <a:latin typeface="Times New Roman" pitchFamily="18" charset="0"/>
                <a:cs typeface="Times New Roman" pitchFamily="18" charset="0"/>
              </a:rPr>
              <a:t>Альбом для детей 5-8- лет</a:t>
            </a:r>
          </a:p>
        </p:txBody>
      </p:sp>
      <p:pic>
        <p:nvPicPr>
          <p:cNvPr id="8198" name="Picture 8" descr="C:\Documents and Settings\Татьяна\Рабочий стол\Рисунок6.jpg"/>
          <p:cNvPicPr>
            <a:picLocks noChangeAspect="1" noChangeArrowheads="1"/>
          </p:cNvPicPr>
          <p:nvPr/>
        </p:nvPicPr>
        <p:blipFill>
          <a:blip r:embed="rId3"/>
          <a:srcRect/>
          <a:stretch>
            <a:fillRect/>
          </a:stretch>
        </p:blipFill>
        <p:spPr bwMode="auto">
          <a:xfrm>
            <a:off x="928688" y="1143000"/>
            <a:ext cx="2905125" cy="4124325"/>
          </a:xfrm>
          <a:prstGeom prst="rect">
            <a:avLst/>
          </a:prstGeom>
          <a:noFill/>
          <a:ln w="9525">
            <a:noFill/>
            <a:miter lim="800000"/>
            <a:headEnd/>
            <a:tailEnd/>
          </a:ln>
        </p:spPr>
      </p:pic>
      <p:pic>
        <p:nvPicPr>
          <p:cNvPr id="8199" name="Picture 9" descr="C:\Documents and Settings\Татьяна\Рабочий стол\Рисунок7.jpg"/>
          <p:cNvPicPr>
            <a:picLocks noChangeAspect="1" noChangeArrowheads="1"/>
          </p:cNvPicPr>
          <p:nvPr/>
        </p:nvPicPr>
        <p:blipFill>
          <a:blip r:embed="rId4"/>
          <a:srcRect/>
          <a:stretch>
            <a:fillRect/>
          </a:stretch>
        </p:blipFill>
        <p:spPr bwMode="auto">
          <a:xfrm>
            <a:off x="5786438" y="928688"/>
            <a:ext cx="2130425" cy="5014912"/>
          </a:xfrm>
          <a:prstGeom prst="rect">
            <a:avLst/>
          </a:prstGeom>
          <a:noFill/>
          <a:ln w="9525">
            <a:noFill/>
            <a:miter lim="800000"/>
            <a:headEnd/>
            <a:tailEnd/>
          </a:ln>
        </p:spPr>
      </p:pic>
      <p:pic>
        <p:nvPicPr>
          <p:cNvPr id="8" name="Picture 2" descr="M:\фотки по математике\701d3990bf6f.gif"/>
          <p:cNvPicPr>
            <a:picLocks noChangeAspect="1" noChangeArrowheads="1" noCrop="1"/>
          </p:cNvPicPr>
          <p:nvPr/>
        </p:nvPicPr>
        <p:blipFill>
          <a:blip r:embed="rId5"/>
          <a:srcRect/>
          <a:stretch>
            <a:fillRect/>
          </a:stretch>
        </p:blipFill>
        <p:spPr bwMode="auto">
          <a:xfrm>
            <a:off x="4071934" y="5072074"/>
            <a:ext cx="1357290" cy="1571612"/>
          </a:xfrm>
          <a:prstGeom prst="rect">
            <a:avLst/>
          </a:prstGeom>
          <a:noFill/>
        </p:spPr>
      </p:pic>
    </p:spTree>
  </p:cSld>
  <p:clrMapOvr>
    <a:masterClrMapping/>
  </p:clrMapOvr>
  <p:transition spd="slow" advTm="5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7174"/>
                                        </p:tgtEl>
                                        <p:attrNameLst>
                                          <p:attrName>style.visibility</p:attrName>
                                        </p:attrNameLst>
                                      </p:cBhvr>
                                      <p:to>
                                        <p:strVal val="visible"/>
                                      </p:to>
                                    </p:set>
                                    <p:anim calcmode="lin" valueType="num">
                                      <p:cBhvr>
                                        <p:cTn id="7" dur="500" fill="hold"/>
                                        <p:tgtEl>
                                          <p:spTgt spid="7174"/>
                                        </p:tgtEl>
                                        <p:attrNameLst>
                                          <p:attrName>ppt_w</p:attrName>
                                        </p:attrNameLst>
                                      </p:cBhvr>
                                      <p:tavLst>
                                        <p:tav tm="0">
                                          <p:val>
                                            <p:fltVal val="0"/>
                                          </p:val>
                                        </p:tav>
                                        <p:tav tm="100000">
                                          <p:val>
                                            <p:strVal val="#ppt_w"/>
                                          </p:val>
                                        </p:tav>
                                      </p:tavLst>
                                    </p:anim>
                                    <p:anim calcmode="lin" valueType="num">
                                      <p:cBhvr>
                                        <p:cTn id="8" dur="500" fill="hold"/>
                                        <p:tgtEl>
                                          <p:spTgt spid="7174"/>
                                        </p:tgtEl>
                                        <p:attrNameLst>
                                          <p:attrName>ppt_h</p:attrName>
                                        </p:attrNameLst>
                                      </p:cBhvr>
                                      <p:tavLst>
                                        <p:tav tm="0">
                                          <p:val>
                                            <p:fltVal val="0"/>
                                          </p:val>
                                        </p:tav>
                                        <p:tav tm="100000">
                                          <p:val>
                                            <p:strVal val="#ppt_h"/>
                                          </p:val>
                                        </p:tav>
                                      </p:tavLst>
                                    </p:anim>
                                    <p:animEffect transition="in" filter="fade">
                                      <p:cBhvr>
                                        <p:cTn id="9" dur="500"/>
                                        <p:tgtEl>
                                          <p:spTgt spid="7174"/>
                                        </p:tgtEl>
                                      </p:cBhvr>
                                    </p:animEffect>
                                  </p:childTnLst>
                                </p:cTn>
                              </p:par>
                              <p:par>
                                <p:cTn id="10" presetID="53" presetClass="entr" presetSubtype="0" fill="hold" nodeType="withEffect">
                                  <p:stCondLst>
                                    <p:cond delay="0"/>
                                  </p:stCondLst>
                                  <p:childTnLst>
                                    <p:set>
                                      <p:cBhvr>
                                        <p:cTn id="11" dur="1" fill="hold">
                                          <p:stCondLst>
                                            <p:cond delay="0"/>
                                          </p:stCondLst>
                                        </p:cTn>
                                        <p:tgtEl>
                                          <p:spTgt spid="8198"/>
                                        </p:tgtEl>
                                        <p:attrNameLst>
                                          <p:attrName>style.visibility</p:attrName>
                                        </p:attrNameLst>
                                      </p:cBhvr>
                                      <p:to>
                                        <p:strVal val="visible"/>
                                      </p:to>
                                    </p:set>
                                    <p:anim calcmode="lin" valueType="num">
                                      <p:cBhvr>
                                        <p:cTn id="12" dur="500" fill="hold"/>
                                        <p:tgtEl>
                                          <p:spTgt spid="8198"/>
                                        </p:tgtEl>
                                        <p:attrNameLst>
                                          <p:attrName>ppt_w</p:attrName>
                                        </p:attrNameLst>
                                      </p:cBhvr>
                                      <p:tavLst>
                                        <p:tav tm="0">
                                          <p:val>
                                            <p:fltVal val="0"/>
                                          </p:val>
                                        </p:tav>
                                        <p:tav tm="100000">
                                          <p:val>
                                            <p:strVal val="#ppt_w"/>
                                          </p:val>
                                        </p:tav>
                                      </p:tavLst>
                                    </p:anim>
                                    <p:anim calcmode="lin" valueType="num">
                                      <p:cBhvr>
                                        <p:cTn id="13" dur="500" fill="hold"/>
                                        <p:tgtEl>
                                          <p:spTgt spid="8198"/>
                                        </p:tgtEl>
                                        <p:attrNameLst>
                                          <p:attrName>ppt_h</p:attrName>
                                        </p:attrNameLst>
                                      </p:cBhvr>
                                      <p:tavLst>
                                        <p:tav tm="0">
                                          <p:val>
                                            <p:fltVal val="0"/>
                                          </p:val>
                                        </p:tav>
                                        <p:tav tm="100000">
                                          <p:val>
                                            <p:strVal val="#ppt_h"/>
                                          </p:val>
                                        </p:tav>
                                      </p:tavLst>
                                    </p:anim>
                                    <p:animEffect transition="in" filter="fade">
                                      <p:cBhvr>
                                        <p:cTn id="14" dur="500"/>
                                        <p:tgtEl>
                                          <p:spTgt spid="8198"/>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par>
                                <p:cTn id="20" presetID="53" presetClass="entr" presetSubtype="0" fill="hold" nodeType="withEffect">
                                  <p:stCondLst>
                                    <p:cond delay="0"/>
                                  </p:stCondLst>
                                  <p:childTnLst>
                                    <p:set>
                                      <p:cBhvr>
                                        <p:cTn id="21" dur="1" fill="hold">
                                          <p:stCondLst>
                                            <p:cond delay="0"/>
                                          </p:stCondLst>
                                        </p:cTn>
                                        <p:tgtEl>
                                          <p:spTgt spid="8199"/>
                                        </p:tgtEl>
                                        <p:attrNameLst>
                                          <p:attrName>style.visibility</p:attrName>
                                        </p:attrNameLst>
                                      </p:cBhvr>
                                      <p:to>
                                        <p:strVal val="visible"/>
                                      </p:to>
                                    </p:set>
                                    <p:anim calcmode="lin" valueType="num">
                                      <p:cBhvr>
                                        <p:cTn id="22" dur="500" fill="hold"/>
                                        <p:tgtEl>
                                          <p:spTgt spid="8199"/>
                                        </p:tgtEl>
                                        <p:attrNameLst>
                                          <p:attrName>ppt_w</p:attrName>
                                        </p:attrNameLst>
                                      </p:cBhvr>
                                      <p:tavLst>
                                        <p:tav tm="0">
                                          <p:val>
                                            <p:fltVal val="0"/>
                                          </p:val>
                                        </p:tav>
                                        <p:tav tm="100000">
                                          <p:val>
                                            <p:strVal val="#ppt_w"/>
                                          </p:val>
                                        </p:tav>
                                      </p:tavLst>
                                    </p:anim>
                                    <p:anim calcmode="lin" valueType="num">
                                      <p:cBhvr>
                                        <p:cTn id="23" dur="500" fill="hold"/>
                                        <p:tgtEl>
                                          <p:spTgt spid="8199"/>
                                        </p:tgtEl>
                                        <p:attrNameLst>
                                          <p:attrName>ppt_h</p:attrName>
                                        </p:attrNameLst>
                                      </p:cBhvr>
                                      <p:tavLst>
                                        <p:tav tm="0">
                                          <p:val>
                                            <p:fltVal val="0"/>
                                          </p:val>
                                        </p:tav>
                                        <p:tav tm="100000">
                                          <p:val>
                                            <p:strVal val="#ppt_h"/>
                                          </p:val>
                                        </p:tav>
                                      </p:tavLst>
                                    </p:anim>
                                    <p:animEffect transition="in" filter="fade">
                                      <p:cBhvr>
                                        <p:cTn id="24" dur="500"/>
                                        <p:tgtEl>
                                          <p:spTgt spid="8199"/>
                                        </p:tgtEl>
                                      </p:cBhvr>
                                    </p:animEffect>
                                  </p:childTnLst>
                                </p:cTn>
                              </p:par>
                              <p:par>
                                <p:cTn id="25" presetID="53" presetClass="entr" presetSubtype="0" fill="hold" grpId="0" nodeType="withEffect">
                                  <p:stCondLst>
                                    <p:cond delay="10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fltVal val="0"/>
                                          </p:val>
                                        </p:tav>
                                        <p:tav tm="100000">
                                          <p:val>
                                            <p:strVal val="#ppt_w"/>
                                          </p:val>
                                        </p:tav>
                                      </p:tavLst>
                                    </p:anim>
                                    <p:anim calcmode="lin" valueType="num">
                                      <p:cBhvr>
                                        <p:cTn id="28" dur="1000" fill="hold"/>
                                        <p:tgtEl>
                                          <p:spTgt spid="9"/>
                                        </p:tgtEl>
                                        <p:attrNameLst>
                                          <p:attrName>ppt_h</p:attrName>
                                        </p:attrNameLst>
                                      </p:cBhvr>
                                      <p:tavLst>
                                        <p:tav tm="0">
                                          <p:val>
                                            <p:fltVal val="0"/>
                                          </p:val>
                                        </p:tav>
                                        <p:tav tm="100000">
                                          <p:val>
                                            <p:strVal val="#ppt_h"/>
                                          </p:val>
                                        </p:tav>
                                      </p:tavLst>
                                    </p:anim>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P spid="9"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Documents and Settings\Татьяна\Рабочий стол\Рисунок1.jpg"/>
          <p:cNvPicPr>
            <a:picLocks noChangeAspect="1" noChangeArrowheads="1"/>
          </p:cNvPicPr>
          <p:nvPr/>
        </p:nvPicPr>
        <p:blipFill>
          <a:blip r:embed="rId2"/>
          <a:srcRect/>
          <a:stretch>
            <a:fillRect/>
          </a:stretch>
        </p:blipFill>
        <p:spPr bwMode="auto">
          <a:xfrm>
            <a:off x="-6350" y="-6350"/>
            <a:ext cx="9156700" cy="6870700"/>
          </a:xfrm>
          <a:prstGeom prst="rect">
            <a:avLst/>
          </a:prstGeom>
          <a:noFill/>
          <a:ln w="9525">
            <a:noFill/>
            <a:miter lim="800000"/>
            <a:headEnd/>
            <a:tailEnd/>
          </a:ln>
          <a:effectLst>
            <a:glow rad="228600">
              <a:schemeClr val="accent2">
                <a:satMod val="175000"/>
                <a:alpha val="40000"/>
              </a:schemeClr>
            </a:glow>
          </a:effectLst>
        </p:spPr>
      </p:pic>
      <p:sp>
        <p:nvSpPr>
          <p:cNvPr id="11267" name="TextBox 3"/>
          <p:cNvSpPr txBox="1">
            <a:spLocks noChangeArrowheads="1"/>
          </p:cNvSpPr>
          <p:nvPr/>
        </p:nvSpPr>
        <p:spPr bwMode="auto">
          <a:xfrm>
            <a:off x="2000250" y="142875"/>
            <a:ext cx="5949950" cy="523875"/>
          </a:xfrm>
          <a:prstGeom prst="rect">
            <a:avLst/>
          </a:prstGeom>
          <a:noFill/>
          <a:ln w="9525">
            <a:noFill/>
            <a:miter lim="800000"/>
            <a:headEnd/>
            <a:tailEnd/>
          </a:ln>
        </p:spPr>
        <p:txBody>
          <a:bodyPr wrap="none">
            <a:spAutoFit/>
          </a:bodyPr>
          <a:lstStyle/>
          <a:p>
            <a:r>
              <a:rPr lang="ru-RU" sz="2800" b="1" dirty="0">
                <a:solidFill>
                  <a:srgbClr val="C00000"/>
                </a:solidFill>
                <a:latin typeface="Constantia" pitchFamily="18" charset="0"/>
              </a:rPr>
              <a:t>Рекомендации к использованию</a:t>
            </a:r>
          </a:p>
        </p:txBody>
      </p:sp>
      <p:sp>
        <p:nvSpPr>
          <p:cNvPr id="9220" name="Rectangle 4"/>
          <p:cNvSpPr>
            <a:spLocks noChangeArrowheads="1"/>
          </p:cNvSpPr>
          <p:nvPr/>
        </p:nvSpPr>
        <p:spPr bwMode="auto">
          <a:xfrm>
            <a:off x="214313" y="1143000"/>
            <a:ext cx="8715375" cy="923925"/>
          </a:xfrm>
          <a:prstGeom prst="rect">
            <a:avLst/>
          </a:prstGeom>
          <a:noFill/>
          <a:ln w="9525">
            <a:noFill/>
            <a:miter lim="800000"/>
            <a:headEnd/>
            <a:tailEnd/>
          </a:ln>
        </p:spPr>
        <p:txBody>
          <a:bodyPr anchor="ctr">
            <a:spAutoFit/>
          </a:bodyPr>
          <a:lstStyle/>
          <a:p>
            <a:pPr eaLnBrk="0" hangingPunct="0"/>
            <a:r>
              <a:rPr lang="ru-RU" b="1" dirty="0">
                <a:solidFill>
                  <a:srgbClr val="005024"/>
                </a:solidFill>
                <a:latin typeface="Times New Roman" pitchFamily="18" charset="0"/>
                <a:ea typeface="Calibri" pitchFamily="34" charset="0"/>
                <a:cs typeface="Times New Roman" pitchFamily="18" charset="0"/>
              </a:rPr>
              <a:t>Игры и упражнения состоят в группировке по разным признакам, сооружение из них построек. Дети осваивают состав комплекта, цвета, соотношение палочек по размеру. </a:t>
            </a:r>
          </a:p>
        </p:txBody>
      </p:sp>
      <p:sp>
        <p:nvSpPr>
          <p:cNvPr id="9221" name="Rectangle 5"/>
          <p:cNvSpPr>
            <a:spLocks noChangeArrowheads="1"/>
          </p:cNvSpPr>
          <p:nvPr/>
        </p:nvSpPr>
        <p:spPr bwMode="auto">
          <a:xfrm>
            <a:off x="214313" y="2571750"/>
            <a:ext cx="8715375" cy="1323975"/>
          </a:xfrm>
          <a:prstGeom prst="rect">
            <a:avLst/>
          </a:prstGeom>
          <a:noFill/>
          <a:ln w="9525">
            <a:noFill/>
            <a:miter lim="800000"/>
            <a:headEnd/>
            <a:tailEnd/>
          </a:ln>
        </p:spPr>
        <p:txBody>
          <a:bodyPr anchor="ctr">
            <a:spAutoFit/>
          </a:bodyPr>
          <a:lstStyle/>
          <a:p>
            <a:pPr eaLnBrk="0" hangingPunct="0"/>
            <a:r>
              <a:rPr lang="ru-RU" sz="2000" b="1" dirty="0">
                <a:solidFill>
                  <a:srgbClr val="005024"/>
                </a:solidFill>
                <a:latin typeface="Times New Roman" pitchFamily="18" charset="0"/>
                <a:ea typeface="Calibri" pitchFamily="34" charset="0"/>
                <a:cs typeface="Times New Roman" pitchFamily="18" charset="0"/>
              </a:rPr>
              <a:t>Дети строят лестницы разных размеров, что сопровождается рассматриванием палочек и изучением их особенностей. Так дети узнают, что элементы одного цвета имеют одинаковую длину, и наоборот. Строя лестницу, осваивают последовательную зависимость палочек по длине. </a:t>
            </a:r>
          </a:p>
        </p:txBody>
      </p:sp>
      <p:sp>
        <p:nvSpPr>
          <p:cNvPr id="9222" name="Rectangle 6"/>
          <p:cNvSpPr>
            <a:spLocks noChangeArrowheads="1"/>
          </p:cNvSpPr>
          <p:nvPr/>
        </p:nvSpPr>
        <p:spPr bwMode="auto">
          <a:xfrm>
            <a:off x="142875" y="4357688"/>
            <a:ext cx="9001125" cy="2246312"/>
          </a:xfrm>
          <a:prstGeom prst="rect">
            <a:avLst/>
          </a:prstGeom>
          <a:noFill/>
          <a:ln w="9525">
            <a:noFill/>
            <a:miter lim="800000"/>
            <a:headEnd/>
            <a:tailEnd/>
          </a:ln>
        </p:spPr>
        <p:txBody>
          <a:bodyPr anchor="ctr">
            <a:spAutoFit/>
          </a:bodyPr>
          <a:lstStyle/>
          <a:p>
            <a:pPr eaLnBrk="0" hangingPunct="0"/>
            <a:r>
              <a:rPr lang="ru-RU" sz="2000" b="1" dirty="0">
                <a:solidFill>
                  <a:srgbClr val="005024"/>
                </a:solidFill>
                <a:latin typeface="Times New Roman" pitchFamily="18" charset="0"/>
                <a:ea typeface="Calibri" pitchFamily="34" charset="0"/>
                <a:cs typeface="Times New Roman" pitchFamily="18" charset="0"/>
              </a:rPr>
              <a:t>Используются различные игровые задачи: «Я спрятала палочку длиннее (легче, больше) желтой. Найдите ее! (Скажите какую)». Или: задавать вопросы, на которые возможно как можно больше ответов. "Назови все палочки, которые короче синей, но длиннее черной". Игра-викторина: прячут одну палочку, надо угадать какую. При этом можно задать несколько вопросов о палочках, но нельзя спрашивать о цвете. На вопросы даются ответы "да" или "нет". </a:t>
            </a:r>
          </a:p>
        </p:txBody>
      </p:sp>
      <p:sp>
        <p:nvSpPr>
          <p:cNvPr id="7" name="Прямоугольник 6"/>
          <p:cNvSpPr/>
          <p:nvPr/>
        </p:nvSpPr>
        <p:spPr>
          <a:xfrm>
            <a:off x="285750" y="785813"/>
            <a:ext cx="3571875" cy="357187"/>
          </a:xfrm>
          <a:prstGeom prst="rect">
            <a:avLst/>
          </a:prstGeom>
          <a:solidFill>
            <a:srgbClr val="005024">
              <a:alpha val="61000"/>
            </a:srgbClr>
          </a:solidFill>
          <a:ln w="12700">
            <a:solidFill>
              <a:srgbClr val="0050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eaLnBrk="0" hangingPunct="0">
              <a:buFontTx/>
              <a:buAutoNum type="arabicPeriod"/>
              <a:defRPr/>
            </a:pPr>
            <a:r>
              <a:rPr lang="ru-RU" sz="2400" b="1" i="1" dirty="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Освоение комплекта. </a:t>
            </a:r>
            <a:endParaRPr lang="ru-RU" sz="2400" b="1" i="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Прямоугольник 7"/>
          <p:cNvSpPr/>
          <p:nvPr/>
        </p:nvSpPr>
        <p:spPr>
          <a:xfrm>
            <a:off x="285750" y="2214563"/>
            <a:ext cx="3929063" cy="357187"/>
          </a:xfrm>
          <a:prstGeom prst="rect">
            <a:avLst/>
          </a:prstGeom>
          <a:solidFill>
            <a:srgbClr val="005024">
              <a:alpha val="61000"/>
            </a:srgbClr>
          </a:solidFill>
          <a:ln w="12700">
            <a:solidFill>
              <a:srgbClr val="0050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r>
              <a:rPr lang="ru-RU" sz="2400" b="1" i="1" dirty="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2. Построение лестницы. </a:t>
            </a:r>
            <a:endParaRPr lang="ru-RU" sz="2400" b="1" i="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Прямоугольник 8"/>
          <p:cNvSpPr/>
          <p:nvPr/>
        </p:nvSpPr>
        <p:spPr>
          <a:xfrm>
            <a:off x="285750" y="4000500"/>
            <a:ext cx="8001000" cy="357188"/>
          </a:xfrm>
          <a:prstGeom prst="rect">
            <a:avLst/>
          </a:prstGeom>
          <a:solidFill>
            <a:srgbClr val="005024">
              <a:alpha val="61000"/>
            </a:srgbClr>
          </a:solidFill>
          <a:ln w="12700">
            <a:solidFill>
              <a:srgbClr val="0050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r>
              <a:rPr lang="ru-RU" sz="2400" b="1" i="1" dirty="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3. Освоение отношений по длине, высоте, массе, объёму.</a:t>
            </a:r>
            <a:endParaRPr lang="ru-RU" sz="2400" b="1" i="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 name="Picture 2" descr="M:\фотки по математике\701d3990bf6f.gif"/>
          <p:cNvPicPr>
            <a:picLocks noChangeAspect="1" noChangeArrowheads="1" noCrop="1"/>
          </p:cNvPicPr>
          <p:nvPr/>
        </p:nvPicPr>
        <p:blipFill>
          <a:blip r:embed="rId3"/>
          <a:srcRect/>
          <a:stretch>
            <a:fillRect/>
          </a:stretch>
        </p:blipFill>
        <p:spPr bwMode="auto">
          <a:xfrm>
            <a:off x="8072462" y="1928802"/>
            <a:ext cx="785786" cy="1071546"/>
          </a:xfrm>
          <a:prstGeom prst="rect">
            <a:avLst/>
          </a:prstGeom>
          <a:noFill/>
        </p:spPr>
      </p:pic>
    </p:spTree>
  </p:cSld>
  <p:clrMapOvr>
    <a:masterClrMapping/>
  </p:clrMapOvr>
  <p:transition spd="slow" advTm="40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3000"/>
                                        <p:tgtEl>
                                          <p:spTgt spid="11267">
                                            <p:txEl>
                                              <p:pRg st="0" end="0"/>
                                            </p:txEl>
                                          </p:spTgt>
                                        </p:tgtEl>
                                      </p:cBhvr>
                                    </p:animEffect>
                                    <p:anim calcmode="lin" valueType="num">
                                      <p:cBhvr>
                                        <p:cTn id="8" dur="3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9" dur="3000" fill="hold"/>
                                        <p:tgtEl>
                                          <p:spTgt spid="11267">
                                            <p:txEl>
                                              <p:pRg st="0" end="0"/>
                                            </p:txEl>
                                          </p:spTgt>
                                        </p:tgtEl>
                                        <p:attrNameLst>
                                          <p:attrName>ppt_y</p:attrName>
                                        </p:attrNameLst>
                                      </p:cBhvr>
                                      <p:tavLst>
                                        <p:tav tm="0">
                                          <p:val>
                                            <p:strVal val="#ppt_y-.1"/>
                                          </p:val>
                                        </p:tav>
                                        <p:tav tm="100000">
                                          <p:val>
                                            <p:strVal val="#ppt_y"/>
                                          </p:val>
                                        </p:tav>
                                      </p:tavLst>
                                    </p:anim>
                                  </p:childTnLst>
                                </p:cTn>
                              </p:par>
                              <p:par>
                                <p:cTn id="10" presetID="2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par>
                                <p:cTn id="14" presetID="23" presetClass="entr" presetSubtype="16" fill="hold" grpId="0" nodeType="withEffect">
                                  <p:stCondLst>
                                    <p:cond delay="100"/>
                                  </p:stCondLst>
                                  <p:childTnLst>
                                    <p:set>
                                      <p:cBhvr>
                                        <p:cTn id="15" dur="1" fill="hold">
                                          <p:stCondLst>
                                            <p:cond delay="0"/>
                                          </p:stCondLst>
                                        </p:cTn>
                                        <p:tgtEl>
                                          <p:spTgt spid="9220"/>
                                        </p:tgtEl>
                                        <p:attrNameLst>
                                          <p:attrName>style.visibility</p:attrName>
                                        </p:attrNameLst>
                                      </p:cBhvr>
                                      <p:to>
                                        <p:strVal val="visible"/>
                                      </p:to>
                                    </p:set>
                                    <p:anim calcmode="lin" valueType="num">
                                      <p:cBhvr>
                                        <p:cTn id="16" dur="500" fill="hold"/>
                                        <p:tgtEl>
                                          <p:spTgt spid="9220"/>
                                        </p:tgtEl>
                                        <p:attrNameLst>
                                          <p:attrName>ppt_w</p:attrName>
                                        </p:attrNameLst>
                                      </p:cBhvr>
                                      <p:tavLst>
                                        <p:tav tm="0">
                                          <p:val>
                                            <p:fltVal val="0"/>
                                          </p:val>
                                        </p:tav>
                                        <p:tav tm="100000">
                                          <p:val>
                                            <p:strVal val="#ppt_w"/>
                                          </p:val>
                                        </p:tav>
                                      </p:tavLst>
                                    </p:anim>
                                    <p:anim calcmode="lin" valueType="num">
                                      <p:cBhvr>
                                        <p:cTn id="17" dur="500" fill="hold"/>
                                        <p:tgtEl>
                                          <p:spTgt spid="9220"/>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100"/>
                                  </p:stCondLst>
                                  <p:childTnLst>
                                    <p:set>
                                      <p:cBhvr>
                                        <p:cTn id="19" dur="1" fill="hold">
                                          <p:stCondLst>
                                            <p:cond delay="0"/>
                                          </p:stCondLst>
                                        </p:cTn>
                                        <p:tgtEl>
                                          <p:spTgt spid="9221"/>
                                        </p:tgtEl>
                                        <p:attrNameLst>
                                          <p:attrName>style.visibility</p:attrName>
                                        </p:attrNameLst>
                                      </p:cBhvr>
                                      <p:to>
                                        <p:strVal val="visible"/>
                                      </p:to>
                                    </p:set>
                                    <p:anim calcmode="lin" valueType="num">
                                      <p:cBhvr>
                                        <p:cTn id="20" dur="500" fill="hold"/>
                                        <p:tgtEl>
                                          <p:spTgt spid="9221"/>
                                        </p:tgtEl>
                                        <p:attrNameLst>
                                          <p:attrName>ppt_w</p:attrName>
                                        </p:attrNameLst>
                                      </p:cBhvr>
                                      <p:tavLst>
                                        <p:tav tm="0">
                                          <p:val>
                                            <p:fltVal val="0"/>
                                          </p:val>
                                        </p:tav>
                                        <p:tav tm="100000">
                                          <p:val>
                                            <p:strVal val="#ppt_w"/>
                                          </p:val>
                                        </p:tav>
                                      </p:tavLst>
                                    </p:anim>
                                    <p:anim calcmode="lin" valueType="num">
                                      <p:cBhvr>
                                        <p:cTn id="21" dur="500" fill="hold"/>
                                        <p:tgtEl>
                                          <p:spTgt spid="9221"/>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10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childTnLst>
                                </p:cTn>
                              </p:par>
                              <p:par>
                                <p:cTn id="26" presetID="23" presetClass="entr" presetSubtype="16" fill="hold" grpId="0" nodeType="withEffect">
                                  <p:stCondLst>
                                    <p:cond delay="10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childTnLst>
                                </p:cTn>
                              </p:par>
                              <p:par>
                                <p:cTn id="30" presetID="23" presetClass="entr" presetSubtype="16" fill="hold" grpId="0" nodeType="withEffect">
                                  <p:stCondLst>
                                    <p:cond delay="0"/>
                                  </p:stCondLst>
                                  <p:childTnLst>
                                    <p:set>
                                      <p:cBhvr>
                                        <p:cTn id="31" dur="1" fill="hold">
                                          <p:stCondLst>
                                            <p:cond delay="0"/>
                                          </p:stCondLst>
                                        </p:cTn>
                                        <p:tgtEl>
                                          <p:spTgt spid="9222"/>
                                        </p:tgtEl>
                                        <p:attrNameLst>
                                          <p:attrName>style.visibility</p:attrName>
                                        </p:attrNameLst>
                                      </p:cBhvr>
                                      <p:to>
                                        <p:strVal val="visible"/>
                                      </p:to>
                                    </p:set>
                                    <p:anim calcmode="lin" valueType="num">
                                      <p:cBhvr>
                                        <p:cTn id="32" dur="500" fill="hold"/>
                                        <p:tgtEl>
                                          <p:spTgt spid="9222"/>
                                        </p:tgtEl>
                                        <p:attrNameLst>
                                          <p:attrName>ppt_w</p:attrName>
                                        </p:attrNameLst>
                                      </p:cBhvr>
                                      <p:tavLst>
                                        <p:tav tm="0">
                                          <p:val>
                                            <p:fltVal val="0"/>
                                          </p:val>
                                        </p:tav>
                                        <p:tav tm="100000">
                                          <p:val>
                                            <p:strVal val="#ppt_w"/>
                                          </p:val>
                                        </p:tav>
                                      </p:tavLst>
                                    </p:anim>
                                    <p:anim calcmode="lin" valueType="num">
                                      <p:cBhvr>
                                        <p:cTn id="33" dur="500" fill="hold"/>
                                        <p:tgtEl>
                                          <p:spTgt spid="92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9221" grpId="0"/>
      <p:bldP spid="9222" grpId="0"/>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Documents and Settings\Татьяна\Рабочий стол\Рисунок1.jpg"/>
          <p:cNvPicPr>
            <a:picLocks noChangeAspect="1" noChangeArrowheads="1"/>
          </p:cNvPicPr>
          <p:nvPr/>
        </p:nvPicPr>
        <p:blipFill>
          <a:blip r:embed="rId2"/>
          <a:srcRect/>
          <a:stretch>
            <a:fillRect/>
          </a:stretch>
        </p:blipFill>
        <p:spPr bwMode="auto">
          <a:xfrm>
            <a:off x="-6350" y="-6350"/>
            <a:ext cx="9156700" cy="6870700"/>
          </a:xfrm>
          <a:prstGeom prst="rect">
            <a:avLst/>
          </a:prstGeom>
          <a:noFill/>
          <a:ln w="9525">
            <a:noFill/>
            <a:miter lim="800000"/>
            <a:headEnd/>
            <a:tailEnd/>
          </a:ln>
          <a:effectLst>
            <a:glow rad="228600">
              <a:schemeClr val="accent2">
                <a:satMod val="175000"/>
                <a:alpha val="40000"/>
              </a:schemeClr>
            </a:glow>
          </a:effectLst>
        </p:spPr>
      </p:pic>
      <p:sp>
        <p:nvSpPr>
          <p:cNvPr id="10244" name="Rectangle 4"/>
          <p:cNvSpPr>
            <a:spLocks noChangeArrowheads="1"/>
          </p:cNvSpPr>
          <p:nvPr/>
        </p:nvSpPr>
        <p:spPr bwMode="auto">
          <a:xfrm>
            <a:off x="142875" y="714375"/>
            <a:ext cx="9001125" cy="2246313"/>
          </a:xfrm>
          <a:prstGeom prst="rect">
            <a:avLst/>
          </a:prstGeom>
          <a:noFill/>
          <a:ln w="9525">
            <a:noFill/>
            <a:miter lim="800000"/>
            <a:headEnd/>
            <a:tailEnd/>
          </a:ln>
          <a:effectLst>
            <a:glow rad="228600">
              <a:schemeClr val="accent2">
                <a:satMod val="175000"/>
                <a:alpha val="40000"/>
              </a:schemeClr>
            </a:glow>
          </a:effectLst>
        </p:spPr>
        <p:txBody>
          <a:bodyPr anchor="ctr">
            <a:spAutoFit/>
          </a:bodyPr>
          <a:lstStyle/>
          <a:p>
            <a:pPr eaLnBrk="0" hangingPunct="0"/>
            <a:r>
              <a:rPr lang="ru-RU" sz="2000" b="1" dirty="0">
                <a:solidFill>
                  <a:srgbClr val="005024"/>
                </a:solidFill>
                <a:latin typeface="Times New Roman" pitchFamily="18" charset="0"/>
                <a:ea typeface="Calibri" pitchFamily="34" charset="0"/>
                <a:cs typeface="Times New Roman" pitchFamily="18" charset="0"/>
              </a:rPr>
              <a:t>Дети составляют различные ковры, в результате чего у них вырабатывается представление о понятии "столько же"</a:t>
            </a:r>
          </a:p>
          <a:p>
            <a:pPr eaLnBrk="0" hangingPunct="0"/>
            <a:r>
              <a:rPr lang="ru-RU" sz="2000" b="1" dirty="0">
                <a:solidFill>
                  <a:srgbClr val="005024"/>
                </a:solidFill>
                <a:latin typeface="Times New Roman" pitchFamily="18" charset="0"/>
                <a:ea typeface="Calibri" pitchFamily="34" charset="0"/>
                <a:cs typeface="Times New Roman" pitchFamily="18" charset="0"/>
              </a:rPr>
              <a:t>Возможны различные варианты.</a:t>
            </a:r>
          </a:p>
          <a:p>
            <a:pPr eaLnBrk="0" hangingPunct="0"/>
            <a:r>
              <a:rPr lang="ru-RU" sz="2000" b="1" dirty="0">
                <a:solidFill>
                  <a:srgbClr val="005024"/>
                </a:solidFill>
                <a:latin typeface="Times New Roman" pitchFamily="18" charset="0"/>
                <a:ea typeface="Calibri" pitchFamily="34" charset="0"/>
                <a:cs typeface="Times New Roman" pitchFamily="18" charset="0"/>
              </a:rPr>
              <a:t>Построить ковер как можно больше без какого-либо условия (правила). Построить ковер так, чтобы все полосы в нем были разного цвета. Построить ковер из палочек только определенного цвета и т.д. Составление узоров. </a:t>
            </a:r>
          </a:p>
        </p:txBody>
      </p:sp>
      <p:sp>
        <p:nvSpPr>
          <p:cNvPr id="10245" name="Rectangle 5"/>
          <p:cNvSpPr>
            <a:spLocks noChangeArrowheads="1"/>
          </p:cNvSpPr>
          <p:nvPr/>
        </p:nvSpPr>
        <p:spPr bwMode="auto">
          <a:xfrm>
            <a:off x="142875" y="3929063"/>
            <a:ext cx="9001125" cy="2246312"/>
          </a:xfrm>
          <a:prstGeom prst="rect">
            <a:avLst/>
          </a:prstGeom>
          <a:noFill/>
          <a:ln w="9525">
            <a:noFill/>
            <a:miter lim="800000"/>
            <a:headEnd/>
            <a:tailEnd/>
          </a:ln>
        </p:spPr>
        <p:txBody>
          <a:bodyPr anchor="ctr">
            <a:spAutoFit/>
          </a:bodyPr>
          <a:lstStyle/>
          <a:p>
            <a:pPr eaLnBrk="0" hangingPunct="0"/>
            <a:r>
              <a:rPr lang="ru-RU" sz="2000" b="1" dirty="0">
                <a:solidFill>
                  <a:srgbClr val="005024"/>
                </a:solidFill>
                <a:latin typeface="Times New Roman" pitchFamily="18" charset="0"/>
                <a:ea typeface="Calibri" pitchFamily="34" charset="0"/>
                <a:cs typeface="Times New Roman" pitchFamily="18" charset="0"/>
              </a:rPr>
              <a:t>Дети осваивают умение соотносить цвет и число и, наоборот, число и цвет. Для этого в каждой игре, упражнении закрепляются название цветов и числовое обозначение. Например: "Покажи палочку 3 - какого она цвета?" "Найди </a:t>
            </a:r>
            <a:r>
              <a:rPr lang="ru-RU" sz="2000" b="1" dirty="0" err="1">
                <a:solidFill>
                  <a:srgbClr val="005024"/>
                </a:solidFill>
                <a:latin typeface="Times New Roman" pitchFamily="18" charset="0"/>
                <a:ea typeface="Calibri" pitchFamily="34" charset="0"/>
                <a:cs typeface="Times New Roman" pitchFamily="18" charset="0"/>
              </a:rPr>
              <a:t>розовую</a:t>
            </a:r>
            <a:r>
              <a:rPr lang="ru-RU" sz="2000" b="1" dirty="0">
                <a:solidFill>
                  <a:srgbClr val="005024"/>
                </a:solidFill>
                <a:latin typeface="Times New Roman" pitchFamily="18" charset="0"/>
                <a:ea typeface="Calibri" pitchFamily="34" charset="0"/>
                <a:cs typeface="Times New Roman" pitchFamily="18" charset="0"/>
              </a:rPr>
              <a:t> палочку. Какое число она обозначает?«</a:t>
            </a:r>
          </a:p>
          <a:p>
            <a:pPr eaLnBrk="0" hangingPunct="0"/>
            <a:r>
              <a:rPr lang="ru-RU" sz="2000" b="1" dirty="0">
                <a:solidFill>
                  <a:srgbClr val="005024"/>
                </a:solidFill>
                <a:latin typeface="Times New Roman" pitchFamily="18" charset="0"/>
                <a:ea typeface="Calibri" pitchFamily="34" charset="0"/>
                <a:cs typeface="Times New Roman" pitchFamily="18" charset="0"/>
              </a:rPr>
              <a:t>Детям предлагается выложить числовую лесенку, размер которой зависит от возраста детей и того, сколько палочек ими освоено. </a:t>
            </a:r>
          </a:p>
          <a:p>
            <a:pPr eaLnBrk="0" hangingPunct="0"/>
            <a:r>
              <a:rPr lang="ru-RU" sz="2000" b="1" dirty="0">
                <a:solidFill>
                  <a:srgbClr val="005024"/>
                </a:solidFill>
                <a:latin typeface="Times New Roman" pitchFamily="18" charset="0"/>
                <a:ea typeface="Calibri" pitchFamily="34" charset="0"/>
                <a:cs typeface="Times New Roman" pitchFamily="18" charset="0"/>
              </a:rPr>
              <a:t> </a:t>
            </a:r>
          </a:p>
        </p:txBody>
      </p:sp>
      <p:sp>
        <p:nvSpPr>
          <p:cNvPr id="5" name="Прямоугольник 4"/>
          <p:cNvSpPr/>
          <p:nvPr/>
        </p:nvSpPr>
        <p:spPr>
          <a:xfrm>
            <a:off x="285750" y="3571875"/>
            <a:ext cx="7500938" cy="357188"/>
          </a:xfrm>
          <a:prstGeom prst="rect">
            <a:avLst/>
          </a:prstGeom>
          <a:solidFill>
            <a:srgbClr val="005024">
              <a:alpha val="61000"/>
            </a:srgbClr>
          </a:solidFill>
          <a:ln w="12700">
            <a:solidFill>
              <a:srgbClr val="0050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r>
              <a:rPr lang="ru-RU" sz="2400" b="1" i="1" dirty="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5. Развитие у детей количественных представлений. </a:t>
            </a:r>
            <a:endParaRPr lang="ru-RU" sz="2400" b="1" i="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Прямоугольник 5"/>
          <p:cNvSpPr/>
          <p:nvPr/>
        </p:nvSpPr>
        <p:spPr>
          <a:xfrm>
            <a:off x="285750" y="357188"/>
            <a:ext cx="6500813" cy="357187"/>
          </a:xfrm>
          <a:prstGeom prst="rect">
            <a:avLst/>
          </a:prstGeom>
          <a:solidFill>
            <a:srgbClr val="005024">
              <a:alpha val="61000"/>
            </a:srgbClr>
          </a:solidFill>
          <a:ln w="12700">
            <a:solidFill>
              <a:srgbClr val="0050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r>
              <a:rPr lang="ru-RU" sz="2400" b="1" i="1" dirty="0">
                <a:solidFill>
                  <a:srgbClr val="FFFF00"/>
                </a:solidFill>
                <a:effectLst>
                  <a:outerShdw blurRad="38100" dist="38100" dir="2700000" algn="tl">
                    <a:srgbClr val="C0C0C0"/>
                  </a:outerShdw>
                </a:effectLst>
                <a:latin typeface="Times New Roman" pitchFamily="18" charset="0"/>
                <a:ea typeface="Calibri" pitchFamily="34" charset="0"/>
                <a:cs typeface="Times New Roman" pitchFamily="18" charset="0"/>
              </a:rPr>
              <a:t>4. Составление ковриков. составление узоров.</a:t>
            </a:r>
          </a:p>
        </p:txBody>
      </p:sp>
      <p:pic>
        <p:nvPicPr>
          <p:cNvPr id="7" name="Picture 2" descr="M:\фотки по математике\701d3990bf6f.gif"/>
          <p:cNvPicPr>
            <a:picLocks noChangeAspect="1" noChangeArrowheads="1" noCrop="1"/>
          </p:cNvPicPr>
          <p:nvPr/>
        </p:nvPicPr>
        <p:blipFill>
          <a:blip r:embed="rId3"/>
          <a:srcRect/>
          <a:stretch>
            <a:fillRect/>
          </a:stretch>
        </p:blipFill>
        <p:spPr bwMode="auto">
          <a:xfrm>
            <a:off x="7858148" y="285728"/>
            <a:ext cx="1142976" cy="1071546"/>
          </a:xfrm>
          <a:prstGeom prst="rect">
            <a:avLst/>
          </a:prstGeom>
          <a:noFill/>
        </p:spPr>
      </p:pic>
    </p:spTree>
  </p:cSld>
  <p:clrMapOvr>
    <a:masterClrMapping/>
  </p:clrMapOvr>
  <p:transition spd="slow" advTm="35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0244"/>
                                        </p:tgtEl>
                                        <p:attrNameLst>
                                          <p:attrName>style.visibility</p:attrName>
                                        </p:attrNameLst>
                                      </p:cBhvr>
                                      <p:to>
                                        <p:strVal val="visible"/>
                                      </p:to>
                                    </p:set>
                                    <p:anim calcmode="lin" valueType="num">
                                      <p:cBhvr>
                                        <p:cTn id="11" dur="500" fill="hold"/>
                                        <p:tgtEl>
                                          <p:spTgt spid="10244"/>
                                        </p:tgtEl>
                                        <p:attrNameLst>
                                          <p:attrName>ppt_w</p:attrName>
                                        </p:attrNameLst>
                                      </p:cBhvr>
                                      <p:tavLst>
                                        <p:tav tm="0">
                                          <p:val>
                                            <p:fltVal val="0"/>
                                          </p:val>
                                        </p:tav>
                                        <p:tav tm="100000">
                                          <p:val>
                                            <p:strVal val="#ppt_w"/>
                                          </p:val>
                                        </p:tav>
                                      </p:tavLst>
                                    </p:anim>
                                    <p:anim calcmode="lin" valueType="num">
                                      <p:cBhvr>
                                        <p:cTn id="12" dur="500" fill="hold"/>
                                        <p:tgtEl>
                                          <p:spTgt spid="10244"/>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0245"/>
                                        </p:tgtEl>
                                        <p:attrNameLst>
                                          <p:attrName>style.visibility</p:attrName>
                                        </p:attrNameLst>
                                      </p:cBhvr>
                                      <p:to>
                                        <p:strVal val="visible"/>
                                      </p:to>
                                    </p:set>
                                    <p:anim calcmode="lin" valueType="num">
                                      <p:cBhvr>
                                        <p:cTn id="19" dur="500" fill="hold"/>
                                        <p:tgtEl>
                                          <p:spTgt spid="10245"/>
                                        </p:tgtEl>
                                        <p:attrNameLst>
                                          <p:attrName>ppt_w</p:attrName>
                                        </p:attrNameLst>
                                      </p:cBhvr>
                                      <p:tavLst>
                                        <p:tav tm="0">
                                          <p:val>
                                            <p:fltVal val="0"/>
                                          </p:val>
                                        </p:tav>
                                        <p:tav tm="100000">
                                          <p:val>
                                            <p:strVal val="#ppt_w"/>
                                          </p:val>
                                        </p:tav>
                                      </p:tavLst>
                                    </p:anim>
                                    <p:anim calcmode="lin" valueType="num">
                                      <p:cBhvr>
                                        <p:cTn id="20" dur="500" fill="hold"/>
                                        <p:tgtEl>
                                          <p:spTgt spid="102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5" grpId="0"/>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Documents and Settings\Татьяна\Рабочий стол\Рисунок1.jpg"/>
          <p:cNvPicPr>
            <a:picLocks noChangeAspect="1" noChangeArrowheads="1"/>
          </p:cNvPicPr>
          <p:nvPr/>
        </p:nvPicPr>
        <p:blipFill>
          <a:blip r:embed="rId2"/>
          <a:srcRect/>
          <a:stretch>
            <a:fillRect/>
          </a:stretch>
        </p:blipFill>
        <p:spPr bwMode="auto">
          <a:xfrm>
            <a:off x="0" y="0"/>
            <a:ext cx="9156700" cy="6870700"/>
          </a:xfrm>
          <a:prstGeom prst="rect">
            <a:avLst/>
          </a:prstGeom>
          <a:noFill/>
          <a:ln w="9525">
            <a:noFill/>
            <a:miter lim="800000"/>
            <a:headEnd/>
            <a:tailEnd/>
          </a:ln>
          <a:effectLst>
            <a:glow rad="228600">
              <a:schemeClr val="accent2">
                <a:satMod val="175000"/>
                <a:alpha val="40000"/>
              </a:schemeClr>
            </a:glow>
          </a:effectLst>
        </p:spPr>
      </p:pic>
      <p:sp>
        <p:nvSpPr>
          <p:cNvPr id="13315" name="Rectangle 3"/>
          <p:cNvSpPr>
            <a:spLocks noChangeArrowheads="1"/>
          </p:cNvSpPr>
          <p:nvPr/>
        </p:nvSpPr>
        <p:spPr bwMode="auto">
          <a:xfrm>
            <a:off x="142875" y="142875"/>
            <a:ext cx="8858250" cy="6494463"/>
          </a:xfrm>
          <a:prstGeom prst="rect">
            <a:avLst/>
          </a:prstGeom>
          <a:noFill/>
          <a:ln w="9525">
            <a:noFill/>
            <a:miter lim="800000"/>
            <a:headEnd/>
            <a:tailEnd/>
          </a:ln>
        </p:spPr>
        <p:txBody>
          <a:bodyPr anchor="ctr">
            <a:spAutoFit/>
          </a:bodyPr>
          <a:lstStyle/>
          <a:p>
            <a:pPr eaLnBrk="0" hangingPunct="0"/>
            <a:r>
              <a:rPr lang="ru-RU" b="1" dirty="0">
                <a:solidFill>
                  <a:srgbClr val="005024"/>
                </a:solidFill>
                <a:latin typeface="Times New Roman" pitchFamily="18" charset="0"/>
                <a:ea typeface="Calibri" pitchFamily="34" charset="0"/>
                <a:cs typeface="Times New Roman" pitchFamily="18" charset="0"/>
              </a:rPr>
              <a:t>В 3-4 года воспитатель предлагает найти палочку "1", уточняет, какого она цвета, предлагает положить перед собой, затем палочку "2" и положить ее под белую палочку так, чтобы получилась ступенька. </a:t>
            </a:r>
          </a:p>
          <a:p>
            <a:r>
              <a:rPr lang="ru-RU" b="1" dirty="0">
                <a:solidFill>
                  <a:srgbClr val="005024"/>
                </a:solidFill>
                <a:latin typeface="Times New Roman" pitchFamily="18" charset="0"/>
                <a:ea typeface="Calibri" pitchFamily="34" charset="0"/>
                <a:cs typeface="Times New Roman" pitchFamily="18" charset="0"/>
              </a:rPr>
              <a:t>- А теперь найдите "З", Какого цвета палочка "З"? Положите </a:t>
            </a:r>
            <a:r>
              <a:rPr lang="ru-RU" b="1" dirty="0" err="1">
                <a:solidFill>
                  <a:srgbClr val="005024"/>
                </a:solidFill>
                <a:latin typeface="Times New Roman" pitchFamily="18" charset="0"/>
                <a:ea typeface="Calibri" pitchFamily="34" charset="0"/>
                <a:cs typeface="Times New Roman" pitchFamily="18" charset="0"/>
              </a:rPr>
              <a:t>голубую</a:t>
            </a:r>
            <a:r>
              <a:rPr lang="ru-RU" b="1" dirty="0">
                <a:solidFill>
                  <a:srgbClr val="005024"/>
                </a:solidFill>
                <a:latin typeface="Times New Roman" pitchFamily="18" charset="0"/>
                <a:ea typeface="Calibri" pitchFamily="34" charset="0"/>
                <a:cs typeface="Times New Roman" pitchFamily="18" charset="0"/>
              </a:rPr>
              <a:t> палочку "3" под </a:t>
            </a:r>
            <a:r>
              <a:rPr lang="ru-RU" b="1" dirty="0" err="1">
                <a:solidFill>
                  <a:srgbClr val="005024"/>
                </a:solidFill>
                <a:latin typeface="Times New Roman" pitchFamily="18" charset="0"/>
                <a:ea typeface="Calibri" pitchFamily="34" charset="0"/>
                <a:cs typeface="Times New Roman" pitchFamily="18" charset="0"/>
              </a:rPr>
              <a:t>розовую</a:t>
            </a:r>
            <a:r>
              <a:rPr lang="ru-RU" b="1" dirty="0">
                <a:solidFill>
                  <a:srgbClr val="005024"/>
                </a:solidFill>
                <a:latin typeface="Times New Roman" pitchFamily="18" charset="0"/>
                <a:ea typeface="Calibri" pitchFamily="34" charset="0"/>
                <a:cs typeface="Times New Roman" pitchFamily="18" charset="0"/>
              </a:rPr>
              <a:t>. Давайте посчитаем, сколько же ступенек получилось? Поставьте пальчик на белую палочку (кубик) и вместе считаем, каждый раз переставляя пальчик. </a:t>
            </a:r>
          </a:p>
          <a:p>
            <a:r>
              <a:rPr lang="ru-RU" b="1" dirty="0">
                <a:solidFill>
                  <a:srgbClr val="005024"/>
                </a:solidFill>
                <a:latin typeface="Times New Roman" pitchFamily="18" charset="0"/>
                <a:ea typeface="Calibri" pitchFamily="34" charset="0"/>
                <a:cs typeface="Times New Roman" pitchFamily="18" charset="0"/>
              </a:rPr>
              <a:t>- Сколько же ступенек в лесенке? Три. </a:t>
            </a:r>
          </a:p>
          <a:p>
            <a:r>
              <a:rPr lang="ru-RU" b="1" dirty="0">
                <a:solidFill>
                  <a:srgbClr val="005024"/>
                </a:solidFill>
                <a:latin typeface="Times New Roman" pitchFamily="18" charset="0"/>
                <a:ea typeface="Calibri" pitchFamily="34" charset="0"/>
                <a:cs typeface="Times New Roman" pitchFamily="18" charset="0"/>
              </a:rPr>
              <a:t>- Давайте проверим, не ошиблись ли мы? </a:t>
            </a:r>
          </a:p>
          <a:p>
            <a:r>
              <a:rPr lang="ru-RU" b="1" dirty="0">
                <a:solidFill>
                  <a:srgbClr val="005024"/>
                </a:solidFill>
                <a:latin typeface="Times New Roman" pitchFamily="18" charset="0"/>
                <a:ea typeface="Calibri" pitchFamily="34" charset="0"/>
                <a:cs typeface="Times New Roman" pitchFamily="18" charset="0"/>
              </a:rPr>
              <a:t>Дети снова считают. Порядковый счет осваивается детьми трех-четырех лет одновременно с количественным. Поэтому дальнейший ход рассуждений и действий следующий: </a:t>
            </a:r>
          </a:p>
          <a:p>
            <a:r>
              <a:rPr lang="ru-RU" b="1" dirty="0">
                <a:solidFill>
                  <a:srgbClr val="005024"/>
                </a:solidFill>
                <a:latin typeface="Times New Roman" pitchFamily="18" charset="0"/>
                <a:ea typeface="Calibri" pitchFamily="34" charset="0"/>
                <a:cs typeface="Times New Roman" pitchFamily="18" charset="0"/>
              </a:rPr>
              <a:t>- Которая по счету белая палочка? (Если считать сверху вниз). </a:t>
            </a:r>
          </a:p>
          <a:p>
            <a:r>
              <a:rPr lang="ru-RU" b="1" dirty="0">
                <a:solidFill>
                  <a:srgbClr val="005024"/>
                </a:solidFill>
                <a:latin typeface="Times New Roman" pitchFamily="18" charset="0"/>
                <a:ea typeface="Calibri" pitchFamily="34" charset="0"/>
                <a:cs typeface="Times New Roman" pitchFamily="18" charset="0"/>
              </a:rPr>
              <a:t>- Первая. А которая по порядку </a:t>
            </a:r>
            <a:r>
              <a:rPr lang="ru-RU" b="1" dirty="0" err="1">
                <a:solidFill>
                  <a:srgbClr val="005024"/>
                </a:solidFill>
                <a:latin typeface="Times New Roman" pitchFamily="18" charset="0"/>
                <a:ea typeface="Calibri" pitchFamily="34" charset="0"/>
                <a:cs typeface="Times New Roman" pitchFamily="18" charset="0"/>
              </a:rPr>
              <a:t>розовая</a:t>
            </a:r>
            <a:r>
              <a:rPr lang="ru-RU" b="1" dirty="0">
                <a:solidFill>
                  <a:srgbClr val="005024"/>
                </a:solidFill>
                <a:latin typeface="Times New Roman" pitchFamily="18" charset="0"/>
                <a:ea typeface="Calibri" pitchFamily="34" charset="0"/>
                <a:cs typeface="Times New Roman" pitchFamily="18" charset="0"/>
              </a:rPr>
              <a:t> палочка? </a:t>
            </a:r>
          </a:p>
          <a:p>
            <a:r>
              <a:rPr lang="ru-RU" b="1" dirty="0">
                <a:solidFill>
                  <a:srgbClr val="005024"/>
                </a:solidFill>
                <a:latin typeface="Times New Roman" pitchFamily="18" charset="0"/>
                <a:ea typeface="Calibri" pitchFamily="34" charset="0"/>
                <a:cs typeface="Times New Roman" pitchFamily="18" charset="0"/>
              </a:rPr>
              <a:t>- Вторая. А </a:t>
            </a:r>
            <a:r>
              <a:rPr lang="ru-RU" b="1" dirty="0" err="1">
                <a:solidFill>
                  <a:srgbClr val="005024"/>
                </a:solidFill>
                <a:latin typeface="Times New Roman" pitchFamily="18" charset="0"/>
                <a:ea typeface="Calibri" pitchFamily="34" charset="0"/>
                <a:cs typeface="Times New Roman" pitchFamily="18" charset="0"/>
              </a:rPr>
              <a:t>голубая</a:t>
            </a:r>
            <a:r>
              <a:rPr lang="ru-RU" b="1" dirty="0">
                <a:solidFill>
                  <a:srgbClr val="005024"/>
                </a:solidFill>
                <a:latin typeface="Times New Roman" pitchFamily="18" charset="0"/>
                <a:ea typeface="Calibri" pitchFamily="34" charset="0"/>
                <a:cs typeface="Times New Roman" pitchFamily="18" charset="0"/>
              </a:rPr>
              <a:t> - третья. Давайте теперь вместе посчитаем по порядку сверху вниз. Поставьте пальчик на верхнюю палочку "один" и считаем: первая, вторая, третья. Пальчик шагает по ступенькам и считает. Давайте еще раз посчитаем . </a:t>
            </a:r>
          </a:p>
          <a:p>
            <a:r>
              <a:rPr lang="ru-RU" b="1" dirty="0">
                <a:solidFill>
                  <a:srgbClr val="005024"/>
                </a:solidFill>
                <a:latin typeface="Times New Roman" pitchFamily="18" charset="0"/>
                <a:ea typeface="Calibri" pitchFamily="34" charset="0"/>
                <a:cs typeface="Times New Roman" pitchFamily="18" charset="0"/>
              </a:rPr>
              <a:t>А теперь посчитаем в обратном порядке: снизу вверх. Поставьте пальчик на нижнюю ступеньку, он будет "шагать" по ступенькам и считать. Считаем: третья, вторая, первая. </a:t>
            </a:r>
          </a:p>
          <a:p>
            <a:r>
              <a:rPr lang="ru-RU" b="1" dirty="0">
                <a:solidFill>
                  <a:srgbClr val="005024"/>
                </a:solidFill>
                <a:latin typeface="Times New Roman" pitchFamily="18" charset="0"/>
                <a:ea typeface="Calibri" pitchFamily="34" charset="0"/>
                <a:cs typeface="Times New Roman" pitchFamily="18" charset="0"/>
              </a:rPr>
              <a:t>Постепенно числовая лесенка увеличивается и соответственно в ходе игровых упражнений детьми осваивается количественный и порядковый счет. </a:t>
            </a:r>
            <a:endParaRPr lang="ru-RU" sz="2000" b="1" dirty="0">
              <a:solidFill>
                <a:srgbClr val="005024"/>
              </a:solidFill>
              <a:latin typeface="Times New Roman" pitchFamily="18" charset="0"/>
              <a:ea typeface="Calibri" pitchFamily="34" charset="0"/>
              <a:cs typeface="Times New Roman" pitchFamily="18" charset="0"/>
            </a:endParaRPr>
          </a:p>
          <a:p>
            <a:pPr eaLnBrk="0" hangingPunct="0"/>
            <a:endParaRPr lang="ru-RU" dirty="0">
              <a:ea typeface="Calibri" pitchFamily="34" charset="0"/>
              <a:cs typeface="Times New Roman" pitchFamily="18" charset="0"/>
            </a:endParaRPr>
          </a:p>
        </p:txBody>
      </p:sp>
      <p:pic>
        <p:nvPicPr>
          <p:cNvPr id="4" name="Picture 2" descr="M:\фотки по математике\701d3990bf6f.gif"/>
          <p:cNvPicPr>
            <a:picLocks noChangeAspect="1" noChangeArrowheads="1" noCrop="1"/>
          </p:cNvPicPr>
          <p:nvPr/>
        </p:nvPicPr>
        <p:blipFill>
          <a:blip r:embed="rId3"/>
          <a:srcRect/>
          <a:stretch>
            <a:fillRect/>
          </a:stretch>
        </p:blipFill>
        <p:spPr bwMode="auto">
          <a:xfrm>
            <a:off x="7786710" y="6000768"/>
            <a:ext cx="1000100" cy="857232"/>
          </a:xfrm>
          <a:prstGeom prst="rect">
            <a:avLst/>
          </a:prstGeom>
          <a:noFill/>
        </p:spPr>
      </p:pic>
    </p:spTree>
  </p:cSld>
  <p:clrMapOvr>
    <a:masterClrMapping/>
  </p:clrMapOvr>
  <p:transition spd="slow" advTm="65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p:cTn id="7" dur="3000" fill="hold"/>
                                        <p:tgtEl>
                                          <p:spTgt spid="13315"/>
                                        </p:tgtEl>
                                        <p:attrNameLst>
                                          <p:attrName>ppt_w</p:attrName>
                                        </p:attrNameLst>
                                      </p:cBhvr>
                                      <p:tavLst>
                                        <p:tav tm="0">
                                          <p:val>
                                            <p:fltVal val="0"/>
                                          </p:val>
                                        </p:tav>
                                        <p:tav tm="100000">
                                          <p:val>
                                            <p:strVal val="#ppt_w"/>
                                          </p:val>
                                        </p:tav>
                                      </p:tavLst>
                                    </p:anim>
                                    <p:anim calcmode="lin" valueType="num">
                                      <p:cBhvr>
                                        <p:cTn id="8" dur="3000" fill="hold"/>
                                        <p:tgtEl>
                                          <p:spTgt spid="133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Documents and Settings\Татьяна\Рабочий стол\Рисунок1.jpg"/>
          <p:cNvPicPr>
            <a:picLocks noChangeAspect="1" noChangeArrowheads="1"/>
          </p:cNvPicPr>
          <p:nvPr/>
        </p:nvPicPr>
        <p:blipFill>
          <a:blip r:embed="rId2"/>
          <a:srcRect/>
          <a:stretch>
            <a:fillRect/>
          </a:stretch>
        </p:blipFill>
        <p:spPr bwMode="auto">
          <a:xfrm>
            <a:off x="-6350" y="-6350"/>
            <a:ext cx="9156700" cy="6870700"/>
          </a:xfrm>
          <a:prstGeom prst="rect">
            <a:avLst/>
          </a:prstGeom>
          <a:noFill/>
          <a:ln w="9525">
            <a:noFill/>
            <a:miter lim="800000"/>
            <a:headEnd/>
            <a:tailEnd/>
          </a:ln>
          <a:effectLst>
            <a:glow rad="228600">
              <a:schemeClr val="accent2">
                <a:satMod val="175000"/>
                <a:alpha val="40000"/>
              </a:schemeClr>
            </a:glow>
          </a:effectLst>
        </p:spPr>
      </p:pic>
      <p:sp>
        <p:nvSpPr>
          <p:cNvPr id="14339" name="Прямоугольник 2"/>
          <p:cNvSpPr>
            <a:spLocks noChangeArrowheads="1"/>
          </p:cNvSpPr>
          <p:nvPr/>
        </p:nvSpPr>
        <p:spPr bwMode="auto">
          <a:xfrm>
            <a:off x="142875" y="142875"/>
            <a:ext cx="8858250" cy="1016000"/>
          </a:xfrm>
          <a:prstGeom prst="rect">
            <a:avLst/>
          </a:prstGeom>
          <a:noFill/>
          <a:ln w="9525">
            <a:noFill/>
            <a:miter lim="800000"/>
            <a:headEnd/>
            <a:tailEnd/>
          </a:ln>
        </p:spPr>
        <p:txBody>
          <a:bodyPr>
            <a:spAutoFit/>
          </a:bodyPr>
          <a:lstStyle/>
          <a:p>
            <a:r>
              <a:rPr lang="ru-RU" sz="2000" b="1" dirty="0">
                <a:solidFill>
                  <a:srgbClr val="005024"/>
                </a:solidFill>
                <a:latin typeface="Times New Roman" pitchFamily="18" charset="0"/>
                <a:cs typeface="Times New Roman" pitchFamily="18" charset="0"/>
              </a:rPr>
              <a:t>Когда дети хорошо освоят цвета палочек и числа, которые они обозначают, (независимо от возраста) им можно предложить построить числовую лесенку от любого числа. </a:t>
            </a:r>
          </a:p>
        </p:txBody>
      </p:sp>
      <p:sp>
        <p:nvSpPr>
          <p:cNvPr id="14340" name="Прямоугольник 3"/>
          <p:cNvSpPr>
            <a:spLocks noChangeArrowheads="1"/>
          </p:cNvSpPr>
          <p:nvPr/>
        </p:nvSpPr>
        <p:spPr bwMode="auto">
          <a:xfrm>
            <a:off x="142875" y="1071563"/>
            <a:ext cx="9001125" cy="3416300"/>
          </a:xfrm>
          <a:prstGeom prst="rect">
            <a:avLst/>
          </a:prstGeom>
          <a:noFill/>
          <a:ln w="9525">
            <a:noFill/>
            <a:miter lim="800000"/>
            <a:headEnd/>
            <a:tailEnd/>
          </a:ln>
        </p:spPr>
        <p:txBody>
          <a:bodyPr>
            <a:spAutoFit/>
          </a:bodyPr>
          <a:lstStyle/>
          <a:p>
            <a:r>
              <a:rPr lang="ru-RU" sz="2000" b="1" dirty="0">
                <a:solidFill>
                  <a:srgbClr val="005024"/>
                </a:solidFill>
                <a:latin typeface="Times New Roman" pitchFamily="18" charset="0"/>
                <a:cs typeface="Times New Roman" pitchFamily="18" charset="0"/>
              </a:rPr>
              <a:t>Освоив построение числовой лесенки и </a:t>
            </a:r>
            <a:r>
              <a:rPr lang="ru-RU" sz="2000" b="1" dirty="0" err="1">
                <a:solidFill>
                  <a:srgbClr val="005024"/>
                </a:solidFill>
                <a:latin typeface="Times New Roman" pitchFamily="18" charset="0"/>
                <a:cs typeface="Times New Roman" pitchFamily="18" charset="0"/>
              </a:rPr>
              <a:t>поупражняясь</a:t>
            </a:r>
            <a:r>
              <a:rPr lang="ru-RU" sz="2000" b="1" dirty="0">
                <a:solidFill>
                  <a:srgbClr val="005024"/>
                </a:solidFill>
                <a:latin typeface="Times New Roman" pitchFamily="18" charset="0"/>
                <a:cs typeface="Times New Roman" pitchFamily="18" charset="0"/>
              </a:rPr>
              <a:t> в количественном и порядковом счете, дети переходят к называнию смежных чисел. Их спрашивают: "Между какими двумя ступеньками находится пятая ступенька?". </a:t>
            </a:r>
          </a:p>
          <a:p>
            <a:r>
              <a:rPr lang="ru-RU" sz="2000" b="1" dirty="0">
                <a:solidFill>
                  <a:srgbClr val="005024"/>
                </a:solidFill>
                <a:latin typeface="Times New Roman" pitchFamily="18" charset="0"/>
                <a:cs typeface="Times New Roman" pitchFamily="18" charset="0"/>
              </a:rPr>
              <a:t>Постепенно дети начинают понимать, что каждое следующее число больше предыдущего на единицу. Проверку этого положения удобно осуществлять палочкой "1", переставляя ее сверху вниз по числовой лесенке. Воспитатель говорит при этом: "К одному прибавить один получается два, к двум прибавить один получится три" и т. д. </a:t>
            </a:r>
          </a:p>
          <a:p>
            <a:r>
              <a:rPr lang="ru-RU" dirty="0"/>
              <a:t> </a:t>
            </a:r>
          </a:p>
          <a:p>
            <a:endParaRPr lang="ru-RU" dirty="0"/>
          </a:p>
        </p:txBody>
      </p:sp>
      <p:sp>
        <p:nvSpPr>
          <p:cNvPr id="12291" name="Rectangle 3"/>
          <p:cNvSpPr>
            <a:spLocks noChangeArrowheads="1"/>
          </p:cNvSpPr>
          <p:nvPr/>
        </p:nvSpPr>
        <p:spPr bwMode="auto">
          <a:xfrm>
            <a:off x="142875" y="4643438"/>
            <a:ext cx="9001125" cy="2000250"/>
          </a:xfrm>
          <a:prstGeom prst="rect">
            <a:avLst/>
          </a:prstGeom>
          <a:noFill/>
          <a:ln w="9525">
            <a:noFill/>
            <a:miter lim="800000"/>
            <a:headEnd/>
            <a:tailEnd/>
          </a:ln>
          <a:effectLst/>
        </p:spPr>
        <p:txBody>
          <a:bodyPr anchor="ctr">
            <a:spAutoFit/>
          </a:bodyPr>
          <a:lstStyle/>
          <a:p>
            <a:pPr eaLnBrk="0" hangingPunct="0">
              <a:defRPr/>
            </a:pPr>
            <a:r>
              <a:rPr lang="ru-RU" sz="2000" b="1" dirty="0">
                <a:solidFill>
                  <a:srgbClr val="FFFF00"/>
                </a:solidFill>
                <a:effectLst>
                  <a:outerShdw blurRad="38100" dist="38100" dir="2700000" algn="tl">
                    <a:srgbClr val="C0C0C0"/>
                  </a:outerShdw>
                </a:effectLst>
                <a:latin typeface="Times New Roman" pitchFamily="18" charset="0"/>
                <a:ea typeface="Calibri" pitchFamily="34" charset="0"/>
                <a:cs typeface="Times New Roman" pitchFamily="18" charset="0"/>
              </a:rPr>
              <a:t> </a:t>
            </a:r>
            <a:r>
              <a:rPr lang="ru-RU" sz="2000" b="1" dirty="0">
                <a:solidFill>
                  <a:srgbClr val="005024"/>
                </a:solidFill>
                <a:latin typeface="Times New Roman" pitchFamily="18" charset="0"/>
                <a:ea typeface="Calibri" pitchFamily="34" charset="0"/>
                <a:cs typeface="Times New Roman" pitchFamily="18" charset="0"/>
              </a:rPr>
              <a:t>Упражнениям придается игровой характер (игра "Поезд"). </a:t>
            </a:r>
          </a:p>
          <a:p>
            <a:pPr eaLnBrk="0" hangingPunct="0">
              <a:defRPr/>
            </a:pPr>
            <a:r>
              <a:rPr lang="ru-RU" sz="2000" b="1" dirty="0">
                <a:solidFill>
                  <a:srgbClr val="005024"/>
                </a:solidFill>
                <a:latin typeface="Times New Roman" pitchFamily="18" charset="0"/>
                <a:ea typeface="Calibri" pitchFamily="34" charset="0"/>
                <a:cs typeface="Times New Roman" pitchFamily="18" charset="0"/>
              </a:rPr>
              <a:t>Упражнения </a:t>
            </a:r>
            <a:endParaRPr lang="ru-RU" sz="2000" b="1" dirty="0">
              <a:solidFill>
                <a:srgbClr val="005024"/>
              </a:solidFill>
              <a:latin typeface="Times New Roman" pitchFamily="18" charset="0"/>
              <a:cs typeface="Times New Roman" pitchFamily="18" charset="0"/>
            </a:endParaRPr>
          </a:p>
          <a:p>
            <a:pPr eaLnBrk="0" hangingPunct="0">
              <a:defRPr/>
            </a:pPr>
            <a:r>
              <a:rPr lang="ru-RU" sz="2000" b="1" dirty="0">
                <a:solidFill>
                  <a:srgbClr val="005024"/>
                </a:solidFill>
                <a:latin typeface="Times New Roman" pitchFamily="18" charset="0"/>
                <a:ea typeface="Calibri" pitchFamily="34" charset="0"/>
                <a:cs typeface="Calibri" pitchFamily="34" charset="0"/>
              </a:rPr>
              <a:t>Найти палочку "З", уточнить цвет и положить на стол. Спросить детей, сколько единиц в числе три. Проверку осуществить выкладыванием трех "единиц" (белых кубиков). Найти еще одну </a:t>
            </a:r>
            <a:r>
              <a:rPr lang="ru-RU" sz="2000" b="1" dirty="0" err="1">
                <a:solidFill>
                  <a:srgbClr val="005024"/>
                </a:solidFill>
                <a:latin typeface="Times New Roman" pitchFamily="18" charset="0"/>
                <a:ea typeface="Calibri" pitchFamily="34" charset="0"/>
                <a:cs typeface="Calibri" pitchFamily="34" charset="0"/>
              </a:rPr>
              <a:t>голубую</a:t>
            </a:r>
            <a:r>
              <a:rPr lang="ru-RU" sz="2000" b="1" dirty="0">
                <a:solidFill>
                  <a:srgbClr val="005024"/>
                </a:solidFill>
                <a:latin typeface="Times New Roman" pitchFamily="18" charset="0"/>
                <a:ea typeface="Calibri" pitchFamily="34" charset="0"/>
                <a:cs typeface="Calibri" pitchFamily="34" charset="0"/>
              </a:rPr>
              <a:t> палочку. Составить число три из двух меньших чисел. </a:t>
            </a:r>
            <a:endParaRPr lang="ru-RU" sz="2000" b="1" dirty="0">
              <a:solidFill>
                <a:srgbClr val="005024"/>
              </a:solidFill>
              <a:latin typeface="Times New Roman" pitchFamily="18" charset="0"/>
              <a:cs typeface="Times New Roman" pitchFamily="18" charset="0"/>
            </a:endParaRPr>
          </a:p>
        </p:txBody>
      </p:sp>
      <p:sp>
        <p:nvSpPr>
          <p:cNvPr id="7" name="Прямоугольник 6"/>
          <p:cNvSpPr/>
          <p:nvPr/>
        </p:nvSpPr>
        <p:spPr>
          <a:xfrm>
            <a:off x="214313" y="4286250"/>
            <a:ext cx="6929437" cy="357188"/>
          </a:xfrm>
          <a:prstGeom prst="rect">
            <a:avLst/>
          </a:prstGeom>
          <a:solidFill>
            <a:srgbClr val="005024">
              <a:alpha val="61000"/>
            </a:srgbClr>
          </a:solidFill>
          <a:ln w="12700">
            <a:solidFill>
              <a:srgbClr val="0050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eaLnBrk="0" hangingPunct="0">
              <a:defRPr/>
            </a:pPr>
            <a:r>
              <a:rPr lang="ru-RU" sz="2400" b="1" i="1" dirty="0">
                <a:solidFill>
                  <a:srgbClr val="FFFF00"/>
                </a:solidFill>
                <a:effectLst>
                  <a:outerShdw blurRad="38100" dist="38100" dir="2700000" algn="tl">
                    <a:srgbClr val="C0C0C0"/>
                  </a:outerShdw>
                </a:effectLst>
                <a:latin typeface="Times New Roman" pitchFamily="18" charset="0"/>
                <a:ea typeface="Calibri" pitchFamily="34" charset="0"/>
                <a:cs typeface="Times New Roman" pitchFamily="18" charset="0"/>
              </a:rPr>
              <a:t>6. Состав чисел из единиц и двух меньших чисел.</a:t>
            </a:r>
            <a:endParaRPr lang="ru-RU" sz="2400" b="1" i="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8" name="Picture 2" descr="M:\фотки по математике\701d3990bf6f.gif"/>
          <p:cNvPicPr>
            <a:picLocks noChangeAspect="1" noChangeArrowheads="1" noCrop="1"/>
          </p:cNvPicPr>
          <p:nvPr/>
        </p:nvPicPr>
        <p:blipFill>
          <a:blip r:embed="rId3"/>
          <a:srcRect/>
          <a:stretch>
            <a:fillRect/>
          </a:stretch>
        </p:blipFill>
        <p:spPr bwMode="auto">
          <a:xfrm>
            <a:off x="7572396" y="3714752"/>
            <a:ext cx="1214446" cy="1357298"/>
          </a:xfrm>
          <a:prstGeom prst="rect">
            <a:avLst/>
          </a:prstGeom>
          <a:noFill/>
        </p:spPr>
      </p:pic>
    </p:spTree>
  </p:cSld>
  <p:clrMapOvr>
    <a:masterClrMapping/>
  </p:clrMapOvr>
  <p:transition spd="slow" advTm="30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p:cTn id="7" dur="500" fill="hold"/>
                                        <p:tgtEl>
                                          <p:spTgt spid="14339"/>
                                        </p:tgtEl>
                                        <p:attrNameLst>
                                          <p:attrName>ppt_w</p:attrName>
                                        </p:attrNameLst>
                                      </p:cBhvr>
                                      <p:tavLst>
                                        <p:tav tm="0">
                                          <p:val>
                                            <p:fltVal val="0"/>
                                          </p:val>
                                        </p:tav>
                                        <p:tav tm="100000">
                                          <p:val>
                                            <p:strVal val="#ppt_w"/>
                                          </p:val>
                                        </p:tav>
                                      </p:tavLst>
                                    </p:anim>
                                    <p:anim calcmode="lin" valueType="num">
                                      <p:cBhvr>
                                        <p:cTn id="8" dur="500" fill="hold"/>
                                        <p:tgtEl>
                                          <p:spTgt spid="14339"/>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4340"/>
                                        </p:tgtEl>
                                        <p:attrNameLst>
                                          <p:attrName>style.visibility</p:attrName>
                                        </p:attrNameLst>
                                      </p:cBhvr>
                                      <p:to>
                                        <p:strVal val="visible"/>
                                      </p:to>
                                    </p:set>
                                    <p:anim calcmode="lin" valueType="num">
                                      <p:cBhvr>
                                        <p:cTn id="11" dur="500" fill="hold"/>
                                        <p:tgtEl>
                                          <p:spTgt spid="14340"/>
                                        </p:tgtEl>
                                        <p:attrNameLst>
                                          <p:attrName>ppt_w</p:attrName>
                                        </p:attrNameLst>
                                      </p:cBhvr>
                                      <p:tavLst>
                                        <p:tav tm="0">
                                          <p:val>
                                            <p:fltVal val="0"/>
                                          </p:val>
                                        </p:tav>
                                        <p:tav tm="100000">
                                          <p:val>
                                            <p:strVal val="#ppt_w"/>
                                          </p:val>
                                        </p:tav>
                                      </p:tavLst>
                                    </p:anim>
                                    <p:anim calcmode="lin" valueType="num">
                                      <p:cBhvr>
                                        <p:cTn id="12" dur="500" fill="hold"/>
                                        <p:tgtEl>
                                          <p:spTgt spid="14340"/>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23" presetClass="entr" presetSubtype="16" fill="hold" grpId="0" nodeType="afterEffect">
                                  <p:stCondLst>
                                    <p:cond delay="200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2000"/>
                                  </p:stCondLst>
                                  <p:childTnLst>
                                    <p:set>
                                      <p:cBhvr>
                                        <p:cTn id="19" dur="1" fill="hold">
                                          <p:stCondLst>
                                            <p:cond delay="0"/>
                                          </p:stCondLst>
                                        </p:cTn>
                                        <p:tgtEl>
                                          <p:spTgt spid="12291"/>
                                        </p:tgtEl>
                                        <p:attrNameLst>
                                          <p:attrName>style.visibility</p:attrName>
                                        </p:attrNameLst>
                                      </p:cBhvr>
                                      <p:to>
                                        <p:strVal val="visible"/>
                                      </p:to>
                                    </p:set>
                                    <p:anim calcmode="lin" valueType="num">
                                      <p:cBhvr>
                                        <p:cTn id="20" dur="500" fill="hold"/>
                                        <p:tgtEl>
                                          <p:spTgt spid="12291"/>
                                        </p:tgtEl>
                                        <p:attrNameLst>
                                          <p:attrName>ppt_w</p:attrName>
                                        </p:attrNameLst>
                                      </p:cBhvr>
                                      <p:tavLst>
                                        <p:tav tm="0">
                                          <p:val>
                                            <p:fltVal val="0"/>
                                          </p:val>
                                        </p:tav>
                                        <p:tav tm="100000">
                                          <p:val>
                                            <p:strVal val="#ppt_w"/>
                                          </p:val>
                                        </p:tav>
                                      </p:tavLst>
                                    </p:anim>
                                    <p:anim calcmode="lin" valueType="num">
                                      <p:cBhvr>
                                        <p:cTn id="21" dur="500" fill="hold"/>
                                        <p:tgtEl>
                                          <p:spTgt spid="1229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14340" grpId="0"/>
      <p:bldP spid="12291"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1997243_html_m786ac09.jpg"/>
          <p:cNvPicPr>
            <a:picLocks noChangeAspect="1"/>
          </p:cNvPicPr>
          <p:nvPr/>
        </p:nvPicPr>
        <p:blipFill>
          <a:blip r:embed="rId2"/>
          <a:stretch>
            <a:fillRect/>
          </a:stretch>
        </p:blipFill>
        <p:spPr>
          <a:xfrm>
            <a:off x="0" y="0"/>
            <a:ext cx="9144000" cy="6858000"/>
          </a:xfrm>
          <a:prstGeom prst="rect">
            <a:avLst/>
          </a:prstGeom>
        </p:spPr>
      </p:pic>
      <p:sp>
        <p:nvSpPr>
          <p:cNvPr id="12" name="TextBox 11"/>
          <p:cNvSpPr txBox="1"/>
          <p:nvPr/>
        </p:nvSpPr>
        <p:spPr>
          <a:xfrm>
            <a:off x="857224" y="1357298"/>
            <a:ext cx="7072362" cy="4893647"/>
          </a:xfrm>
          <a:prstGeom prst="rect">
            <a:avLst/>
          </a:prstGeom>
          <a:noFill/>
          <a:effectLst>
            <a:glow rad="63500">
              <a:schemeClr val="accent2">
                <a:satMod val="175000"/>
                <a:alpha val="40000"/>
              </a:schemeClr>
            </a:glow>
          </a:effectLst>
        </p:spPr>
        <p:txBody>
          <a:bodyPr wrap="square" rtlCol="0">
            <a:spAutoFit/>
            <a:scene3d>
              <a:camera prst="obliqueTopRight"/>
              <a:lightRig rig="threePt" dir="t"/>
            </a:scene3d>
            <a:sp3d extrusionH="57150">
              <a:bevelT w="38100" h="38100"/>
            </a:sp3d>
          </a:bodyPr>
          <a:lstStyle/>
          <a:p>
            <a:pPr algn="ctr"/>
            <a:r>
              <a:rPr lang="ru-RU" sz="4800" b="1" dirty="0" smtClean="0">
                <a:effectLst>
                  <a:glow rad="63500">
                    <a:schemeClr val="accent2">
                      <a:satMod val="175000"/>
                      <a:alpha val="40000"/>
                    </a:schemeClr>
                  </a:glow>
                </a:effectLst>
                <a:latin typeface="Times New Roman" pitchFamily="18" charset="0"/>
                <a:cs typeface="Times New Roman" pitchFamily="18" charset="0"/>
              </a:rPr>
              <a:t>Палочки </a:t>
            </a:r>
            <a:r>
              <a:rPr lang="ru-RU" sz="4800" b="1" dirty="0" err="1" smtClean="0">
                <a:effectLst>
                  <a:glow rad="63500">
                    <a:schemeClr val="accent2">
                      <a:satMod val="175000"/>
                      <a:alpha val="40000"/>
                    </a:schemeClr>
                  </a:glow>
                </a:effectLst>
                <a:latin typeface="Times New Roman" pitchFamily="18" charset="0"/>
                <a:cs typeface="Times New Roman" pitchFamily="18" charset="0"/>
              </a:rPr>
              <a:t>Кюизенера</a:t>
            </a:r>
            <a:endParaRPr lang="ru-RU" sz="4800" b="1" dirty="0" smtClean="0">
              <a:effectLst>
                <a:glow rad="63500">
                  <a:schemeClr val="accent2">
                    <a:satMod val="175000"/>
                    <a:alpha val="40000"/>
                  </a:schemeClr>
                </a:glow>
              </a:effectLst>
              <a:latin typeface="Times New Roman" pitchFamily="18" charset="0"/>
              <a:cs typeface="Times New Roman" pitchFamily="18" charset="0"/>
            </a:endParaRPr>
          </a:p>
          <a:p>
            <a:pPr algn="ctr"/>
            <a:r>
              <a:rPr lang="ru-RU" sz="4800" b="1" dirty="0" smtClean="0">
                <a:effectLst>
                  <a:glow rad="63500">
                    <a:schemeClr val="accent2">
                      <a:satMod val="175000"/>
                      <a:alpha val="40000"/>
                    </a:schemeClr>
                  </a:glow>
                </a:effectLst>
                <a:latin typeface="Times New Roman" pitchFamily="18" charset="0"/>
                <a:cs typeface="Times New Roman" pitchFamily="18" charset="0"/>
              </a:rPr>
              <a:t>Как средство развития</a:t>
            </a:r>
          </a:p>
          <a:p>
            <a:pPr algn="ctr"/>
            <a:r>
              <a:rPr lang="ru-RU" sz="4800" b="1" dirty="0" smtClean="0">
                <a:effectLst>
                  <a:glow rad="63500">
                    <a:schemeClr val="accent2">
                      <a:satMod val="175000"/>
                      <a:alpha val="40000"/>
                    </a:schemeClr>
                  </a:glow>
                </a:effectLst>
                <a:latin typeface="Times New Roman" pitchFamily="18" charset="0"/>
                <a:cs typeface="Times New Roman" pitchFamily="18" charset="0"/>
              </a:rPr>
              <a:t>математических </a:t>
            </a:r>
          </a:p>
          <a:p>
            <a:pPr algn="ctr"/>
            <a:r>
              <a:rPr lang="ru-RU" sz="4800" b="1" dirty="0" smtClean="0">
                <a:effectLst>
                  <a:glow rad="63500">
                    <a:schemeClr val="accent2">
                      <a:satMod val="175000"/>
                      <a:alpha val="40000"/>
                    </a:schemeClr>
                  </a:glow>
                </a:effectLst>
                <a:latin typeface="Times New Roman" pitchFamily="18" charset="0"/>
                <a:cs typeface="Times New Roman" pitchFamily="18" charset="0"/>
              </a:rPr>
              <a:t>способностей</a:t>
            </a:r>
          </a:p>
          <a:p>
            <a:pPr algn="ctr"/>
            <a:r>
              <a:rPr lang="ru-RU" sz="4800" b="1" dirty="0" smtClean="0">
                <a:effectLst>
                  <a:glow rad="63500">
                    <a:schemeClr val="accent2">
                      <a:satMod val="175000"/>
                      <a:alpha val="40000"/>
                    </a:schemeClr>
                  </a:glow>
                </a:effectLst>
                <a:latin typeface="Times New Roman" pitchFamily="18" charset="0"/>
                <a:cs typeface="Times New Roman" pitchFamily="18" charset="0"/>
              </a:rPr>
              <a:t>дошкольников</a:t>
            </a:r>
          </a:p>
          <a:p>
            <a:pPr algn="ctr"/>
            <a:r>
              <a:rPr lang="ru-RU" sz="2400" b="1" dirty="0" smtClean="0">
                <a:effectLst>
                  <a:glow rad="63500">
                    <a:schemeClr val="accent2">
                      <a:satMod val="175000"/>
                      <a:alpha val="40000"/>
                    </a:schemeClr>
                  </a:glow>
                </a:effectLst>
                <a:latin typeface="Times New Roman" pitchFamily="18" charset="0"/>
                <a:cs typeface="Times New Roman" pitchFamily="18" charset="0"/>
              </a:rPr>
              <a:t>подготовила воспитатель</a:t>
            </a:r>
          </a:p>
          <a:p>
            <a:pPr algn="ctr"/>
            <a:r>
              <a:rPr lang="ru-RU" sz="2400" b="1" dirty="0" smtClean="0">
                <a:effectLst>
                  <a:glow rad="63500">
                    <a:schemeClr val="accent2">
                      <a:satMod val="175000"/>
                      <a:alpha val="40000"/>
                    </a:schemeClr>
                  </a:glow>
                </a:effectLst>
                <a:latin typeface="Times New Roman" pitchFamily="18" charset="0"/>
                <a:cs typeface="Times New Roman" pitchFamily="18" charset="0"/>
              </a:rPr>
              <a:t>МБДОУ «Ибресинского детского сада «Радуга»</a:t>
            </a:r>
          </a:p>
          <a:p>
            <a:pPr algn="ctr"/>
            <a:r>
              <a:rPr lang="ru-RU" sz="2400" b="1" dirty="0" smtClean="0">
                <a:effectLst>
                  <a:glow rad="63500">
                    <a:schemeClr val="accent2">
                      <a:satMod val="175000"/>
                      <a:alpha val="40000"/>
                    </a:schemeClr>
                  </a:glow>
                </a:effectLst>
                <a:latin typeface="Times New Roman" pitchFamily="18" charset="0"/>
                <a:cs typeface="Times New Roman" pitchFamily="18" charset="0"/>
              </a:rPr>
              <a:t>Алексеева Екатерина Петровна</a:t>
            </a:r>
            <a:endParaRPr lang="ru-RU" sz="2400" b="1" dirty="0">
              <a:effectLst>
                <a:glow rad="63500">
                  <a:schemeClr val="accent2">
                    <a:satMod val="175000"/>
                    <a:alpha val="40000"/>
                  </a:schemeClr>
                </a:glow>
              </a:effectLst>
              <a:latin typeface="Times New Roman" pitchFamily="18" charset="0"/>
              <a:cs typeface="Times New Roman" pitchFamily="18" charset="0"/>
            </a:endParaRPr>
          </a:p>
        </p:txBody>
      </p:sp>
      <p:pic>
        <p:nvPicPr>
          <p:cNvPr id="9" name="Picture 2" descr="M:\фотки по математике\701d3990bf6f.gif"/>
          <p:cNvPicPr>
            <a:picLocks noChangeAspect="1" noChangeArrowheads="1" noCrop="1"/>
          </p:cNvPicPr>
          <p:nvPr/>
        </p:nvPicPr>
        <p:blipFill>
          <a:blip r:embed="rId3"/>
          <a:srcRect/>
          <a:stretch>
            <a:fillRect/>
          </a:stretch>
        </p:blipFill>
        <p:spPr bwMode="auto">
          <a:xfrm>
            <a:off x="7572396" y="5072074"/>
            <a:ext cx="1428760" cy="1643074"/>
          </a:xfrm>
          <a:prstGeom prst="rect">
            <a:avLst/>
          </a:prstGeom>
          <a:noFill/>
        </p:spPr>
      </p:pic>
    </p:spTree>
  </p:cSld>
  <p:clrMapOvr>
    <a:masterClrMapping/>
  </p:clrMapOvr>
  <p:transition spd="slow" advTm="5000">
    <p:diamon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Documents and Settings\Татьяна\Рабочий стол\Рисунок1.jpg"/>
          <p:cNvPicPr>
            <a:picLocks noChangeAspect="1" noChangeArrowheads="1"/>
          </p:cNvPicPr>
          <p:nvPr/>
        </p:nvPicPr>
        <p:blipFill>
          <a:blip r:embed="rId2"/>
          <a:srcRect/>
          <a:stretch>
            <a:fillRect/>
          </a:stretch>
        </p:blipFill>
        <p:spPr bwMode="auto">
          <a:xfrm>
            <a:off x="-6350" y="-6350"/>
            <a:ext cx="9156700" cy="6870700"/>
          </a:xfrm>
          <a:prstGeom prst="rect">
            <a:avLst/>
          </a:prstGeom>
          <a:noFill/>
          <a:ln w="9525">
            <a:noFill/>
            <a:miter lim="800000"/>
            <a:headEnd/>
            <a:tailEnd/>
          </a:ln>
          <a:effectLst>
            <a:glow rad="228600">
              <a:schemeClr val="accent2">
                <a:satMod val="175000"/>
                <a:alpha val="40000"/>
              </a:schemeClr>
            </a:glow>
          </a:effectLst>
        </p:spPr>
      </p:pic>
      <p:sp>
        <p:nvSpPr>
          <p:cNvPr id="35841" name="Rectangle 1"/>
          <p:cNvSpPr>
            <a:spLocks noChangeArrowheads="1"/>
          </p:cNvSpPr>
          <p:nvPr/>
        </p:nvSpPr>
        <p:spPr bwMode="auto">
          <a:xfrm>
            <a:off x="214313" y="142875"/>
            <a:ext cx="8929687" cy="1938338"/>
          </a:xfrm>
          <a:prstGeom prst="rect">
            <a:avLst/>
          </a:prstGeom>
          <a:noFill/>
          <a:ln w="9525">
            <a:noFill/>
            <a:miter lim="800000"/>
            <a:headEnd/>
            <a:tailEnd/>
          </a:ln>
        </p:spPr>
        <p:txBody>
          <a:bodyPr anchor="ctr">
            <a:spAutoFit/>
          </a:bodyPr>
          <a:lstStyle/>
          <a:p>
            <a:pPr eaLnBrk="0" hangingPunct="0"/>
            <a:r>
              <a:rPr lang="ru-RU" sz="2000" b="1" dirty="0">
                <a:solidFill>
                  <a:srgbClr val="005024"/>
                </a:solidFill>
                <a:latin typeface="Times New Roman" pitchFamily="18" charset="0"/>
                <a:ea typeface="Calibri" pitchFamily="34" charset="0"/>
                <a:cs typeface="Times New Roman" pitchFamily="18" charset="0"/>
              </a:rPr>
              <a:t>Освоение состава чисел сопровождается упражнениями в вычитании. Например, составили число 5: </a:t>
            </a:r>
            <a:r>
              <a:rPr lang="ru-RU" sz="2000" b="1" dirty="0" smtClean="0">
                <a:solidFill>
                  <a:srgbClr val="005024"/>
                </a:solidFill>
                <a:latin typeface="Times New Roman" pitchFamily="18" charset="0"/>
                <a:ea typeface="Calibri" pitchFamily="34" charset="0"/>
                <a:cs typeface="Times New Roman" pitchFamily="18" charset="0"/>
              </a:rPr>
              <a:t> 4 </a:t>
            </a:r>
            <a:r>
              <a:rPr lang="ru-RU" sz="2000" b="1" dirty="0">
                <a:solidFill>
                  <a:srgbClr val="005024"/>
                </a:solidFill>
                <a:latin typeface="Times New Roman" pitchFamily="18" charset="0"/>
                <a:ea typeface="Calibri" pitchFamily="34" charset="0"/>
                <a:cs typeface="Times New Roman" pitchFamily="18" charset="0"/>
              </a:rPr>
              <a:t>и 1,1 и 4, 3 и 2, 2 и 3. Предлагается от пяти отнять один (отодвинуть палочку), определить, сколько останется. </a:t>
            </a:r>
          </a:p>
          <a:p>
            <a:pPr eaLnBrk="0" hangingPunct="0"/>
            <a:r>
              <a:rPr lang="ru-RU" sz="2000" b="1" dirty="0">
                <a:solidFill>
                  <a:srgbClr val="005024"/>
                </a:solidFill>
                <a:latin typeface="Times New Roman" pitchFamily="18" charset="0"/>
                <a:ea typeface="Calibri" pitchFamily="34" charset="0"/>
                <a:cs typeface="Times New Roman" pitchFamily="18" charset="0"/>
              </a:rPr>
              <a:t>Упражнения разнообразятся. Освоив состав чисел, действия сложения и вычитания на цветных палочках, они начинают осуществлять их в уме (в 5-6 лет). </a:t>
            </a:r>
            <a:endParaRPr lang="ru-RU" dirty="0">
              <a:ea typeface="Calibri" pitchFamily="34" charset="0"/>
              <a:cs typeface="Times New Roman" pitchFamily="18" charset="0"/>
            </a:endParaRPr>
          </a:p>
        </p:txBody>
      </p:sp>
      <p:sp>
        <p:nvSpPr>
          <p:cNvPr id="4" name="Прямоугольник 3"/>
          <p:cNvSpPr/>
          <p:nvPr/>
        </p:nvSpPr>
        <p:spPr>
          <a:xfrm>
            <a:off x="214313" y="2571750"/>
            <a:ext cx="8215312" cy="714375"/>
          </a:xfrm>
          <a:prstGeom prst="rect">
            <a:avLst/>
          </a:prstGeom>
          <a:solidFill>
            <a:srgbClr val="005024">
              <a:alpha val="61000"/>
            </a:srgbClr>
          </a:solidFill>
          <a:ln w="12700">
            <a:solidFill>
              <a:srgbClr val="0050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r>
              <a:rPr lang="ru-RU" sz="2400" b="1" i="1" dirty="0">
                <a:solidFill>
                  <a:srgbClr val="FFFF00"/>
                </a:solidFill>
                <a:effectLst>
                  <a:outerShdw blurRad="38100" dist="38100" dir="2700000" algn="tl">
                    <a:srgbClr val="000000"/>
                  </a:outerShdw>
                </a:effectLst>
                <a:latin typeface="Times New Roman" pitchFamily="18" charset="0"/>
                <a:ea typeface="Calibri" pitchFamily="34" charset="0"/>
                <a:cs typeface="Calibri" pitchFamily="34" charset="0"/>
              </a:rPr>
              <a:t>7. Использование палочек при освоении детьми деления целого на части (дробных чисел). </a:t>
            </a:r>
            <a:endParaRPr lang="ru-RU" sz="2400" b="1" i="1" dirty="0">
              <a:solidFill>
                <a:srgbClr val="FFFF00"/>
              </a:solidFill>
              <a:effectLst>
                <a:outerShdw blurRad="38100" dist="38100" dir="2700000" algn="tl">
                  <a:srgbClr val="000000"/>
                </a:outerShdw>
              </a:effectLst>
              <a:latin typeface="Times New Roman" pitchFamily="18" charset="0"/>
              <a:cs typeface="Times New Roman" pitchFamily="18" charset="0"/>
            </a:endParaRPr>
          </a:p>
        </p:txBody>
      </p:sp>
      <p:sp>
        <p:nvSpPr>
          <p:cNvPr id="5" name="Прямоугольник 4"/>
          <p:cNvSpPr>
            <a:spLocks noChangeArrowheads="1"/>
          </p:cNvSpPr>
          <p:nvPr/>
        </p:nvSpPr>
        <p:spPr bwMode="auto">
          <a:xfrm>
            <a:off x="214313" y="3357563"/>
            <a:ext cx="8786812" cy="3140075"/>
          </a:xfrm>
          <a:prstGeom prst="rect">
            <a:avLst/>
          </a:prstGeom>
          <a:noFill/>
          <a:ln w="9525">
            <a:noFill/>
            <a:miter lim="800000"/>
            <a:headEnd/>
            <a:tailEnd/>
          </a:ln>
        </p:spPr>
        <p:txBody>
          <a:bodyPr>
            <a:spAutoFit/>
          </a:bodyPr>
          <a:lstStyle/>
          <a:p>
            <a:pPr eaLnBrk="0" hangingPunct="0"/>
            <a:r>
              <a:rPr lang="ru-RU" b="1" dirty="0">
                <a:solidFill>
                  <a:srgbClr val="005024"/>
                </a:solidFill>
                <a:latin typeface="Times New Roman" pitchFamily="18" charset="0"/>
                <a:ea typeface="Calibri" pitchFamily="34" charset="0"/>
                <a:cs typeface="Calibri" pitchFamily="34" charset="0"/>
              </a:rPr>
              <a:t>Упражнения .</a:t>
            </a:r>
            <a:endParaRPr lang="ru-RU" b="1" dirty="0">
              <a:solidFill>
                <a:srgbClr val="005024"/>
              </a:solidFill>
              <a:latin typeface="Times New Roman" pitchFamily="18" charset="0"/>
              <a:cs typeface="Times New Roman" pitchFamily="18" charset="0"/>
            </a:endParaRPr>
          </a:p>
          <a:p>
            <a:pPr eaLnBrk="0" hangingPunct="0"/>
            <a:r>
              <a:rPr lang="ru-RU" b="1" dirty="0">
                <a:solidFill>
                  <a:srgbClr val="005024"/>
                </a:solidFill>
                <a:latin typeface="Times New Roman" pitchFamily="18" charset="0"/>
                <a:ea typeface="Calibri" pitchFamily="34" charset="0"/>
                <a:cs typeface="Calibri" pitchFamily="34" charset="0"/>
              </a:rPr>
              <a:t>- Возьмите палочку "З", разделите ее на три равные части. Сколько белых палочек в числе три? (Три палочки).- Покажите 1/3 часть, 2/3 части; 3/3 части чему равно? Ответ: трем или одному целому. Если мы снова под палочку "3" положим 3 белых палочки, то получим опять число три. </a:t>
            </a:r>
            <a:endParaRPr lang="ru-RU" b="1" dirty="0">
              <a:solidFill>
                <a:srgbClr val="005024"/>
              </a:solidFill>
              <a:latin typeface="Times New Roman" pitchFamily="18" charset="0"/>
              <a:cs typeface="Times New Roman" pitchFamily="18" charset="0"/>
            </a:endParaRPr>
          </a:p>
          <a:p>
            <a:pPr eaLnBrk="0" hangingPunct="0"/>
            <a:r>
              <a:rPr lang="ru-RU" b="1" dirty="0">
                <a:solidFill>
                  <a:srgbClr val="005024"/>
                </a:solidFill>
                <a:latin typeface="Times New Roman" pitchFamily="18" charset="0"/>
                <a:ea typeface="Calibri" pitchFamily="34" charset="0"/>
                <a:cs typeface="Calibri" pitchFamily="34" charset="0"/>
              </a:rPr>
              <a:t>- Чему же равно 3/3 части? </a:t>
            </a:r>
            <a:endParaRPr lang="ru-RU" b="1" dirty="0">
              <a:solidFill>
                <a:srgbClr val="005024"/>
              </a:solidFill>
              <a:latin typeface="Times New Roman" pitchFamily="18" charset="0"/>
              <a:cs typeface="Times New Roman" pitchFamily="18" charset="0"/>
            </a:endParaRPr>
          </a:p>
          <a:p>
            <a:pPr eaLnBrk="0" hangingPunct="0"/>
            <a:r>
              <a:rPr lang="ru-RU" b="1" dirty="0">
                <a:solidFill>
                  <a:srgbClr val="005024"/>
                </a:solidFill>
                <a:latin typeface="Times New Roman" pitchFamily="18" charset="0"/>
                <a:ea typeface="Calibri" pitchFamily="34" charset="0"/>
                <a:cs typeface="Calibri" pitchFamily="34" charset="0"/>
              </a:rPr>
              <a:t>- А что больше: 1/3 часть или 2/3 части? </a:t>
            </a:r>
            <a:endParaRPr lang="ru-RU" b="1" dirty="0">
              <a:solidFill>
                <a:srgbClr val="005024"/>
              </a:solidFill>
              <a:latin typeface="Times New Roman" pitchFamily="18" charset="0"/>
              <a:cs typeface="Times New Roman" pitchFamily="18" charset="0"/>
            </a:endParaRPr>
          </a:p>
          <a:p>
            <a:pPr eaLnBrk="0" hangingPunct="0"/>
            <a:r>
              <a:rPr lang="ru-RU" b="1" dirty="0">
                <a:solidFill>
                  <a:srgbClr val="005024"/>
                </a:solidFill>
                <a:latin typeface="Times New Roman" pitchFamily="18" charset="0"/>
                <a:ea typeface="Calibri" pitchFamily="34" charset="0"/>
                <a:cs typeface="Calibri" pitchFamily="34" charset="0"/>
              </a:rPr>
              <a:t>После соответствующего практического действия сравнивается 1/3 часть с 3/3. Каждый раз проговаривается, на сколько одна часть больше (меньше) другой. Упражнения проводятся на всех числах, части целого дети показывают или кладут их на ладонь руки. </a:t>
            </a:r>
            <a:endParaRPr lang="ru-RU" b="1" dirty="0">
              <a:solidFill>
                <a:srgbClr val="005024"/>
              </a:solidFill>
              <a:latin typeface="Times New Roman" pitchFamily="18" charset="0"/>
              <a:cs typeface="Times New Roman" pitchFamily="18" charset="0"/>
            </a:endParaRPr>
          </a:p>
        </p:txBody>
      </p:sp>
      <p:pic>
        <p:nvPicPr>
          <p:cNvPr id="6" name="Picture 2" descr="M:\фотки по математике\701d3990bf6f.gif"/>
          <p:cNvPicPr>
            <a:picLocks noChangeAspect="1" noChangeArrowheads="1" noCrop="1"/>
          </p:cNvPicPr>
          <p:nvPr/>
        </p:nvPicPr>
        <p:blipFill>
          <a:blip r:embed="rId3"/>
          <a:srcRect/>
          <a:stretch>
            <a:fillRect/>
          </a:stretch>
        </p:blipFill>
        <p:spPr bwMode="auto">
          <a:xfrm>
            <a:off x="8001024" y="5857892"/>
            <a:ext cx="1142976" cy="1000108"/>
          </a:xfrm>
          <a:prstGeom prst="rect">
            <a:avLst/>
          </a:prstGeom>
          <a:noFill/>
        </p:spPr>
      </p:pic>
    </p:spTree>
  </p:cSld>
  <p:clrMapOvr>
    <a:masterClrMapping/>
  </p:clrMapOvr>
  <p:transition spd="slow" advTm="90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2000"/>
                                  </p:stCondLst>
                                  <p:childTnLst>
                                    <p:set>
                                      <p:cBhvr>
                                        <p:cTn id="6" dur="1" fill="hold">
                                          <p:stCondLst>
                                            <p:cond delay="0"/>
                                          </p:stCondLst>
                                        </p:cTn>
                                        <p:tgtEl>
                                          <p:spTgt spid="35841"/>
                                        </p:tgtEl>
                                        <p:attrNameLst>
                                          <p:attrName>style.visibility</p:attrName>
                                        </p:attrNameLst>
                                      </p:cBhvr>
                                      <p:to>
                                        <p:strVal val="visible"/>
                                      </p:to>
                                    </p:set>
                                    <p:anim calcmode="lin" valueType="num">
                                      <p:cBhvr>
                                        <p:cTn id="7" dur="3000" fill="hold"/>
                                        <p:tgtEl>
                                          <p:spTgt spid="35841"/>
                                        </p:tgtEl>
                                        <p:attrNameLst>
                                          <p:attrName>ppt_w</p:attrName>
                                        </p:attrNameLst>
                                      </p:cBhvr>
                                      <p:tavLst>
                                        <p:tav tm="0">
                                          <p:val>
                                            <p:fltVal val="0"/>
                                          </p:val>
                                        </p:tav>
                                        <p:tav tm="100000">
                                          <p:val>
                                            <p:strVal val="#ppt_w"/>
                                          </p:val>
                                        </p:tav>
                                      </p:tavLst>
                                    </p:anim>
                                    <p:anim calcmode="lin" valueType="num">
                                      <p:cBhvr>
                                        <p:cTn id="8" dur="3000" fill="hold"/>
                                        <p:tgtEl>
                                          <p:spTgt spid="35841"/>
                                        </p:tgtEl>
                                        <p:attrNameLst>
                                          <p:attrName>ppt_h</p:attrName>
                                        </p:attrNameLst>
                                      </p:cBhvr>
                                      <p:tavLst>
                                        <p:tav tm="0">
                                          <p:val>
                                            <p:fltVal val="0"/>
                                          </p:val>
                                        </p:tav>
                                        <p:tav tm="100000">
                                          <p:val>
                                            <p:strVal val="#ppt_h"/>
                                          </p:val>
                                        </p:tav>
                                      </p:tavLst>
                                    </p:anim>
                                  </p:childTnLst>
                                </p:cTn>
                              </p:par>
                            </p:childTnLst>
                          </p:cTn>
                        </p:par>
                        <p:par>
                          <p:cTn id="9" fill="hold">
                            <p:stCondLst>
                              <p:cond delay="5000"/>
                            </p:stCondLst>
                            <p:childTnLst>
                              <p:par>
                                <p:cTn id="10" presetID="23" presetClass="entr" presetSubtype="16" fill="hold" grpId="0" nodeType="afterEffect">
                                  <p:stCondLst>
                                    <p:cond delay="200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cTn>
                              </p:par>
                              <p:par>
                                <p:cTn id="14" presetID="23" presetClass="entr" presetSubtype="16" fill="hold" grpId="0" nodeType="withEffect">
                                  <p:stCondLst>
                                    <p:cond delay="2000"/>
                                  </p:stCondLst>
                                  <p:childTnLst>
                                    <p:set>
                                      <p:cBhvr>
                                        <p:cTn id="15" dur="1" fill="hold">
                                          <p:stCondLst>
                                            <p:cond delay="0"/>
                                          </p:stCondLst>
                                        </p:cTn>
                                        <p:tgtEl>
                                          <p:spTgt spid="5"/>
                                        </p:tgtEl>
                                        <p:attrNameLst>
                                          <p:attrName>style.visibility</p:attrName>
                                        </p:attrNameLst>
                                      </p:cBhvr>
                                      <p:to>
                                        <p:strVal val="visible"/>
                                      </p:to>
                                    </p:set>
                                    <p:anim calcmode="lin" valueType="num">
                                      <p:cBhvr>
                                        <p:cTn id="16" dur="3000" fill="hold"/>
                                        <p:tgtEl>
                                          <p:spTgt spid="5"/>
                                        </p:tgtEl>
                                        <p:attrNameLst>
                                          <p:attrName>ppt_w</p:attrName>
                                        </p:attrNameLst>
                                      </p:cBhvr>
                                      <p:tavLst>
                                        <p:tav tm="0">
                                          <p:val>
                                            <p:fltVal val="0"/>
                                          </p:val>
                                        </p:tav>
                                        <p:tav tm="100000">
                                          <p:val>
                                            <p:strVal val="#ppt_w"/>
                                          </p:val>
                                        </p:tav>
                                      </p:tavLst>
                                    </p:anim>
                                    <p:anim calcmode="lin" valueType="num">
                                      <p:cBhvr>
                                        <p:cTn id="17" dur="30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1" grpId="0"/>
      <p:bldP spid="4" grpId="0" animBg="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Documents and Settings\Татьяна\Рабочий стол\Рисунок1.jpg"/>
          <p:cNvPicPr>
            <a:picLocks noChangeAspect="1" noChangeArrowheads="1"/>
          </p:cNvPicPr>
          <p:nvPr/>
        </p:nvPicPr>
        <p:blipFill>
          <a:blip r:embed="rId2"/>
          <a:srcRect/>
          <a:stretch>
            <a:fillRect/>
          </a:stretch>
        </p:blipFill>
        <p:spPr bwMode="auto">
          <a:xfrm>
            <a:off x="142844" y="-12700"/>
            <a:ext cx="9156700" cy="6870700"/>
          </a:xfrm>
          <a:prstGeom prst="rect">
            <a:avLst/>
          </a:prstGeom>
          <a:noFill/>
          <a:ln w="9525">
            <a:noFill/>
            <a:miter lim="800000"/>
            <a:headEnd/>
            <a:tailEnd/>
          </a:ln>
          <a:effectLst>
            <a:glow rad="228600">
              <a:schemeClr val="accent2">
                <a:satMod val="175000"/>
                <a:alpha val="40000"/>
              </a:schemeClr>
            </a:glow>
          </a:effectLst>
        </p:spPr>
      </p:pic>
      <p:sp>
        <p:nvSpPr>
          <p:cNvPr id="36865" name="Rectangle 1"/>
          <p:cNvSpPr>
            <a:spLocks noChangeArrowheads="1"/>
          </p:cNvSpPr>
          <p:nvPr/>
        </p:nvSpPr>
        <p:spPr bwMode="auto">
          <a:xfrm>
            <a:off x="142875" y="1357313"/>
            <a:ext cx="8858250" cy="4708525"/>
          </a:xfrm>
          <a:prstGeom prst="rect">
            <a:avLst/>
          </a:prstGeom>
          <a:noFill/>
          <a:ln w="9525">
            <a:noFill/>
            <a:miter lim="800000"/>
            <a:headEnd/>
            <a:tailEnd/>
          </a:ln>
        </p:spPr>
        <p:txBody>
          <a:bodyPr anchor="ctr">
            <a:spAutoFit/>
          </a:bodyPr>
          <a:lstStyle/>
          <a:p>
            <a:pPr eaLnBrk="0" hangingPunct="0"/>
            <a:r>
              <a:rPr lang="ru-RU" sz="2000" b="1" dirty="0">
                <a:solidFill>
                  <a:srgbClr val="005024"/>
                </a:solidFill>
                <a:latin typeface="Times New Roman" pitchFamily="18" charset="0"/>
                <a:ea typeface="Calibri" pitchFamily="34" charset="0"/>
                <a:cs typeface="Times New Roman" pitchFamily="18" charset="0"/>
              </a:rPr>
              <a:t>Методика: взять палочку -"1" только один раз и положить перед собой на столе. </a:t>
            </a:r>
          </a:p>
          <a:p>
            <a:pPr eaLnBrk="0" hangingPunct="0"/>
            <a:r>
              <a:rPr lang="ru-RU" sz="2000" b="1" dirty="0">
                <a:solidFill>
                  <a:srgbClr val="005024"/>
                </a:solidFill>
                <a:latin typeface="Times New Roman" pitchFamily="18" charset="0"/>
                <a:ea typeface="Calibri" pitchFamily="34" charset="0"/>
                <a:cs typeface="Times New Roman" pitchFamily="18" charset="0"/>
              </a:rPr>
              <a:t>-Если мы палочку "1" взяли только один раз, сколько же получилось? </a:t>
            </a:r>
          </a:p>
          <a:p>
            <a:pPr eaLnBrk="0" hangingPunct="0"/>
            <a:r>
              <a:rPr lang="ru-RU" sz="2000" b="1" dirty="0">
                <a:solidFill>
                  <a:srgbClr val="005024"/>
                </a:solidFill>
                <a:latin typeface="Times New Roman" pitchFamily="18" charset="0"/>
                <a:ea typeface="Calibri" pitchFamily="34" charset="0"/>
                <a:cs typeface="Times New Roman" pitchFamily="18" charset="0"/>
              </a:rPr>
              <a:t>-А если взять не один раз, а два раза, один и еще один, так сколько же получится, если один взять два раза? (Два). Какой палочкой проверим ответ? (Розовой). </a:t>
            </a:r>
          </a:p>
          <a:p>
            <a:pPr eaLnBrk="0" hangingPunct="0"/>
            <a:r>
              <a:rPr lang="ru-RU" sz="2000" b="1" dirty="0">
                <a:solidFill>
                  <a:srgbClr val="005024"/>
                </a:solidFill>
                <a:latin typeface="Times New Roman" pitchFamily="18" charset="0"/>
                <a:ea typeface="Calibri" pitchFamily="34" charset="0"/>
                <a:cs typeface="Times New Roman" pitchFamily="18" charset="0"/>
              </a:rPr>
              <a:t>- Возьмите "1" три раза. Сколько получилось? Проверьте ответ. Затем дети осваивают правила умножения числа два, замечают, что по мере увеличения числа, на которое умножается число два увеличивается ответ тоже на два. </a:t>
            </a:r>
          </a:p>
          <a:p>
            <a:pPr eaLnBrk="0" hangingPunct="0"/>
            <a:r>
              <a:rPr lang="ru-RU" sz="2000" b="1" dirty="0">
                <a:solidFill>
                  <a:srgbClr val="005024"/>
                </a:solidFill>
                <a:latin typeface="Times New Roman" pitchFamily="18" charset="0"/>
                <a:ea typeface="Calibri" pitchFamily="34" charset="0"/>
                <a:cs typeface="Times New Roman" pitchFamily="18" charset="0"/>
              </a:rPr>
              <a:t>Ответ в случае перехода через десяток дети составляют из имеющихся в наличии палочек. Для освоения действия деления можно предложить детям игру. Взять палочку "8" и разделить ее так, чтобы у каждого получилось по два; по четыре. Играют трое детей и делают палочку "9", чтобы каждый получил по "три". </a:t>
            </a:r>
          </a:p>
        </p:txBody>
      </p:sp>
      <p:sp>
        <p:nvSpPr>
          <p:cNvPr id="4" name="Прямоугольник 3"/>
          <p:cNvSpPr/>
          <p:nvPr/>
        </p:nvSpPr>
        <p:spPr>
          <a:xfrm>
            <a:off x="214313" y="357188"/>
            <a:ext cx="8215312" cy="857250"/>
          </a:xfrm>
          <a:prstGeom prst="rect">
            <a:avLst/>
          </a:prstGeom>
          <a:solidFill>
            <a:srgbClr val="005024">
              <a:alpha val="61000"/>
            </a:srgbClr>
          </a:solidFill>
          <a:ln w="12700">
            <a:solidFill>
              <a:srgbClr val="0050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r>
              <a:rPr lang="ru-RU" sz="2400" b="1" i="1" dirty="0">
                <a:solidFill>
                  <a:srgbClr val="FFFF00"/>
                </a:solidFill>
                <a:effectLst>
                  <a:outerShdw blurRad="38100" dist="38100" dir="2700000" algn="tl">
                    <a:srgbClr val="C0C0C0"/>
                  </a:outerShdw>
                </a:effectLst>
                <a:latin typeface="Times New Roman" pitchFamily="18" charset="0"/>
                <a:ea typeface="Calibri" pitchFamily="34" charset="0"/>
                <a:cs typeface="Times New Roman" pitchFamily="18" charset="0"/>
              </a:rPr>
              <a:t>8. Умножение при помощи палочек (осваивается детьми 6-7 лет). </a:t>
            </a:r>
          </a:p>
        </p:txBody>
      </p:sp>
      <p:pic>
        <p:nvPicPr>
          <p:cNvPr id="5" name="Picture 2" descr="M:\фотки по математике\701d3990bf6f.gif"/>
          <p:cNvPicPr>
            <a:picLocks noChangeAspect="1" noChangeArrowheads="1" noCrop="1"/>
          </p:cNvPicPr>
          <p:nvPr/>
        </p:nvPicPr>
        <p:blipFill>
          <a:blip r:embed="rId3"/>
          <a:srcRect/>
          <a:stretch>
            <a:fillRect/>
          </a:stretch>
        </p:blipFill>
        <p:spPr bwMode="auto">
          <a:xfrm>
            <a:off x="7786710" y="5643578"/>
            <a:ext cx="1357290" cy="1214422"/>
          </a:xfrm>
          <a:prstGeom prst="rect">
            <a:avLst/>
          </a:prstGeom>
          <a:noFill/>
        </p:spPr>
      </p:pic>
    </p:spTree>
  </p:cSld>
  <p:clrMapOvr>
    <a:masterClrMapping/>
  </p:clrMapOvr>
  <p:transition spd="slow" advTm="4468">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36865"/>
                                        </p:tgtEl>
                                        <p:attrNameLst>
                                          <p:attrName>style.visibility</p:attrName>
                                        </p:attrNameLst>
                                      </p:cBhvr>
                                      <p:to>
                                        <p:strVal val="visible"/>
                                      </p:to>
                                    </p:set>
                                    <p:anim calcmode="lin" valueType="num">
                                      <p:cBhvr>
                                        <p:cTn id="11" dur="500" fill="hold"/>
                                        <p:tgtEl>
                                          <p:spTgt spid="36865"/>
                                        </p:tgtEl>
                                        <p:attrNameLst>
                                          <p:attrName>ppt_w</p:attrName>
                                        </p:attrNameLst>
                                      </p:cBhvr>
                                      <p:tavLst>
                                        <p:tav tm="0">
                                          <p:val>
                                            <p:fltVal val="0"/>
                                          </p:val>
                                        </p:tav>
                                        <p:tav tm="100000">
                                          <p:val>
                                            <p:strVal val="#ppt_w"/>
                                          </p:val>
                                        </p:tav>
                                      </p:tavLst>
                                    </p:anim>
                                    <p:anim calcmode="lin" valueType="num">
                                      <p:cBhvr>
                                        <p:cTn id="12" dur="500" fill="hold"/>
                                        <p:tgtEl>
                                          <p:spTgt spid="3686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 grpId="0"/>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Documents and Settings\Татьяна\Рабочий стол\Рисунок1.jpg"/>
          <p:cNvPicPr>
            <a:picLocks noChangeAspect="1" noChangeArrowheads="1"/>
          </p:cNvPicPr>
          <p:nvPr/>
        </p:nvPicPr>
        <p:blipFill>
          <a:blip r:embed="rId2"/>
          <a:srcRect/>
          <a:stretch>
            <a:fillRect/>
          </a:stretch>
        </p:blipFill>
        <p:spPr bwMode="auto">
          <a:xfrm>
            <a:off x="-12700" y="-12700"/>
            <a:ext cx="9156700" cy="6870700"/>
          </a:xfrm>
          <a:prstGeom prst="rect">
            <a:avLst/>
          </a:prstGeom>
          <a:noFill/>
          <a:ln w="9525">
            <a:noFill/>
            <a:miter lim="800000"/>
            <a:headEnd/>
            <a:tailEnd/>
          </a:ln>
          <a:effectLst>
            <a:glow rad="228600">
              <a:schemeClr val="accent2">
                <a:satMod val="175000"/>
                <a:alpha val="40000"/>
              </a:schemeClr>
            </a:glow>
          </a:effectLst>
        </p:spPr>
      </p:pic>
      <p:sp>
        <p:nvSpPr>
          <p:cNvPr id="3" name="TextBox 2"/>
          <p:cNvSpPr txBox="1"/>
          <p:nvPr/>
        </p:nvSpPr>
        <p:spPr>
          <a:xfrm>
            <a:off x="2286000" y="285750"/>
            <a:ext cx="4867275" cy="584200"/>
          </a:xfrm>
          <a:prstGeom prst="rect">
            <a:avLst/>
          </a:prstGeom>
          <a:noFill/>
        </p:spPr>
        <p:txBody>
          <a:bodyPr wrap="none">
            <a:spAutoFit/>
          </a:bodyPr>
          <a:lstStyle/>
          <a:p>
            <a:pPr>
              <a:defRPr/>
            </a:pPr>
            <a:r>
              <a:rPr lang="ru-RU"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Примеры использования</a:t>
            </a:r>
          </a:p>
        </p:txBody>
      </p:sp>
      <p:sp>
        <p:nvSpPr>
          <p:cNvPr id="18436" name="TextBox 4"/>
          <p:cNvSpPr txBox="1">
            <a:spLocks noChangeArrowheads="1"/>
          </p:cNvSpPr>
          <p:nvPr/>
        </p:nvSpPr>
        <p:spPr bwMode="auto">
          <a:xfrm>
            <a:off x="1214438" y="1428750"/>
            <a:ext cx="1279525" cy="461963"/>
          </a:xfrm>
          <a:prstGeom prst="rect">
            <a:avLst/>
          </a:prstGeom>
          <a:noFill/>
          <a:ln w="9525">
            <a:noFill/>
            <a:miter lim="800000"/>
            <a:headEnd/>
            <a:tailEnd/>
          </a:ln>
        </p:spPr>
        <p:txBody>
          <a:bodyPr wrap="none">
            <a:spAutoFit/>
          </a:bodyPr>
          <a:lstStyle/>
          <a:p>
            <a:r>
              <a:rPr lang="ru-RU" sz="2400" b="1">
                <a:latin typeface="Times New Roman" pitchFamily="18" charset="0"/>
                <a:cs typeface="Times New Roman" pitchFamily="18" charset="0"/>
              </a:rPr>
              <a:t>лесенка</a:t>
            </a:r>
          </a:p>
        </p:txBody>
      </p:sp>
      <p:grpSp>
        <p:nvGrpSpPr>
          <p:cNvPr id="2" name="Group 4"/>
          <p:cNvGrpSpPr>
            <a:grpSpLocks/>
          </p:cNvGrpSpPr>
          <p:nvPr/>
        </p:nvGrpSpPr>
        <p:grpSpPr bwMode="auto">
          <a:xfrm>
            <a:off x="5286375" y="3786188"/>
            <a:ext cx="3260725" cy="738187"/>
            <a:chOff x="3474" y="9834"/>
            <a:chExt cx="5134" cy="1162"/>
          </a:xfrm>
        </p:grpSpPr>
        <p:sp>
          <p:nvSpPr>
            <p:cNvPr id="18440" name="Rectangle 5"/>
            <p:cNvSpPr>
              <a:spLocks noChangeArrowheads="1"/>
            </p:cNvSpPr>
            <p:nvPr/>
          </p:nvSpPr>
          <p:spPr bwMode="auto">
            <a:xfrm>
              <a:off x="7461" y="9834"/>
              <a:ext cx="567" cy="1162"/>
            </a:xfrm>
            <a:prstGeom prst="rect">
              <a:avLst/>
            </a:prstGeom>
            <a:solidFill>
              <a:srgbClr val="F8C0D9"/>
            </a:solidFill>
            <a:ln w="9525">
              <a:solidFill>
                <a:srgbClr val="000000"/>
              </a:solidFill>
              <a:miter lim="800000"/>
              <a:headEnd/>
              <a:tailEnd/>
            </a:ln>
          </p:spPr>
          <p:txBody>
            <a:bodyPr/>
            <a:lstStyle/>
            <a:p>
              <a:endParaRPr lang="ru-RU"/>
            </a:p>
          </p:txBody>
        </p:sp>
        <p:sp>
          <p:nvSpPr>
            <p:cNvPr id="18441" name="Rectangle 6"/>
            <p:cNvSpPr>
              <a:spLocks noChangeArrowheads="1"/>
            </p:cNvSpPr>
            <p:nvPr/>
          </p:nvSpPr>
          <p:spPr bwMode="auto">
            <a:xfrm rot="-5400000">
              <a:off x="6604" y="9551"/>
              <a:ext cx="567" cy="1134"/>
            </a:xfrm>
            <a:prstGeom prst="rect">
              <a:avLst/>
            </a:prstGeom>
            <a:solidFill>
              <a:srgbClr val="F8C0D9"/>
            </a:solidFill>
            <a:ln w="9525">
              <a:solidFill>
                <a:srgbClr val="000000"/>
              </a:solidFill>
              <a:miter lim="800000"/>
              <a:headEnd/>
              <a:tailEnd/>
            </a:ln>
          </p:spPr>
          <p:txBody>
            <a:bodyPr/>
            <a:lstStyle/>
            <a:p>
              <a:endParaRPr lang="ru-RU"/>
            </a:p>
          </p:txBody>
        </p:sp>
        <p:sp>
          <p:nvSpPr>
            <p:cNvPr id="18442" name="Rectangle 7"/>
            <p:cNvSpPr>
              <a:spLocks noChangeArrowheads="1"/>
            </p:cNvSpPr>
            <p:nvPr/>
          </p:nvSpPr>
          <p:spPr bwMode="auto">
            <a:xfrm rot="-5400000">
              <a:off x="6601" y="10134"/>
              <a:ext cx="567" cy="1134"/>
            </a:xfrm>
            <a:prstGeom prst="rect">
              <a:avLst/>
            </a:prstGeom>
            <a:solidFill>
              <a:srgbClr val="F8C0D9"/>
            </a:solidFill>
            <a:ln w="9525">
              <a:solidFill>
                <a:srgbClr val="000000"/>
              </a:solidFill>
              <a:miter lim="800000"/>
              <a:headEnd/>
              <a:tailEnd/>
            </a:ln>
          </p:spPr>
          <p:txBody>
            <a:bodyPr/>
            <a:lstStyle/>
            <a:p>
              <a:endParaRPr lang="ru-RU"/>
            </a:p>
          </p:txBody>
        </p:sp>
        <p:sp>
          <p:nvSpPr>
            <p:cNvPr id="18443" name="Rectangle 8"/>
            <p:cNvSpPr>
              <a:spLocks noChangeArrowheads="1"/>
            </p:cNvSpPr>
            <p:nvPr/>
          </p:nvSpPr>
          <p:spPr bwMode="auto">
            <a:xfrm rot="-5400000">
              <a:off x="5461" y="10134"/>
              <a:ext cx="567" cy="1134"/>
            </a:xfrm>
            <a:prstGeom prst="rect">
              <a:avLst/>
            </a:prstGeom>
            <a:solidFill>
              <a:srgbClr val="F8C0D9"/>
            </a:solidFill>
            <a:ln w="9525">
              <a:solidFill>
                <a:srgbClr val="000000"/>
              </a:solidFill>
              <a:miter lim="800000"/>
              <a:headEnd/>
              <a:tailEnd/>
            </a:ln>
          </p:spPr>
          <p:txBody>
            <a:bodyPr/>
            <a:lstStyle/>
            <a:p>
              <a:endParaRPr lang="ru-RU"/>
            </a:p>
          </p:txBody>
        </p:sp>
        <p:sp>
          <p:nvSpPr>
            <p:cNvPr id="18444" name="Rectangle 9"/>
            <p:cNvSpPr>
              <a:spLocks noChangeArrowheads="1"/>
            </p:cNvSpPr>
            <p:nvPr/>
          </p:nvSpPr>
          <p:spPr bwMode="auto">
            <a:xfrm rot="-5400000">
              <a:off x="4321" y="10134"/>
              <a:ext cx="567" cy="1134"/>
            </a:xfrm>
            <a:prstGeom prst="rect">
              <a:avLst/>
            </a:prstGeom>
            <a:solidFill>
              <a:srgbClr val="F8C0D9"/>
            </a:solidFill>
            <a:ln w="9525">
              <a:solidFill>
                <a:srgbClr val="000000"/>
              </a:solidFill>
              <a:miter lim="800000"/>
              <a:headEnd/>
              <a:tailEnd/>
            </a:ln>
          </p:spPr>
          <p:txBody>
            <a:bodyPr/>
            <a:lstStyle/>
            <a:p>
              <a:endParaRPr lang="ru-RU"/>
            </a:p>
          </p:txBody>
        </p:sp>
        <p:sp>
          <p:nvSpPr>
            <p:cNvPr id="18445" name="Rectangle 10"/>
            <p:cNvSpPr>
              <a:spLocks noChangeArrowheads="1"/>
            </p:cNvSpPr>
            <p:nvPr/>
          </p:nvSpPr>
          <p:spPr bwMode="auto">
            <a:xfrm rot="-5400000">
              <a:off x="5464" y="9551"/>
              <a:ext cx="567" cy="1134"/>
            </a:xfrm>
            <a:prstGeom prst="rect">
              <a:avLst/>
            </a:prstGeom>
            <a:solidFill>
              <a:srgbClr val="F8C0D9"/>
            </a:solidFill>
            <a:ln w="9525">
              <a:solidFill>
                <a:srgbClr val="000000"/>
              </a:solidFill>
              <a:miter lim="800000"/>
              <a:headEnd/>
              <a:tailEnd/>
            </a:ln>
          </p:spPr>
          <p:txBody>
            <a:bodyPr/>
            <a:lstStyle/>
            <a:p>
              <a:endParaRPr lang="ru-RU"/>
            </a:p>
          </p:txBody>
        </p:sp>
        <p:sp>
          <p:nvSpPr>
            <p:cNvPr id="18446" name="Rectangle 11"/>
            <p:cNvSpPr>
              <a:spLocks noChangeArrowheads="1"/>
            </p:cNvSpPr>
            <p:nvPr/>
          </p:nvSpPr>
          <p:spPr bwMode="auto">
            <a:xfrm rot="-5400000">
              <a:off x="4324" y="9551"/>
              <a:ext cx="567" cy="1134"/>
            </a:xfrm>
            <a:prstGeom prst="rect">
              <a:avLst/>
            </a:prstGeom>
            <a:solidFill>
              <a:srgbClr val="F8C0D9"/>
            </a:solidFill>
            <a:ln w="9525">
              <a:solidFill>
                <a:srgbClr val="000000"/>
              </a:solidFill>
              <a:miter lim="800000"/>
              <a:headEnd/>
              <a:tailEnd/>
            </a:ln>
          </p:spPr>
          <p:txBody>
            <a:bodyPr/>
            <a:lstStyle/>
            <a:p>
              <a:endParaRPr lang="ru-RU"/>
            </a:p>
          </p:txBody>
        </p:sp>
        <p:sp>
          <p:nvSpPr>
            <p:cNvPr id="18447" name="Rectangle 12"/>
            <p:cNvSpPr>
              <a:spLocks noChangeArrowheads="1"/>
            </p:cNvSpPr>
            <p:nvPr/>
          </p:nvSpPr>
          <p:spPr bwMode="auto">
            <a:xfrm>
              <a:off x="3474" y="9847"/>
              <a:ext cx="567" cy="567"/>
            </a:xfrm>
            <a:prstGeom prst="rect">
              <a:avLst/>
            </a:prstGeom>
            <a:solidFill>
              <a:srgbClr val="FFFFFF"/>
            </a:solidFill>
            <a:ln w="19050">
              <a:solidFill>
                <a:srgbClr val="000000"/>
              </a:solidFill>
              <a:miter lim="800000"/>
              <a:headEnd/>
              <a:tailEnd/>
            </a:ln>
          </p:spPr>
          <p:txBody>
            <a:bodyPr/>
            <a:lstStyle/>
            <a:p>
              <a:endParaRPr lang="ru-RU"/>
            </a:p>
          </p:txBody>
        </p:sp>
        <p:sp>
          <p:nvSpPr>
            <p:cNvPr id="18448" name="Rectangle 13"/>
            <p:cNvSpPr>
              <a:spLocks noChangeArrowheads="1"/>
            </p:cNvSpPr>
            <p:nvPr/>
          </p:nvSpPr>
          <p:spPr bwMode="auto">
            <a:xfrm>
              <a:off x="8041" y="9834"/>
              <a:ext cx="567" cy="567"/>
            </a:xfrm>
            <a:prstGeom prst="rect">
              <a:avLst/>
            </a:prstGeom>
            <a:solidFill>
              <a:srgbClr val="FFFFFF"/>
            </a:solidFill>
            <a:ln w="19050">
              <a:solidFill>
                <a:srgbClr val="000000"/>
              </a:solidFill>
              <a:miter lim="800000"/>
              <a:headEnd/>
              <a:tailEnd/>
            </a:ln>
          </p:spPr>
          <p:txBody>
            <a:bodyPr/>
            <a:lstStyle/>
            <a:p>
              <a:endParaRPr lang="ru-RU"/>
            </a:p>
          </p:txBody>
        </p:sp>
      </p:grpSp>
      <p:sp>
        <p:nvSpPr>
          <p:cNvPr id="18438" name="TextBox 15"/>
          <p:cNvSpPr txBox="1">
            <a:spLocks noChangeArrowheads="1"/>
          </p:cNvSpPr>
          <p:nvPr/>
        </p:nvSpPr>
        <p:spPr bwMode="auto">
          <a:xfrm>
            <a:off x="6286500" y="2928938"/>
            <a:ext cx="1301750" cy="461962"/>
          </a:xfrm>
          <a:prstGeom prst="rect">
            <a:avLst/>
          </a:prstGeom>
          <a:noFill/>
          <a:ln w="9525">
            <a:noFill/>
            <a:miter lim="800000"/>
            <a:headEnd/>
            <a:tailEnd/>
          </a:ln>
        </p:spPr>
        <p:txBody>
          <a:bodyPr wrap="none">
            <a:spAutoFit/>
          </a:bodyPr>
          <a:lstStyle/>
          <a:p>
            <a:r>
              <a:rPr lang="ru-RU" sz="2400" b="1">
                <a:latin typeface="Times New Roman" pitchFamily="18" charset="0"/>
                <a:cs typeface="Times New Roman" pitchFamily="18" charset="0"/>
              </a:rPr>
              <a:t>тарелка</a:t>
            </a:r>
          </a:p>
        </p:txBody>
      </p:sp>
      <p:pic>
        <p:nvPicPr>
          <p:cNvPr id="18439" name="Picture 14" descr="C:\Documents and Settings\Татьяна\Рабочий стол\Рисунок1.png"/>
          <p:cNvPicPr>
            <a:picLocks noChangeAspect="1" noChangeArrowheads="1"/>
          </p:cNvPicPr>
          <p:nvPr/>
        </p:nvPicPr>
        <p:blipFill>
          <a:blip r:embed="rId3"/>
          <a:srcRect/>
          <a:stretch>
            <a:fillRect/>
          </a:stretch>
        </p:blipFill>
        <p:spPr bwMode="auto">
          <a:xfrm>
            <a:off x="1071563" y="2214563"/>
            <a:ext cx="3602037" cy="3748087"/>
          </a:xfrm>
          <a:prstGeom prst="rect">
            <a:avLst/>
          </a:prstGeom>
          <a:noFill/>
          <a:ln w="9525">
            <a:noFill/>
            <a:miter lim="800000"/>
            <a:headEnd/>
            <a:tailEnd/>
          </a:ln>
        </p:spPr>
      </p:pic>
      <p:pic>
        <p:nvPicPr>
          <p:cNvPr id="17" name="Picture 2" descr="M:\фотки по математике\701d3990bf6f.gif"/>
          <p:cNvPicPr>
            <a:picLocks noChangeAspect="1" noChangeArrowheads="1" noCrop="1"/>
          </p:cNvPicPr>
          <p:nvPr/>
        </p:nvPicPr>
        <p:blipFill>
          <a:blip r:embed="rId4"/>
          <a:srcRect/>
          <a:stretch>
            <a:fillRect/>
          </a:stretch>
        </p:blipFill>
        <p:spPr bwMode="auto">
          <a:xfrm>
            <a:off x="7786710" y="5286388"/>
            <a:ext cx="1357290" cy="1571612"/>
          </a:xfrm>
          <a:prstGeom prst="rect">
            <a:avLst/>
          </a:prstGeom>
          <a:noFill/>
        </p:spPr>
      </p:pic>
    </p:spTree>
  </p:cSld>
  <p:clrMapOvr>
    <a:masterClrMapping/>
  </p:clrMapOvr>
  <p:transition spd="slow" advTm="5000">
    <p:diamon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Documents and Settings\Татьяна\Рабочий стол\Рисунок1.jpg"/>
          <p:cNvPicPr>
            <a:picLocks noChangeAspect="1" noChangeArrowheads="1"/>
          </p:cNvPicPr>
          <p:nvPr/>
        </p:nvPicPr>
        <p:blipFill>
          <a:blip r:embed="rId2"/>
          <a:srcRect/>
          <a:stretch>
            <a:fillRect/>
          </a:stretch>
        </p:blipFill>
        <p:spPr bwMode="auto">
          <a:xfrm>
            <a:off x="-6350" y="-6350"/>
            <a:ext cx="9156700" cy="6870700"/>
          </a:xfrm>
          <a:prstGeom prst="rect">
            <a:avLst/>
          </a:prstGeom>
          <a:noFill/>
          <a:ln w="9525">
            <a:noFill/>
            <a:miter lim="800000"/>
            <a:headEnd/>
            <a:tailEnd/>
          </a:ln>
          <a:effectLst>
            <a:glow rad="228600">
              <a:schemeClr val="accent2">
                <a:satMod val="175000"/>
                <a:alpha val="40000"/>
              </a:schemeClr>
            </a:glow>
          </a:effectLst>
        </p:spPr>
      </p:pic>
      <p:grpSp>
        <p:nvGrpSpPr>
          <p:cNvPr id="2" name="Group 2"/>
          <p:cNvGrpSpPr>
            <a:grpSpLocks/>
          </p:cNvGrpSpPr>
          <p:nvPr/>
        </p:nvGrpSpPr>
        <p:grpSpPr bwMode="auto">
          <a:xfrm>
            <a:off x="1285875" y="1571625"/>
            <a:ext cx="2901950" cy="4678363"/>
            <a:chOff x="1980" y="1571"/>
            <a:chExt cx="4569" cy="7367"/>
          </a:xfrm>
        </p:grpSpPr>
        <p:sp>
          <p:nvSpPr>
            <p:cNvPr id="19473" name="Rectangle 3"/>
            <p:cNvSpPr>
              <a:spLocks noChangeArrowheads="1"/>
            </p:cNvSpPr>
            <p:nvPr/>
          </p:nvSpPr>
          <p:spPr bwMode="auto">
            <a:xfrm rot="5400000">
              <a:off x="5131" y="2981"/>
              <a:ext cx="567" cy="2268"/>
            </a:xfrm>
            <a:prstGeom prst="rect">
              <a:avLst/>
            </a:prstGeom>
            <a:solidFill>
              <a:srgbClr val="FF0000"/>
            </a:solidFill>
            <a:ln w="9525">
              <a:solidFill>
                <a:srgbClr val="000000"/>
              </a:solidFill>
              <a:miter lim="800000"/>
              <a:headEnd/>
              <a:tailEnd/>
            </a:ln>
          </p:spPr>
          <p:txBody>
            <a:bodyPr/>
            <a:lstStyle/>
            <a:p>
              <a:endParaRPr lang="ru-RU"/>
            </a:p>
          </p:txBody>
        </p:sp>
        <p:sp>
          <p:nvSpPr>
            <p:cNvPr id="19474" name="Rectangle 4"/>
            <p:cNvSpPr>
              <a:spLocks noChangeArrowheads="1"/>
            </p:cNvSpPr>
            <p:nvPr/>
          </p:nvSpPr>
          <p:spPr bwMode="auto">
            <a:xfrm>
              <a:off x="3721" y="1571"/>
              <a:ext cx="567" cy="2268"/>
            </a:xfrm>
            <a:prstGeom prst="rect">
              <a:avLst/>
            </a:prstGeom>
            <a:solidFill>
              <a:srgbClr val="FF0000"/>
            </a:solidFill>
            <a:ln w="9525">
              <a:solidFill>
                <a:srgbClr val="000000"/>
              </a:solidFill>
              <a:miter lim="800000"/>
              <a:headEnd/>
              <a:tailEnd/>
            </a:ln>
          </p:spPr>
          <p:txBody>
            <a:bodyPr/>
            <a:lstStyle/>
            <a:p>
              <a:endParaRPr lang="ru-RU"/>
            </a:p>
          </p:txBody>
        </p:sp>
        <p:sp>
          <p:nvSpPr>
            <p:cNvPr id="19475" name="Rectangle 5"/>
            <p:cNvSpPr>
              <a:spLocks noChangeArrowheads="1"/>
            </p:cNvSpPr>
            <p:nvPr/>
          </p:nvSpPr>
          <p:spPr bwMode="auto">
            <a:xfrm rot="5400000">
              <a:off x="3141" y="3271"/>
              <a:ext cx="567" cy="1701"/>
            </a:xfrm>
            <a:prstGeom prst="rect">
              <a:avLst/>
            </a:prstGeom>
            <a:solidFill>
              <a:srgbClr val="09CAF7"/>
            </a:solidFill>
            <a:ln w="9525">
              <a:solidFill>
                <a:srgbClr val="000000"/>
              </a:solidFill>
              <a:miter lim="800000"/>
              <a:headEnd/>
              <a:tailEnd/>
            </a:ln>
          </p:spPr>
          <p:txBody>
            <a:bodyPr/>
            <a:lstStyle/>
            <a:p>
              <a:endParaRPr lang="ru-RU"/>
            </a:p>
          </p:txBody>
        </p:sp>
        <p:sp>
          <p:nvSpPr>
            <p:cNvPr id="19476" name="Rectangle 6"/>
            <p:cNvSpPr>
              <a:spLocks noChangeArrowheads="1"/>
            </p:cNvSpPr>
            <p:nvPr/>
          </p:nvSpPr>
          <p:spPr bwMode="auto">
            <a:xfrm rot="5400000">
              <a:off x="3128" y="3844"/>
              <a:ext cx="567" cy="1701"/>
            </a:xfrm>
            <a:prstGeom prst="rect">
              <a:avLst/>
            </a:prstGeom>
            <a:solidFill>
              <a:srgbClr val="09CAF7"/>
            </a:solidFill>
            <a:ln w="9525">
              <a:solidFill>
                <a:srgbClr val="000000"/>
              </a:solidFill>
              <a:miter lim="800000"/>
              <a:headEnd/>
              <a:tailEnd/>
            </a:ln>
          </p:spPr>
          <p:txBody>
            <a:bodyPr/>
            <a:lstStyle/>
            <a:p>
              <a:endParaRPr lang="ru-RU"/>
            </a:p>
          </p:txBody>
        </p:sp>
        <p:sp>
          <p:nvSpPr>
            <p:cNvPr id="19477" name="Rectangle 7"/>
            <p:cNvSpPr>
              <a:spLocks noChangeArrowheads="1"/>
            </p:cNvSpPr>
            <p:nvPr/>
          </p:nvSpPr>
          <p:spPr bwMode="auto">
            <a:xfrm>
              <a:off x="3114" y="4971"/>
              <a:ext cx="567" cy="3402"/>
            </a:xfrm>
            <a:prstGeom prst="rect">
              <a:avLst/>
            </a:prstGeom>
            <a:solidFill>
              <a:srgbClr val="9900CC"/>
            </a:solidFill>
            <a:ln w="9525">
              <a:solidFill>
                <a:srgbClr val="000000"/>
              </a:solidFill>
              <a:miter lim="800000"/>
              <a:headEnd/>
              <a:tailEnd/>
            </a:ln>
          </p:spPr>
          <p:txBody>
            <a:bodyPr/>
            <a:lstStyle/>
            <a:p>
              <a:endParaRPr lang="ru-RU"/>
            </a:p>
          </p:txBody>
        </p:sp>
        <p:sp>
          <p:nvSpPr>
            <p:cNvPr id="19478" name="Rectangle 8"/>
            <p:cNvSpPr>
              <a:spLocks noChangeArrowheads="1"/>
            </p:cNvSpPr>
            <p:nvPr/>
          </p:nvSpPr>
          <p:spPr bwMode="auto">
            <a:xfrm>
              <a:off x="3694" y="4969"/>
              <a:ext cx="567" cy="3402"/>
            </a:xfrm>
            <a:prstGeom prst="rect">
              <a:avLst/>
            </a:prstGeom>
            <a:solidFill>
              <a:srgbClr val="9900CC"/>
            </a:solidFill>
            <a:ln w="9525">
              <a:solidFill>
                <a:srgbClr val="000000"/>
              </a:solidFill>
              <a:miter lim="800000"/>
              <a:headEnd/>
              <a:tailEnd/>
            </a:ln>
          </p:spPr>
          <p:txBody>
            <a:bodyPr/>
            <a:lstStyle/>
            <a:p>
              <a:endParaRPr lang="ru-RU"/>
            </a:p>
          </p:txBody>
        </p:sp>
        <p:sp>
          <p:nvSpPr>
            <p:cNvPr id="19479" name="Rectangle 9"/>
            <p:cNvSpPr>
              <a:spLocks noChangeArrowheads="1"/>
            </p:cNvSpPr>
            <p:nvPr/>
          </p:nvSpPr>
          <p:spPr bwMode="auto">
            <a:xfrm rot="5400000">
              <a:off x="2283" y="8081"/>
              <a:ext cx="567" cy="1134"/>
            </a:xfrm>
            <a:prstGeom prst="rect">
              <a:avLst/>
            </a:prstGeom>
            <a:solidFill>
              <a:srgbClr val="F8C0D9"/>
            </a:solidFill>
            <a:ln w="9525">
              <a:solidFill>
                <a:srgbClr val="000000"/>
              </a:solidFill>
              <a:miter lim="800000"/>
              <a:headEnd/>
              <a:tailEnd/>
            </a:ln>
          </p:spPr>
          <p:txBody>
            <a:bodyPr/>
            <a:lstStyle/>
            <a:p>
              <a:endParaRPr lang="ru-RU"/>
            </a:p>
          </p:txBody>
        </p:sp>
        <p:sp>
          <p:nvSpPr>
            <p:cNvPr id="19480" name="Rectangle 10"/>
            <p:cNvSpPr>
              <a:spLocks noChangeArrowheads="1"/>
            </p:cNvSpPr>
            <p:nvPr/>
          </p:nvSpPr>
          <p:spPr bwMode="auto">
            <a:xfrm rot="5400000">
              <a:off x="3417" y="8088"/>
              <a:ext cx="567" cy="1134"/>
            </a:xfrm>
            <a:prstGeom prst="rect">
              <a:avLst/>
            </a:prstGeom>
            <a:solidFill>
              <a:srgbClr val="F8C0D9"/>
            </a:solidFill>
            <a:ln w="9525">
              <a:solidFill>
                <a:srgbClr val="000000"/>
              </a:solidFill>
              <a:miter lim="800000"/>
              <a:headEnd/>
              <a:tailEnd/>
            </a:ln>
          </p:spPr>
          <p:txBody>
            <a:bodyPr/>
            <a:lstStyle/>
            <a:p>
              <a:endParaRPr lang="ru-RU"/>
            </a:p>
          </p:txBody>
        </p:sp>
        <p:sp>
          <p:nvSpPr>
            <p:cNvPr id="19481" name="Rectangle 11"/>
            <p:cNvSpPr>
              <a:spLocks noChangeArrowheads="1"/>
            </p:cNvSpPr>
            <p:nvPr/>
          </p:nvSpPr>
          <p:spPr bwMode="auto">
            <a:xfrm rot="5400000">
              <a:off x="2263" y="5248"/>
              <a:ext cx="567" cy="1134"/>
            </a:xfrm>
            <a:prstGeom prst="rect">
              <a:avLst/>
            </a:prstGeom>
            <a:solidFill>
              <a:srgbClr val="F8C0D9"/>
            </a:solidFill>
            <a:ln w="9525">
              <a:solidFill>
                <a:srgbClr val="000000"/>
              </a:solidFill>
              <a:miter lim="800000"/>
              <a:headEnd/>
              <a:tailEnd/>
            </a:ln>
          </p:spPr>
          <p:txBody>
            <a:bodyPr/>
            <a:lstStyle/>
            <a:p>
              <a:endParaRPr lang="ru-RU"/>
            </a:p>
          </p:txBody>
        </p:sp>
        <p:sp>
          <p:nvSpPr>
            <p:cNvPr id="19482" name="Rectangle 12"/>
            <p:cNvSpPr>
              <a:spLocks noChangeArrowheads="1"/>
            </p:cNvSpPr>
            <p:nvPr/>
          </p:nvSpPr>
          <p:spPr bwMode="auto">
            <a:xfrm>
              <a:off x="4287" y="7804"/>
              <a:ext cx="567" cy="567"/>
            </a:xfrm>
            <a:prstGeom prst="rect">
              <a:avLst/>
            </a:prstGeom>
            <a:solidFill>
              <a:srgbClr val="FFFFFF"/>
            </a:solidFill>
            <a:ln w="19050">
              <a:solidFill>
                <a:srgbClr val="000000"/>
              </a:solidFill>
              <a:miter lim="800000"/>
              <a:headEnd/>
              <a:tailEnd/>
            </a:ln>
          </p:spPr>
          <p:txBody>
            <a:bodyPr/>
            <a:lstStyle/>
            <a:p>
              <a:endParaRPr lang="ru-RU"/>
            </a:p>
          </p:txBody>
        </p:sp>
      </p:grpSp>
      <p:grpSp>
        <p:nvGrpSpPr>
          <p:cNvPr id="3" name="Group 13"/>
          <p:cNvGrpSpPr>
            <a:grpSpLocks/>
          </p:cNvGrpSpPr>
          <p:nvPr/>
        </p:nvGrpSpPr>
        <p:grpSpPr bwMode="auto">
          <a:xfrm>
            <a:off x="5572125" y="1643063"/>
            <a:ext cx="3048000" cy="4624387"/>
            <a:chOff x="9234" y="1544"/>
            <a:chExt cx="5701" cy="9082"/>
          </a:xfrm>
        </p:grpSpPr>
        <p:sp>
          <p:nvSpPr>
            <p:cNvPr id="19463" name="Rectangle 14"/>
            <p:cNvSpPr>
              <a:spLocks noChangeArrowheads="1"/>
            </p:cNvSpPr>
            <p:nvPr/>
          </p:nvSpPr>
          <p:spPr bwMode="auto">
            <a:xfrm>
              <a:off x="9807" y="6091"/>
              <a:ext cx="567" cy="2268"/>
            </a:xfrm>
            <a:prstGeom prst="rect">
              <a:avLst/>
            </a:prstGeom>
            <a:solidFill>
              <a:srgbClr val="FF0000"/>
            </a:solidFill>
            <a:ln w="9525">
              <a:solidFill>
                <a:srgbClr val="000000"/>
              </a:solidFill>
              <a:miter lim="800000"/>
              <a:headEnd/>
              <a:tailEnd/>
            </a:ln>
          </p:spPr>
          <p:txBody>
            <a:bodyPr/>
            <a:lstStyle/>
            <a:p>
              <a:endParaRPr lang="ru-RU"/>
            </a:p>
          </p:txBody>
        </p:sp>
        <p:sp>
          <p:nvSpPr>
            <p:cNvPr id="19464" name="Rectangle 15"/>
            <p:cNvSpPr>
              <a:spLocks noChangeArrowheads="1"/>
            </p:cNvSpPr>
            <p:nvPr/>
          </p:nvSpPr>
          <p:spPr bwMode="auto">
            <a:xfrm rot="5400000">
              <a:off x="11224" y="5254"/>
              <a:ext cx="567" cy="2268"/>
            </a:xfrm>
            <a:prstGeom prst="rect">
              <a:avLst/>
            </a:prstGeom>
            <a:solidFill>
              <a:srgbClr val="FF0000"/>
            </a:solidFill>
            <a:ln w="9525">
              <a:solidFill>
                <a:srgbClr val="000000"/>
              </a:solidFill>
              <a:miter lim="800000"/>
              <a:headEnd/>
              <a:tailEnd/>
            </a:ln>
          </p:spPr>
          <p:txBody>
            <a:bodyPr/>
            <a:lstStyle/>
            <a:p>
              <a:endParaRPr lang="ru-RU"/>
            </a:p>
          </p:txBody>
        </p:sp>
        <p:sp>
          <p:nvSpPr>
            <p:cNvPr id="19465" name="Rectangle 16"/>
            <p:cNvSpPr>
              <a:spLocks noChangeArrowheads="1"/>
            </p:cNvSpPr>
            <p:nvPr/>
          </p:nvSpPr>
          <p:spPr bwMode="auto">
            <a:xfrm rot="5400000">
              <a:off x="11224" y="5821"/>
              <a:ext cx="567" cy="2268"/>
            </a:xfrm>
            <a:prstGeom prst="rect">
              <a:avLst/>
            </a:prstGeom>
            <a:solidFill>
              <a:srgbClr val="FF0000"/>
            </a:solidFill>
            <a:ln w="9525">
              <a:solidFill>
                <a:srgbClr val="000000"/>
              </a:solidFill>
              <a:miter lim="800000"/>
              <a:headEnd/>
              <a:tailEnd/>
            </a:ln>
          </p:spPr>
          <p:txBody>
            <a:bodyPr/>
            <a:lstStyle/>
            <a:p>
              <a:endParaRPr lang="ru-RU"/>
            </a:p>
          </p:txBody>
        </p:sp>
        <p:sp>
          <p:nvSpPr>
            <p:cNvPr id="19466" name="Rectangle 17"/>
            <p:cNvSpPr>
              <a:spLocks noChangeArrowheads="1"/>
            </p:cNvSpPr>
            <p:nvPr/>
          </p:nvSpPr>
          <p:spPr bwMode="auto">
            <a:xfrm>
              <a:off x="9801" y="8354"/>
              <a:ext cx="567" cy="2268"/>
            </a:xfrm>
            <a:prstGeom prst="rect">
              <a:avLst/>
            </a:prstGeom>
            <a:solidFill>
              <a:srgbClr val="FF0000"/>
            </a:solidFill>
            <a:ln w="9525">
              <a:solidFill>
                <a:srgbClr val="000000"/>
              </a:solidFill>
              <a:miter lim="800000"/>
              <a:headEnd/>
              <a:tailEnd/>
            </a:ln>
          </p:spPr>
          <p:txBody>
            <a:bodyPr/>
            <a:lstStyle/>
            <a:p>
              <a:endParaRPr lang="ru-RU"/>
            </a:p>
          </p:txBody>
        </p:sp>
        <p:sp>
          <p:nvSpPr>
            <p:cNvPr id="19467" name="Rectangle 18"/>
            <p:cNvSpPr>
              <a:spLocks noChangeArrowheads="1"/>
            </p:cNvSpPr>
            <p:nvPr/>
          </p:nvSpPr>
          <p:spPr bwMode="auto">
            <a:xfrm>
              <a:off x="12654" y="2111"/>
              <a:ext cx="567" cy="5669"/>
            </a:xfrm>
            <a:prstGeom prst="rect">
              <a:avLst/>
            </a:prstGeom>
            <a:solidFill>
              <a:srgbClr val="FF6600"/>
            </a:solidFill>
            <a:ln w="9525">
              <a:solidFill>
                <a:srgbClr val="000000"/>
              </a:solidFill>
              <a:miter lim="800000"/>
              <a:headEnd/>
              <a:tailEnd/>
            </a:ln>
          </p:spPr>
          <p:txBody>
            <a:bodyPr/>
            <a:lstStyle/>
            <a:p>
              <a:endParaRPr lang="ru-RU"/>
            </a:p>
          </p:txBody>
        </p:sp>
        <p:sp>
          <p:nvSpPr>
            <p:cNvPr id="19468" name="Rectangle 19"/>
            <p:cNvSpPr>
              <a:spLocks noChangeArrowheads="1"/>
            </p:cNvSpPr>
            <p:nvPr/>
          </p:nvSpPr>
          <p:spPr bwMode="auto">
            <a:xfrm>
              <a:off x="12654" y="1544"/>
              <a:ext cx="567" cy="567"/>
            </a:xfrm>
            <a:prstGeom prst="rect">
              <a:avLst/>
            </a:prstGeom>
            <a:solidFill>
              <a:srgbClr val="FFFFFF"/>
            </a:solidFill>
            <a:ln w="19050">
              <a:solidFill>
                <a:srgbClr val="000000"/>
              </a:solidFill>
              <a:miter lim="800000"/>
              <a:headEnd/>
              <a:tailEnd/>
            </a:ln>
          </p:spPr>
          <p:txBody>
            <a:bodyPr/>
            <a:lstStyle/>
            <a:p>
              <a:endParaRPr lang="ru-RU"/>
            </a:p>
          </p:txBody>
        </p:sp>
        <p:sp>
          <p:nvSpPr>
            <p:cNvPr id="19469" name="Rectangle 20"/>
            <p:cNvSpPr>
              <a:spLocks noChangeArrowheads="1"/>
            </p:cNvSpPr>
            <p:nvPr/>
          </p:nvSpPr>
          <p:spPr bwMode="auto">
            <a:xfrm>
              <a:off x="12654" y="7791"/>
              <a:ext cx="567" cy="2835"/>
            </a:xfrm>
            <a:prstGeom prst="rect">
              <a:avLst/>
            </a:prstGeom>
            <a:solidFill>
              <a:srgbClr val="FFD72D"/>
            </a:solidFill>
            <a:ln w="9525">
              <a:solidFill>
                <a:srgbClr val="000000"/>
              </a:solidFill>
              <a:miter lim="800000"/>
              <a:headEnd/>
              <a:tailEnd/>
            </a:ln>
          </p:spPr>
          <p:txBody>
            <a:bodyPr/>
            <a:lstStyle/>
            <a:p>
              <a:endParaRPr lang="ru-RU"/>
            </a:p>
          </p:txBody>
        </p:sp>
        <p:sp>
          <p:nvSpPr>
            <p:cNvPr id="19470" name="Rectangle 21"/>
            <p:cNvSpPr>
              <a:spLocks noChangeArrowheads="1"/>
            </p:cNvSpPr>
            <p:nvPr/>
          </p:nvSpPr>
          <p:spPr bwMode="auto">
            <a:xfrm rot="5400000">
              <a:off x="13801" y="2104"/>
              <a:ext cx="567" cy="1701"/>
            </a:xfrm>
            <a:prstGeom prst="rect">
              <a:avLst/>
            </a:prstGeom>
            <a:solidFill>
              <a:srgbClr val="09CAF7"/>
            </a:solidFill>
            <a:ln w="9525">
              <a:solidFill>
                <a:srgbClr val="000000"/>
              </a:solidFill>
              <a:miter lim="800000"/>
              <a:headEnd/>
              <a:tailEnd/>
            </a:ln>
          </p:spPr>
          <p:txBody>
            <a:bodyPr/>
            <a:lstStyle/>
            <a:p>
              <a:endParaRPr lang="ru-RU"/>
            </a:p>
          </p:txBody>
        </p:sp>
        <p:sp>
          <p:nvSpPr>
            <p:cNvPr id="19471" name="Rectangle 22"/>
            <p:cNvSpPr>
              <a:spLocks noChangeArrowheads="1"/>
            </p:cNvSpPr>
            <p:nvPr/>
          </p:nvSpPr>
          <p:spPr bwMode="auto">
            <a:xfrm>
              <a:off x="9234" y="6651"/>
              <a:ext cx="567" cy="1701"/>
            </a:xfrm>
            <a:prstGeom prst="rect">
              <a:avLst/>
            </a:prstGeom>
            <a:solidFill>
              <a:srgbClr val="09CAF7"/>
            </a:solidFill>
            <a:ln w="9525">
              <a:solidFill>
                <a:srgbClr val="000000"/>
              </a:solidFill>
              <a:miter lim="800000"/>
              <a:headEnd/>
              <a:tailEnd/>
            </a:ln>
          </p:spPr>
          <p:txBody>
            <a:bodyPr/>
            <a:lstStyle/>
            <a:p>
              <a:endParaRPr lang="ru-RU"/>
            </a:p>
          </p:txBody>
        </p:sp>
        <p:sp>
          <p:nvSpPr>
            <p:cNvPr id="19472" name="Rectangle 23"/>
            <p:cNvSpPr>
              <a:spLocks noChangeArrowheads="1"/>
            </p:cNvSpPr>
            <p:nvPr/>
          </p:nvSpPr>
          <p:spPr bwMode="auto">
            <a:xfrm rot="-5400000">
              <a:off x="13517" y="2948"/>
              <a:ext cx="567" cy="1134"/>
            </a:xfrm>
            <a:prstGeom prst="rect">
              <a:avLst/>
            </a:prstGeom>
            <a:solidFill>
              <a:srgbClr val="F8C0D9"/>
            </a:solidFill>
            <a:ln w="9525">
              <a:solidFill>
                <a:srgbClr val="000000"/>
              </a:solidFill>
              <a:miter lim="800000"/>
              <a:headEnd/>
              <a:tailEnd/>
            </a:ln>
          </p:spPr>
          <p:txBody>
            <a:bodyPr/>
            <a:lstStyle/>
            <a:p>
              <a:endParaRPr lang="ru-RU"/>
            </a:p>
          </p:txBody>
        </p:sp>
      </p:grpSp>
      <p:sp>
        <p:nvSpPr>
          <p:cNvPr id="19461" name="TextBox 24"/>
          <p:cNvSpPr txBox="1">
            <a:spLocks noChangeArrowheads="1"/>
          </p:cNvSpPr>
          <p:nvPr/>
        </p:nvSpPr>
        <p:spPr bwMode="auto">
          <a:xfrm>
            <a:off x="2000250" y="642938"/>
            <a:ext cx="806450" cy="461962"/>
          </a:xfrm>
          <a:prstGeom prst="rect">
            <a:avLst/>
          </a:prstGeom>
          <a:noFill/>
          <a:ln w="9525">
            <a:noFill/>
            <a:miter lim="800000"/>
            <a:headEnd/>
            <a:tailEnd/>
          </a:ln>
        </p:spPr>
        <p:txBody>
          <a:bodyPr wrap="none">
            <a:spAutoFit/>
          </a:bodyPr>
          <a:lstStyle/>
          <a:p>
            <a:r>
              <a:rPr lang="ru-RU" sz="2400" b="1">
                <a:latin typeface="Times New Roman" pitchFamily="18" charset="0"/>
                <a:cs typeface="Times New Roman" pitchFamily="18" charset="0"/>
              </a:rPr>
              <a:t>заяц</a:t>
            </a:r>
          </a:p>
        </p:txBody>
      </p:sp>
      <p:sp>
        <p:nvSpPr>
          <p:cNvPr id="19462" name="TextBox 25"/>
          <p:cNvSpPr txBox="1">
            <a:spLocks noChangeArrowheads="1"/>
          </p:cNvSpPr>
          <p:nvPr/>
        </p:nvSpPr>
        <p:spPr bwMode="auto">
          <a:xfrm>
            <a:off x="6572250" y="857250"/>
            <a:ext cx="1123950" cy="461963"/>
          </a:xfrm>
          <a:prstGeom prst="rect">
            <a:avLst/>
          </a:prstGeom>
          <a:noFill/>
          <a:ln w="9525">
            <a:noFill/>
            <a:miter lim="800000"/>
            <a:headEnd/>
            <a:tailEnd/>
          </a:ln>
        </p:spPr>
        <p:txBody>
          <a:bodyPr wrap="none">
            <a:spAutoFit/>
          </a:bodyPr>
          <a:lstStyle/>
          <a:p>
            <a:r>
              <a:rPr lang="ru-RU" sz="2400" b="1">
                <a:latin typeface="Times New Roman" pitchFamily="18" charset="0"/>
                <a:cs typeface="Times New Roman" pitchFamily="18" charset="0"/>
              </a:rPr>
              <a:t>жираф</a:t>
            </a:r>
          </a:p>
        </p:txBody>
      </p:sp>
      <p:pic>
        <p:nvPicPr>
          <p:cNvPr id="27" name="Picture 2" descr="M:\фотки по математике\701d3990bf6f.gif"/>
          <p:cNvPicPr>
            <a:picLocks noChangeAspect="1" noChangeArrowheads="1" noCrop="1"/>
          </p:cNvPicPr>
          <p:nvPr/>
        </p:nvPicPr>
        <p:blipFill>
          <a:blip r:embed="rId3"/>
          <a:srcRect/>
          <a:stretch>
            <a:fillRect/>
          </a:stretch>
        </p:blipFill>
        <p:spPr bwMode="auto">
          <a:xfrm>
            <a:off x="3786182" y="5072074"/>
            <a:ext cx="1357290" cy="1571612"/>
          </a:xfrm>
          <a:prstGeom prst="rect">
            <a:avLst/>
          </a:prstGeom>
          <a:noFill/>
        </p:spPr>
      </p:pic>
    </p:spTree>
  </p:cSld>
  <p:clrMapOvr>
    <a:masterClrMapping/>
  </p:clrMapOvr>
  <p:transition spd="slow" advTm="5000">
    <p:diamon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Documents and Settings\Татьяна\Рабочий стол\Рисунок1.jpg"/>
          <p:cNvPicPr>
            <a:picLocks noChangeAspect="1" noChangeArrowheads="1"/>
          </p:cNvPicPr>
          <p:nvPr/>
        </p:nvPicPr>
        <p:blipFill>
          <a:blip r:embed="rId2"/>
          <a:srcRect/>
          <a:stretch>
            <a:fillRect/>
          </a:stretch>
        </p:blipFill>
        <p:spPr bwMode="auto">
          <a:xfrm>
            <a:off x="-6350" y="-6350"/>
            <a:ext cx="9156700" cy="6870700"/>
          </a:xfrm>
          <a:prstGeom prst="rect">
            <a:avLst/>
          </a:prstGeom>
          <a:noFill/>
          <a:ln w="9525">
            <a:noFill/>
            <a:miter lim="800000"/>
            <a:headEnd/>
            <a:tailEnd/>
          </a:ln>
          <a:effectLst>
            <a:glow rad="228600">
              <a:schemeClr val="accent2">
                <a:satMod val="175000"/>
                <a:alpha val="40000"/>
              </a:schemeClr>
            </a:glow>
          </a:effectLst>
        </p:spPr>
      </p:pic>
      <p:grpSp>
        <p:nvGrpSpPr>
          <p:cNvPr id="2" name="Group 2"/>
          <p:cNvGrpSpPr>
            <a:grpSpLocks/>
          </p:cNvGrpSpPr>
          <p:nvPr/>
        </p:nvGrpSpPr>
        <p:grpSpPr bwMode="auto">
          <a:xfrm>
            <a:off x="714375" y="1714500"/>
            <a:ext cx="3327400" cy="4338638"/>
            <a:chOff x="10973" y="2384"/>
            <a:chExt cx="5242" cy="6834"/>
          </a:xfrm>
        </p:grpSpPr>
        <p:sp>
          <p:nvSpPr>
            <p:cNvPr id="20496" name="Rectangle 3"/>
            <p:cNvSpPr>
              <a:spLocks noChangeArrowheads="1"/>
            </p:cNvSpPr>
            <p:nvPr/>
          </p:nvSpPr>
          <p:spPr bwMode="auto">
            <a:xfrm>
              <a:off x="12694" y="4091"/>
              <a:ext cx="567" cy="3969"/>
            </a:xfrm>
            <a:prstGeom prst="rect">
              <a:avLst/>
            </a:prstGeom>
            <a:solidFill>
              <a:srgbClr val="000000"/>
            </a:solidFill>
            <a:ln w="9525">
              <a:solidFill>
                <a:srgbClr val="000000"/>
              </a:solidFill>
              <a:miter lim="800000"/>
              <a:headEnd/>
              <a:tailEnd/>
            </a:ln>
          </p:spPr>
          <p:txBody>
            <a:bodyPr/>
            <a:lstStyle/>
            <a:p>
              <a:endParaRPr lang="ru-RU"/>
            </a:p>
          </p:txBody>
        </p:sp>
        <p:sp>
          <p:nvSpPr>
            <p:cNvPr id="20497" name="Rectangle 4"/>
            <p:cNvSpPr>
              <a:spLocks noChangeArrowheads="1"/>
            </p:cNvSpPr>
            <p:nvPr/>
          </p:nvSpPr>
          <p:spPr bwMode="auto">
            <a:xfrm>
              <a:off x="13307" y="4091"/>
              <a:ext cx="567" cy="3969"/>
            </a:xfrm>
            <a:prstGeom prst="rect">
              <a:avLst/>
            </a:prstGeom>
            <a:solidFill>
              <a:srgbClr val="000000"/>
            </a:solidFill>
            <a:ln w="9525">
              <a:solidFill>
                <a:srgbClr val="000000"/>
              </a:solidFill>
              <a:miter lim="800000"/>
              <a:headEnd/>
              <a:tailEnd/>
            </a:ln>
          </p:spPr>
          <p:txBody>
            <a:bodyPr/>
            <a:lstStyle/>
            <a:p>
              <a:endParaRPr lang="ru-RU"/>
            </a:p>
          </p:txBody>
        </p:sp>
        <p:sp>
          <p:nvSpPr>
            <p:cNvPr id="20498" name="Rectangle 5"/>
            <p:cNvSpPr>
              <a:spLocks noChangeArrowheads="1"/>
            </p:cNvSpPr>
            <p:nvPr/>
          </p:nvSpPr>
          <p:spPr bwMode="auto">
            <a:xfrm>
              <a:off x="13914" y="4091"/>
              <a:ext cx="567" cy="3969"/>
            </a:xfrm>
            <a:prstGeom prst="rect">
              <a:avLst/>
            </a:prstGeom>
            <a:solidFill>
              <a:srgbClr val="000000"/>
            </a:solidFill>
            <a:ln w="9525">
              <a:solidFill>
                <a:srgbClr val="000000"/>
              </a:solidFill>
              <a:miter lim="800000"/>
              <a:headEnd/>
              <a:tailEnd/>
            </a:ln>
          </p:spPr>
          <p:txBody>
            <a:bodyPr/>
            <a:lstStyle/>
            <a:p>
              <a:endParaRPr lang="ru-RU"/>
            </a:p>
          </p:txBody>
        </p:sp>
        <p:sp>
          <p:nvSpPr>
            <p:cNvPr id="20499" name="Rectangle 6"/>
            <p:cNvSpPr>
              <a:spLocks noChangeArrowheads="1"/>
            </p:cNvSpPr>
            <p:nvPr/>
          </p:nvSpPr>
          <p:spPr bwMode="auto">
            <a:xfrm rot="5400000">
              <a:off x="13228" y="1810"/>
              <a:ext cx="567" cy="2835"/>
            </a:xfrm>
            <a:prstGeom prst="rect">
              <a:avLst/>
            </a:prstGeom>
            <a:solidFill>
              <a:srgbClr val="FFD72D"/>
            </a:solidFill>
            <a:ln w="9525">
              <a:solidFill>
                <a:srgbClr val="000000"/>
              </a:solidFill>
              <a:miter lim="800000"/>
              <a:headEnd/>
              <a:tailEnd/>
            </a:ln>
          </p:spPr>
          <p:txBody>
            <a:bodyPr/>
            <a:lstStyle/>
            <a:p>
              <a:endParaRPr lang="ru-RU"/>
            </a:p>
          </p:txBody>
        </p:sp>
        <p:sp>
          <p:nvSpPr>
            <p:cNvPr id="20500" name="Rectangle 7"/>
            <p:cNvSpPr>
              <a:spLocks noChangeArrowheads="1"/>
            </p:cNvSpPr>
            <p:nvPr/>
          </p:nvSpPr>
          <p:spPr bwMode="auto">
            <a:xfrm rot="5400000">
              <a:off x="13228" y="2370"/>
              <a:ext cx="567" cy="2835"/>
            </a:xfrm>
            <a:prstGeom prst="rect">
              <a:avLst/>
            </a:prstGeom>
            <a:solidFill>
              <a:srgbClr val="FFD72D"/>
            </a:solidFill>
            <a:ln w="9525">
              <a:solidFill>
                <a:srgbClr val="000000"/>
              </a:solidFill>
              <a:miter lim="800000"/>
              <a:headEnd/>
              <a:tailEnd/>
            </a:ln>
          </p:spPr>
          <p:txBody>
            <a:bodyPr/>
            <a:lstStyle/>
            <a:p>
              <a:endParaRPr lang="ru-RU"/>
            </a:p>
          </p:txBody>
        </p:sp>
        <p:sp>
          <p:nvSpPr>
            <p:cNvPr id="20501" name="Rectangle 8"/>
            <p:cNvSpPr>
              <a:spLocks noChangeArrowheads="1"/>
            </p:cNvSpPr>
            <p:nvPr/>
          </p:nvSpPr>
          <p:spPr bwMode="auto">
            <a:xfrm rot="5400000">
              <a:off x="15081" y="4064"/>
              <a:ext cx="567" cy="1701"/>
            </a:xfrm>
            <a:prstGeom prst="rect">
              <a:avLst/>
            </a:prstGeom>
            <a:solidFill>
              <a:srgbClr val="09CAF7"/>
            </a:solidFill>
            <a:ln w="9525">
              <a:solidFill>
                <a:srgbClr val="000000"/>
              </a:solidFill>
              <a:miter lim="800000"/>
              <a:headEnd/>
              <a:tailEnd/>
            </a:ln>
          </p:spPr>
          <p:txBody>
            <a:bodyPr/>
            <a:lstStyle/>
            <a:p>
              <a:endParaRPr lang="ru-RU"/>
            </a:p>
          </p:txBody>
        </p:sp>
        <p:sp>
          <p:nvSpPr>
            <p:cNvPr id="20502" name="Rectangle 9"/>
            <p:cNvSpPr>
              <a:spLocks noChangeArrowheads="1"/>
            </p:cNvSpPr>
            <p:nvPr/>
          </p:nvSpPr>
          <p:spPr bwMode="auto">
            <a:xfrm rot="5400000">
              <a:off x="15080" y="4624"/>
              <a:ext cx="567" cy="1701"/>
            </a:xfrm>
            <a:prstGeom prst="rect">
              <a:avLst/>
            </a:prstGeom>
            <a:solidFill>
              <a:srgbClr val="09CAF7"/>
            </a:solidFill>
            <a:ln w="9525">
              <a:solidFill>
                <a:srgbClr val="000000"/>
              </a:solidFill>
              <a:miter lim="800000"/>
              <a:headEnd/>
              <a:tailEnd/>
            </a:ln>
          </p:spPr>
          <p:txBody>
            <a:bodyPr/>
            <a:lstStyle/>
            <a:p>
              <a:endParaRPr lang="ru-RU"/>
            </a:p>
          </p:txBody>
        </p:sp>
        <p:sp>
          <p:nvSpPr>
            <p:cNvPr id="20503" name="Rectangle 10"/>
            <p:cNvSpPr>
              <a:spLocks noChangeArrowheads="1"/>
            </p:cNvSpPr>
            <p:nvPr/>
          </p:nvSpPr>
          <p:spPr bwMode="auto">
            <a:xfrm rot="5400000">
              <a:off x="11540" y="4064"/>
              <a:ext cx="567" cy="1701"/>
            </a:xfrm>
            <a:prstGeom prst="rect">
              <a:avLst/>
            </a:prstGeom>
            <a:solidFill>
              <a:srgbClr val="09CAF7"/>
            </a:solidFill>
            <a:ln w="9525">
              <a:solidFill>
                <a:srgbClr val="000000"/>
              </a:solidFill>
              <a:miter lim="800000"/>
              <a:headEnd/>
              <a:tailEnd/>
            </a:ln>
          </p:spPr>
          <p:txBody>
            <a:bodyPr/>
            <a:lstStyle/>
            <a:p>
              <a:endParaRPr lang="ru-RU"/>
            </a:p>
          </p:txBody>
        </p:sp>
        <p:sp>
          <p:nvSpPr>
            <p:cNvPr id="20504" name="Rectangle 11"/>
            <p:cNvSpPr>
              <a:spLocks noChangeArrowheads="1"/>
            </p:cNvSpPr>
            <p:nvPr/>
          </p:nvSpPr>
          <p:spPr bwMode="auto">
            <a:xfrm rot="5400000">
              <a:off x="11540" y="4624"/>
              <a:ext cx="567" cy="1701"/>
            </a:xfrm>
            <a:prstGeom prst="rect">
              <a:avLst/>
            </a:prstGeom>
            <a:solidFill>
              <a:srgbClr val="09CAF7"/>
            </a:solidFill>
            <a:ln w="9525">
              <a:solidFill>
                <a:srgbClr val="000000"/>
              </a:solidFill>
              <a:miter lim="800000"/>
              <a:headEnd/>
              <a:tailEnd/>
            </a:ln>
          </p:spPr>
          <p:txBody>
            <a:bodyPr/>
            <a:lstStyle/>
            <a:p>
              <a:endParaRPr lang="ru-RU"/>
            </a:p>
          </p:txBody>
        </p:sp>
        <p:sp>
          <p:nvSpPr>
            <p:cNvPr id="20505" name="Rectangle 12"/>
            <p:cNvSpPr>
              <a:spLocks noChangeArrowheads="1"/>
            </p:cNvSpPr>
            <p:nvPr/>
          </p:nvSpPr>
          <p:spPr bwMode="auto">
            <a:xfrm rot="5400000">
              <a:off x="14197" y="8368"/>
              <a:ext cx="567" cy="1134"/>
            </a:xfrm>
            <a:prstGeom prst="rect">
              <a:avLst/>
            </a:prstGeom>
            <a:solidFill>
              <a:srgbClr val="F8C0D9"/>
            </a:solidFill>
            <a:ln w="9525">
              <a:solidFill>
                <a:srgbClr val="000000"/>
              </a:solidFill>
              <a:miter lim="800000"/>
              <a:headEnd/>
              <a:tailEnd/>
            </a:ln>
          </p:spPr>
          <p:txBody>
            <a:bodyPr/>
            <a:lstStyle/>
            <a:p>
              <a:endParaRPr lang="ru-RU"/>
            </a:p>
          </p:txBody>
        </p:sp>
        <p:sp>
          <p:nvSpPr>
            <p:cNvPr id="20506" name="Rectangle 13"/>
            <p:cNvSpPr>
              <a:spLocks noChangeArrowheads="1"/>
            </p:cNvSpPr>
            <p:nvPr/>
          </p:nvSpPr>
          <p:spPr bwMode="auto">
            <a:xfrm rot="5400000">
              <a:off x="12437" y="8368"/>
              <a:ext cx="567" cy="1134"/>
            </a:xfrm>
            <a:prstGeom prst="rect">
              <a:avLst/>
            </a:prstGeom>
            <a:solidFill>
              <a:srgbClr val="F8C0D9"/>
            </a:solidFill>
            <a:ln w="9525">
              <a:solidFill>
                <a:srgbClr val="000000"/>
              </a:solidFill>
              <a:miter lim="800000"/>
              <a:headEnd/>
              <a:tailEnd/>
            </a:ln>
          </p:spPr>
          <p:txBody>
            <a:bodyPr/>
            <a:lstStyle/>
            <a:p>
              <a:endParaRPr lang="ru-RU"/>
            </a:p>
          </p:txBody>
        </p:sp>
        <p:sp>
          <p:nvSpPr>
            <p:cNvPr id="20507" name="Rectangle 14"/>
            <p:cNvSpPr>
              <a:spLocks noChangeArrowheads="1"/>
            </p:cNvSpPr>
            <p:nvPr/>
          </p:nvSpPr>
          <p:spPr bwMode="auto">
            <a:xfrm rot="5400000">
              <a:off x="14077" y="2101"/>
              <a:ext cx="567" cy="1134"/>
            </a:xfrm>
            <a:prstGeom prst="rect">
              <a:avLst/>
            </a:prstGeom>
            <a:solidFill>
              <a:srgbClr val="F8C0D9"/>
            </a:solidFill>
            <a:ln w="9525">
              <a:solidFill>
                <a:srgbClr val="000000"/>
              </a:solidFill>
              <a:miter lim="800000"/>
              <a:headEnd/>
              <a:tailEnd/>
            </a:ln>
          </p:spPr>
          <p:txBody>
            <a:bodyPr/>
            <a:lstStyle/>
            <a:p>
              <a:endParaRPr lang="ru-RU"/>
            </a:p>
          </p:txBody>
        </p:sp>
        <p:sp>
          <p:nvSpPr>
            <p:cNvPr id="20508" name="Rectangle 15"/>
            <p:cNvSpPr>
              <a:spLocks noChangeArrowheads="1"/>
            </p:cNvSpPr>
            <p:nvPr/>
          </p:nvSpPr>
          <p:spPr bwMode="auto">
            <a:xfrm rot="5400000">
              <a:off x="14197" y="7808"/>
              <a:ext cx="567" cy="1134"/>
            </a:xfrm>
            <a:prstGeom prst="rect">
              <a:avLst/>
            </a:prstGeom>
            <a:solidFill>
              <a:srgbClr val="F8C0D9"/>
            </a:solidFill>
            <a:ln w="9525">
              <a:solidFill>
                <a:srgbClr val="000000"/>
              </a:solidFill>
              <a:miter lim="800000"/>
              <a:headEnd/>
              <a:tailEnd/>
            </a:ln>
          </p:spPr>
          <p:txBody>
            <a:bodyPr/>
            <a:lstStyle/>
            <a:p>
              <a:endParaRPr lang="ru-RU"/>
            </a:p>
          </p:txBody>
        </p:sp>
        <p:sp>
          <p:nvSpPr>
            <p:cNvPr id="20509" name="Rectangle 16"/>
            <p:cNvSpPr>
              <a:spLocks noChangeArrowheads="1"/>
            </p:cNvSpPr>
            <p:nvPr/>
          </p:nvSpPr>
          <p:spPr bwMode="auto">
            <a:xfrm rot="5400000">
              <a:off x="12437" y="7808"/>
              <a:ext cx="567" cy="1134"/>
            </a:xfrm>
            <a:prstGeom prst="rect">
              <a:avLst/>
            </a:prstGeom>
            <a:solidFill>
              <a:srgbClr val="F8C0D9"/>
            </a:solidFill>
            <a:ln w="9525">
              <a:solidFill>
                <a:srgbClr val="000000"/>
              </a:solidFill>
              <a:miter lim="800000"/>
              <a:headEnd/>
              <a:tailEnd/>
            </a:ln>
          </p:spPr>
          <p:txBody>
            <a:bodyPr/>
            <a:lstStyle/>
            <a:p>
              <a:endParaRPr lang="ru-RU"/>
            </a:p>
          </p:txBody>
        </p:sp>
        <p:sp>
          <p:nvSpPr>
            <p:cNvPr id="20510" name="Rectangle 17"/>
            <p:cNvSpPr>
              <a:spLocks noChangeArrowheads="1"/>
            </p:cNvSpPr>
            <p:nvPr/>
          </p:nvSpPr>
          <p:spPr bwMode="auto">
            <a:xfrm rot="5400000">
              <a:off x="12377" y="2108"/>
              <a:ext cx="567" cy="1134"/>
            </a:xfrm>
            <a:prstGeom prst="rect">
              <a:avLst/>
            </a:prstGeom>
            <a:solidFill>
              <a:srgbClr val="F8C0D9"/>
            </a:solidFill>
            <a:ln w="9525">
              <a:solidFill>
                <a:srgbClr val="000000"/>
              </a:solidFill>
              <a:miter lim="800000"/>
              <a:headEnd/>
              <a:tailEnd/>
            </a:ln>
          </p:spPr>
          <p:txBody>
            <a:bodyPr/>
            <a:lstStyle/>
            <a:p>
              <a:endParaRPr lang="ru-RU"/>
            </a:p>
          </p:txBody>
        </p:sp>
      </p:grpSp>
      <p:grpSp>
        <p:nvGrpSpPr>
          <p:cNvPr id="3" name="Group 18"/>
          <p:cNvGrpSpPr>
            <a:grpSpLocks/>
          </p:cNvGrpSpPr>
          <p:nvPr/>
        </p:nvGrpSpPr>
        <p:grpSpPr bwMode="auto">
          <a:xfrm>
            <a:off x="5643563" y="1785938"/>
            <a:ext cx="2500312" cy="4383087"/>
            <a:chOff x="11154" y="2471"/>
            <a:chExt cx="4535" cy="7947"/>
          </a:xfrm>
        </p:grpSpPr>
        <p:sp>
          <p:nvSpPr>
            <p:cNvPr id="20487" name="Rectangle 19"/>
            <p:cNvSpPr>
              <a:spLocks noChangeArrowheads="1"/>
            </p:cNvSpPr>
            <p:nvPr/>
          </p:nvSpPr>
          <p:spPr bwMode="auto">
            <a:xfrm rot="-5400000">
              <a:off x="13704" y="5041"/>
              <a:ext cx="567" cy="2268"/>
            </a:xfrm>
            <a:prstGeom prst="rect">
              <a:avLst/>
            </a:prstGeom>
            <a:solidFill>
              <a:srgbClr val="FF0000"/>
            </a:solidFill>
            <a:ln w="9525">
              <a:solidFill>
                <a:srgbClr val="000000"/>
              </a:solidFill>
              <a:miter lim="800000"/>
              <a:headEnd/>
              <a:tailEnd/>
            </a:ln>
          </p:spPr>
          <p:txBody>
            <a:bodyPr/>
            <a:lstStyle/>
            <a:p>
              <a:endParaRPr lang="ru-RU"/>
            </a:p>
          </p:txBody>
        </p:sp>
        <p:sp>
          <p:nvSpPr>
            <p:cNvPr id="20488" name="Rectangle 20"/>
            <p:cNvSpPr>
              <a:spLocks noChangeArrowheads="1"/>
            </p:cNvSpPr>
            <p:nvPr/>
          </p:nvSpPr>
          <p:spPr bwMode="auto">
            <a:xfrm rot="-5400000">
              <a:off x="13704" y="3921"/>
              <a:ext cx="567" cy="2268"/>
            </a:xfrm>
            <a:prstGeom prst="rect">
              <a:avLst/>
            </a:prstGeom>
            <a:solidFill>
              <a:srgbClr val="FF0000"/>
            </a:solidFill>
            <a:ln w="9525">
              <a:solidFill>
                <a:srgbClr val="000000"/>
              </a:solidFill>
              <a:miter lim="800000"/>
              <a:headEnd/>
              <a:tailEnd/>
            </a:ln>
          </p:spPr>
          <p:txBody>
            <a:bodyPr/>
            <a:lstStyle/>
            <a:p>
              <a:endParaRPr lang="ru-RU"/>
            </a:p>
          </p:txBody>
        </p:sp>
        <p:sp>
          <p:nvSpPr>
            <p:cNvPr id="20489" name="Rectangle 21"/>
            <p:cNvSpPr>
              <a:spLocks noChangeArrowheads="1"/>
            </p:cNvSpPr>
            <p:nvPr/>
          </p:nvSpPr>
          <p:spPr bwMode="auto">
            <a:xfrm rot="-5400000">
              <a:off x="12003" y="2188"/>
              <a:ext cx="567" cy="1134"/>
            </a:xfrm>
            <a:prstGeom prst="rect">
              <a:avLst/>
            </a:prstGeom>
            <a:solidFill>
              <a:srgbClr val="F8C0D9"/>
            </a:solidFill>
            <a:ln w="9525">
              <a:solidFill>
                <a:srgbClr val="000000"/>
              </a:solidFill>
              <a:miter lim="800000"/>
              <a:headEnd/>
              <a:tailEnd/>
            </a:ln>
          </p:spPr>
          <p:txBody>
            <a:bodyPr/>
            <a:lstStyle/>
            <a:p>
              <a:endParaRPr lang="ru-RU"/>
            </a:p>
          </p:txBody>
        </p:sp>
        <p:sp>
          <p:nvSpPr>
            <p:cNvPr id="20490" name="Rectangle 22"/>
            <p:cNvSpPr>
              <a:spLocks noChangeArrowheads="1"/>
            </p:cNvSpPr>
            <p:nvPr/>
          </p:nvSpPr>
          <p:spPr bwMode="auto">
            <a:xfrm rot="-5400000">
              <a:off x="13477" y="9568"/>
              <a:ext cx="567" cy="1134"/>
            </a:xfrm>
            <a:prstGeom prst="rect">
              <a:avLst/>
            </a:prstGeom>
            <a:solidFill>
              <a:srgbClr val="F8C0D9"/>
            </a:solidFill>
            <a:ln w="9525">
              <a:solidFill>
                <a:srgbClr val="000000"/>
              </a:solidFill>
              <a:miter lim="800000"/>
              <a:headEnd/>
              <a:tailEnd/>
            </a:ln>
          </p:spPr>
          <p:txBody>
            <a:bodyPr/>
            <a:lstStyle/>
            <a:p>
              <a:endParaRPr lang="ru-RU"/>
            </a:p>
          </p:txBody>
        </p:sp>
        <p:sp>
          <p:nvSpPr>
            <p:cNvPr id="20491" name="Rectangle 23"/>
            <p:cNvSpPr>
              <a:spLocks noChangeArrowheads="1"/>
            </p:cNvSpPr>
            <p:nvPr/>
          </p:nvSpPr>
          <p:spPr bwMode="auto">
            <a:xfrm rot="-5400000">
              <a:off x="11721" y="2464"/>
              <a:ext cx="567" cy="1701"/>
            </a:xfrm>
            <a:prstGeom prst="rect">
              <a:avLst/>
            </a:prstGeom>
            <a:solidFill>
              <a:srgbClr val="09CAF7"/>
            </a:solidFill>
            <a:ln w="9525">
              <a:solidFill>
                <a:srgbClr val="000000"/>
              </a:solidFill>
              <a:miter lim="800000"/>
              <a:headEnd/>
              <a:tailEnd/>
            </a:ln>
          </p:spPr>
          <p:txBody>
            <a:bodyPr/>
            <a:lstStyle/>
            <a:p>
              <a:endParaRPr lang="ru-RU"/>
            </a:p>
          </p:txBody>
        </p:sp>
        <p:sp>
          <p:nvSpPr>
            <p:cNvPr id="20492" name="Rectangle 24"/>
            <p:cNvSpPr>
              <a:spLocks noChangeArrowheads="1"/>
            </p:cNvSpPr>
            <p:nvPr/>
          </p:nvSpPr>
          <p:spPr bwMode="auto">
            <a:xfrm rot="-5400000">
              <a:off x="13421" y="5884"/>
              <a:ext cx="567" cy="1701"/>
            </a:xfrm>
            <a:prstGeom prst="rect">
              <a:avLst/>
            </a:prstGeom>
            <a:solidFill>
              <a:srgbClr val="09CAF7"/>
            </a:solidFill>
            <a:ln w="9525">
              <a:solidFill>
                <a:srgbClr val="000000"/>
              </a:solidFill>
              <a:miter lim="800000"/>
              <a:headEnd/>
              <a:tailEnd/>
            </a:ln>
          </p:spPr>
          <p:txBody>
            <a:bodyPr/>
            <a:lstStyle/>
            <a:p>
              <a:endParaRPr lang="ru-RU"/>
            </a:p>
          </p:txBody>
        </p:sp>
        <p:sp>
          <p:nvSpPr>
            <p:cNvPr id="20493" name="Rectangle 25"/>
            <p:cNvSpPr>
              <a:spLocks noChangeArrowheads="1"/>
            </p:cNvSpPr>
            <p:nvPr/>
          </p:nvSpPr>
          <p:spPr bwMode="auto">
            <a:xfrm>
              <a:off x="12274" y="3611"/>
              <a:ext cx="567" cy="3402"/>
            </a:xfrm>
            <a:prstGeom prst="rect">
              <a:avLst/>
            </a:prstGeom>
            <a:solidFill>
              <a:srgbClr val="9900CC"/>
            </a:solidFill>
            <a:ln w="9525">
              <a:solidFill>
                <a:srgbClr val="000000"/>
              </a:solidFill>
              <a:miter lim="800000"/>
              <a:headEnd/>
              <a:tailEnd/>
            </a:ln>
          </p:spPr>
          <p:txBody>
            <a:bodyPr/>
            <a:lstStyle/>
            <a:p>
              <a:endParaRPr lang="ru-RU"/>
            </a:p>
          </p:txBody>
        </p:sp>
        <p:sp>
          <p:nvSpPr>
            <p:cNvPr id="20494" name="Rectangle 26"/>
            <p:cNvSpPr>
              <a:spLocks noChangeArrowheads="1"/>
            </p:cNvSpPr>
            <p:nvPr/>
          </p:nvSpPr>
          <p:spPr bwMode="auto">
            <a:xfrm>
              <a:off x="13474" y="7016"/>
              <a:ext cx="567" cy="2835"/>
            </a:xfrm>
            <a:prstGeom prst="rect">
              <a:avLst/>
            </a:prstGeom>
            <a:solidFill>
              <a:srgbClr val="FFD72D"/>
            </a:solidFill>
            <a:ln w="9525">
              <a:solidFill>
                <a:srgbClr val="000000"/>
              </a:solidFill>
              <a:miter lim="800000"/>
              <a:headEnd/>
              <a:tailEnd/>
            </a:ln>
          </p:spPr>
          <p:txBody>
            <a:bodyPr/>
            <a:lstStyle/>
            <a:p>
              <a:endParaRPr lang="ru-RU"/>
            </a:p>
          </p:txBody>
        </p:sp>
        <p:sp>
          <p:nvSpPr>
            <p:cNvPr id="20495" name="Rectangle 27"/>
            <p:cNvSpPr>
              <a:spLocks noChangeArrowheads="1"/>
            </p:cNvSpPr>
            <p:nvPr/>
          </p:nvSpPr>
          <p:spPr bwMode="auto">
            <a:xfrm rot="-5400000">
              <a:off x="13988" y="4197"/>
              <a:ext cx="567" cy="2835"/>
            </a:xfrm>
            <a:prstGeom prst="rect">
              <a:avLst/>
            </a:prstGeom>
            <a:solidFill>
              <a:srgbClr val="FFD72D"/>
            </a:solidFill>
            <a:ln w="9525">
              <a:solidFill>
                <a:srgbClr val="000000"/>
              </a:solidFill>
              <a:miter lim="800000"/>
              <a:headEnd/>
              <a:tailEnd/>
            </a:ln>
          </p:spPr>
          <p:txBody>
            <a:bodyPr/>
            <a:lstStyle/>
            <a:p>
              <a:endParaRPr lang="ru-RU"/>
            </a:p>
          </p:txBody>
        </p:sp>
      </p:grpSp>
      <p:sp>
        <p:nvSpPr>
          <p:cNvPr id="20485" name="TextBox 28"/>
          <p:cNvSpPr txBox="1">
            <a:spLocks noChangeArrowheads="1"/>
          </p:cNvSpPr>
          <p:nvPr/>
        </p:nvSpPr>
        <p:spPr bwMode="auto">
          <a:xfrm>
            <a:off x="1571625" y="928688"/>
            <a:ext cx="1300163" cy="461962"/>
          </a:xfrm>
          <a:prstGeom prst="rect">
            <a:avLst/>
          </a:prstGeom>
          <a:noFill/>
          <a:ln w="9525">
            <a:noFill/>
            <a:miter lim="800000"/>
            <a:headEnd/>
            <a:tailEnd/>
          </a:ln>
        </p:spPr>
        <p:txBody>
          <a:bodyPr wrap="none">
            <a:spAutoFit/>
          </a:bodyPr>
          <a:lstStyle/>
          <a:p>
            <a:r>
              <a:rPr lang="ru-RU" sz="2400" b="1">
                <a:latin typeface="Times New Roman" pitchFamily="18" charset="0"/>
                <a:cs typeface="Times New Roman" pitchFamily="18" charset="0"/>
              </a:rPr>
              <a:t>медведь</a:t>
            </a:r>
          </a:p>
        </p:txBody>
      </p:sp>
      <p:sp>
        <p:nvSpPr>
          <p:cNvPr id="20486" name="TextBox 29"/>
          <p:cNvSpPr txBox="1">
            <a:spLocks noChangeArrowheads="1"/>
          </p:cNvSpPr>
          <p:nvPr/>
        </p:nvSpPr>
        <p:spPr bwMode="auto">
          <a:xfrm>
            <a:off x="5857875" y="1143000"/>
            <a:ext cx="1065213" cy="461963"/>
          </a:xfrm>
          <a:prstGeom prst="rect">
            <a:avLst/>
          </a:prstGeom>
          <a:noFill/>
          <a:ln w="9525">
            <a:noFill/>
            <a:miter lim="800000"/>
            <a:headEnd/>
            <a:tailEnd/>
          </a:ln>
        </p:spPr>
        <p:txBody>
          <a:bodyPr wrap="none">
            <a:spAutoFit/>
          </a:bodyPr>
          <a:lstStyle/>
          <a:p>
            <a:r>
              <a:rPr lang="ru-RU" sz="2400" b="1">
                <a:latin typeface="Times New Roman" pitchFamily="18" charset="0"/>
                <a:cs typeface="Times New Roman" pitchFamily="18" charset="0"/>
              </a:rPr>
              <a:t>страус</a:t>
            </a:r>
          </a:p>
        </p:txBody>
      </p:sp>
      <p:pic>
        <p:nvPicPr>
          <p:cNvPr id="31" name="Picture 2" descr="M:\фотки по математике\701d3990bf6f.gif"/>
          <p:cNvPicPr>
            <a:picLocks noChangeAspect="1" noChangeArrowheads="1" noCrop="1"/>
          </p:cNvPicPr>
          <p:nvPr/>
        </p:nvPicPr>
        <p:blipFill>
          <a:blip r:embed="rId3"/>
          <a:srcRect/>
          <a:stretch>
            <a:fillRect/>
          </a:stretch>
        </p:blipFill>
        <p:spPr bwMode="auto">
          <a:xfrm>
            <a:off x="4429124" y="5286388"/>
            <a:ext cx="1357290" cy="1571612"/>
          </a:xfrm>
          <a:prstGeom prst="rect">
            <a:avLst/>
          </a:prstGeom>
          <a:noFill/>
        </p:spPr>
      </p:pic>
    </p:spTree>
  </p:cSld>
  <p:clrMapOvr>
    <a:masterClrMapping/>
  </p:clrMapOvr>
  <p:transition spd="slow" advTm="5000">
    <p:diamon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Documents and Settings\Татьяна\Рабочий стол\Рисунок1.jpg"/>
          <p:cNvPicPr>
            <a:picLocks noChangeAspect="1" noChangeArrowheads="1"/>
          </p:cNvPicPr>
          <p:nvPr/>
        </p:nvPicPr>
        <p:blipFill>
          <a:blip r:embed="rId2"/>
          <a:srcRect/>
          <a:stretch>
            <a:fillRect/>
          </a:stretch>
        </p:blipFill>
        <p:spPr bwMode="auto">
          <a:xfrm>
            <a:off x="0" y="-12700"/>
            <a:ext cx="9156700" cy="6870700"/>
          </a:xfrm>
          <a:prstGeom prst="rect">
            <a:avLst/>
          </a:prstGeom>
          <a:noFill/>
          <a:ln w="9525">
            <a:noFill/>
            <a:miter lim="800000"/>
            <a:headEnd/>
            <a:tailEnd/>
          </a:ln>
          <a:effectLst>
            <a:glow rad="228600">
              <a:schemeClr val="accent2">
                <a:satMod val="175000"/>
                <a:alpha val="40000"/>
              </a:schemeClr>
            </a:glow>
          </a:effectLst>
        </p:spPr>
      </p:pic>
      <p:grpSp>
        <p:nvGrpSpPr>
          <p:cNvPr id="2" name="Group 2"/>
          <p:cNvGrpSpPr>
            <a:grpSpLocks/>
          </p:cNvGrpSpPr>
          <p:nvPr/>
        </p:nvGrpSpPr>
        <p:grpSpPr bwMode="auto">
          <a:xfrm>
            <a:off x="428625" y="3786188"/>
            <a:ext cx="4071938" cy="2428875"/>
            <a:chOff x="2001" y="2434"/>
            <a:chExt cx="7949" cy="5227"/>
          </a:xfrm>
        </p:grpSpPr>
        <p:grpSp>
          <p:nvGrpSpPr>
            <p:cNvPr id="3" name="Group 3"/>
            <p:cNvGrpSpPr>
              <a:grpSpLocks/>
            </p:cNvGrpSpPr>
            <p:nvPr/>
          </p:nvGrpSpPr>
          <p:grpSpPr bwMode="auto">
            <a:xfrm>
              <a:off x="2001" y="2434"/>
              <a:ext cx="7949" cy="4047"/>
              <a:chOff x="2001" y="2434"/>
              <a:chExt cx="7949" cy="4047"/>
            </a:xfrm>
          </p:grpSpPr>
          <p:grpSp>
            <p:nvGrpSpPr>
              <p:cNvPr id="4" name="Group 4"/>
              <p:cNvGrpSpPr>
                <a:grpSpLocks/>
              </p:cNvGrpSpPr>
              <p:nvPr/>
            </p:nvGrpSpPr>
            <p:grpSpPr bwMode="auto">
              <a:xfrm>
                <a:off x="5981" y="2434"/>
                <a:ext cx="3420" cy="3460"/>
                <a:chOff x="6201" y="2034"/>
                <a:chExt cx="3420" cy="3460"/>
              </a:xfrm>
            </p:grpSpPr>
            <p:sp>
              <p:nvSpPr>
                <p:cNvPr id="21555" name="Rectangle 5"/>
                <p:cNvSpPr>
                  <a:spLocks noChangeArrowheads="1"/>
                </p:cNvSpPr>
                <p:nvPr/>
              </p:nvSpPr>
              <p:spPr bwMode="auto">
                <a:xfrm rot="5400000">
                  <a:off x="7636" y="3510"/>
                  <a:ext cx="567" cy="3402"/>
                </a:xfrm>
                <a:prstGeom prst="rect">
                  <a:avLst/>
                </a:prstGeom>
                <a:solidFill>
                  <a:srgbClr val="9900CC"/>
                </a:solidFill>
                <a:ln w="9525">
                  <a:solidFill>
                    <a:srgbClr val="000000"/>
                  </a:solidFill>
                  <a:miter lim="800000"/>
                  <a:headEnd/>
                  <a:tailEnd/>
                </a:ln>
              </p:spPr>
              <p:txBody>
                <a:bodyPr/>
                <a:lstStyle/>
                <a:p>
                  <a:endParaRPr lang="ru-RU"/>
                </a:p>
              </p:txBody>
            </p:sp>
            <p:sp>
              <p:nvSpPr>
                <p:cNvPr id="21556" name="Rectangle 6"/>
                <p:cNvSpPr>
                  <a:spLocks noChangeArrowheads="1"/>
                </p:cNvSpPr>
                <p:nvPr/>
              </p:nvSpPr>
              <p:spPr bwMode="auto">
                <a:xfrm rot="5400000">
                  <a:off x="7618" y="1197"/>
                  <a:ext cx="567" cy="3402"/>
                </a:xfrm>
                <a:prstGeom prst="rect">
                  <a:avLst/>
                </a:prstGeom>
                <a:solidFill>
                  <a:srgbClr val="9900CC"/>
                </a:solidFill>
                <a:ln w="9525">
                  <a:solidFill>
                    <a:srgbClr val="000000"/>
                  </a:solidFill>
                  <a:miter lim="800000"/>
                  <a:headEnd/>
                  <a:tailEnd/>
                </a:ln>
              </p:spPr>
              <p:txBody>
                <a:bodyPr/>
                <a:lstStyle/>
                <a:p>
                  <a:endParaRPr lang="ru-RU"/>
                </a:p>
              </p:txBody>
            </p:sp>
            <p:sp>
              <p:nvSpPr>
                <p:cNvPr id="21557" name="Rectangle 7"/>
                <p:cNvSpPr>
                  <a:spLocks noChangeArrowheads="1"/>
                </p:cNvSpPr>
                <p:nvPr/>
              </p:nvSpPr>
              <p:spPr bwMode="auto">
                <a:xfrm rot="5400000">
                  <a:off x="7636" y="2937"/>
                  <a:ext cx="567" cy="3402"/>
                </a:xfrm>
                <a:prstGeom prst="rect">
                  <a:avLst/>
                </a:prstGeom>
                <a:solidFill>
                  <a:srgbClr val="9900CC"/>
                </a:solidFill>
                <a:ln w="9525">
                  <a:solidFill>
                    <a:srgbClr val="000000"/>
                  </a:solidFill>
                  <a:miter lim="800000"/>
                  <a:headEnd/>
                  <a:tailEnd/>
                </a:ln>
              </p:spPr>
              <p:txBody>
                <a:bodyPr/>
                <a:lstStyle/>
                <a:p>
                  <a:endParaRPr lang="ru-RU"/>
                </a:p>
              </p:txBody>
            </p:sp>
            <p:sp>
              <p:nvSpPr>
                <p:cNvPr id="21558" name="Rectangle 8"/>
                <p:cNvSpPr>
                  <a:spLocks noChangeArrowheads="1"/>
                </p:cNvSpPr>
                <p:nvPr/>
              </p:nvSpPr>
              <p:spPr bwMode="auto">
                <a:xfrm rot="5400000">
                  <a:off x="7636" y="2357"/>
                  <a:ext cx="567" cy="3402"/>
                </a:xfrm>
                <a:prstGeom prst="rect">
                  <a:avLst/>
                </a:prstGeom>
                <a:solidFill>
                  <a:srgbClr val="9900CC"/>
                </a:solidFill>
                <a:ln w="9525">
                  <a:solidFill>
                    <a:srgbClr val="000000"/>
                  </a:solidFill>
                  <a:miter lim="800000"/>
                  <a:headEnd/>
                  <a:tailEnd/>
                </a:ln>
              </p:spPr>
              <p:txBody>
                <a:bodyPr/>
                <a:lstStyle/>
                <a:p>
                  <a:endParaRPr lang="ru-RU"/>
                </a:p>
              </p:txBody>
            </p:sp>
            <p:sp>
              <p:nvSpPr>
                <p:cNvPr id="21559" name="Rectangle 9"/>
                <p:cNvSpPr>
                  <a:spLocks noChangeArrowheads="1"/>
                </p:cNvSpPr>
                <p:nvPr/>
              </p:nvSpPr>
              <p:spPr bwMode="auto">
                <a:xfrm rot="5400000">
                  <a:off x="7618" y="1777"/>
                  <a:ext cx="567" cy="3402"/>
                </a:xfrm>
                <a:prstGeom prst="rect">
                  <a:avLst/>
                </a:prstGeom>
                <a:solidFill>
                  <a:srgbClr val="9900CC"/>
                </a:solidFill>
                <a:ln w="9525">
                  <a:solidFill>
                    <a:srgbClr val="000000"/>
                  </a:solidFill>
                  <a:miter lim="800000"/>
                  <a:headEnd/>
                  <a:tailEnd/>
                </a:ln>
              </p:spPr>
              <p:txBody>
                <a:bodyPr/>
                <a:lstStyle/>
                <a:p>
                  <a:endParaRPr lang="ru-RU"/>
                </a:p>
              </p:txBody>
            </p:sp>
            <p:sp>
              <p:nvSpPr>
                <p:cNvPr id="21560" name="Rectangle 10"/>
                <p:cNvSpPr>
                  <a:spLocks noChangeArrowheads="1"/>
                </p:cNvSpPr>
                <p:nvPr/>
              </p:nvSpPr>
              <p:spPr bwMode="auto">
                <a:xfrm rot="5400000">
                  <a:off x="7618" y="617"/>
                  <a:ext cx="567" cy="3402"/>
                </a:xfrm>
                <a:prstGeom prst="rect">
                  <a:avLst/>
                </a:prstGeom>
                <a:solidFill>
                  <a:srgbClr val="9900CC"/>
                </a:solidFill>
                <a:ln w="9525">
                  <a:solidFill>
                    <a:srgbClr val="000000"/>
                  </a:solidFill>
                  <a:miter lim="800000"/>
                  <a:headEnd/>
                  <a:tailEnd/>
                </a:ln>
              </p:spPr>
              <p:txBody>
                <a:bodyPr/>
                <a:lstStyle/>
                <a:p>
                  <a:endParaRPr lang="ru-RU"/>
                </a:p>
              </p:txBody>
            </p:sp>
          </p:grpSp>
          <p:grpSp>
            <p:nvGrpSpPr>
              <p:cNvPr id="5" name="Group 11"/>
              <p:cNvGrpSpPr>
                <a:grpSpLocks/>
              </p:cNvGrpSpPr>
              <p:nvPr/>
            </p:nvGrpSpPr>
            <p:grpSpPr bwMode="auto">
              <a:xfrm>
                <a:off x="3154" y="3066"/>
                <a:ext cx="1718" cy="1708"/>
                <a:chOff x="3154" y="3066"/>
                <a:chExt cx="1718" cy="1708"/>
              </a:xfrm>
            </p:grpSpPr>
            <p:sp>
              <p:nvSpPr>
                <p:cNvPr id="21552" name="Rectangle 12"/>
                <p:cNvSpPr>
                  <a:spLocks noChangeArrowheads="1"/>
                </p:cNvSpPr>
                <p:nvPr/>
              </p:nvSpPr>
              <p:spPr bwMode="auto">
                <a:xfrm>
                  <a:off x="3734" y="3073"/>
                  <a:ext cx="567" cy="1701"/>
                </a:xfrm>
                <a:prstGeom prst="rect">
                  <a:avLst/>
                </a:prstGeom>
                <a:solidFill>
                  <a:srgbClr val="09CAF7"/>
                </a:solidFill>
                <a:ln w="9525">
                  <a:solidFill>
                    <a:srgbClr val="000000"/>
                  </a:solidFill>
                  <a:miter lim="800000"/>
                  <a:headEnd/>
                  <a:tailEnd/>
                </a:ln>
              </p:spPr>
              <p:txBody>
                <a:bodyPr/>
                <a:lstStyle/>
                <a:p>
                  <a:endParaRPr lang="ru-RU"/>
                </a:p>
              </p:txBody>
            </p:sp>
            <p:sp>
              <p:nvSpPr>
                <p:cNvPr id="21553" name="Rectangle 13"/>
                <p:cNvSpPr>
                  <a:spLocks noChangeArrowheads="1"/>
                </p:cNvSpPr>
                <p:nvPr/>
              </p:nvSpPr>
              <p:spPr bwMode="auto">
                <a:xfrm>
                  <a:off x="3154" y="3073"/>
                  <a:ext cx="567" cy="1701"/>
                </a:xfrm>
                <a:prstGeom prst="rect">
                  <a:avLst/>
                </a:prstGeom>
                <a:solidFill>
                  <a:srgbClr val="09CAF7"/>
                </a:solidFill>
                <a:ln w="9525">
                  <a:solidFill>
                    <a:srgbClr val="000000"/>
                  </a:solidFill>
                  <a:miter lim="800000"/>
                  <a:headEnd/>
                  <a:tailEnd/>
                </a:ln>
              </p:spPr>
              <p:txBody>
                <a:bodyPr/>
                <a:lstStyle/>
                <a:p>
                  <a:endParaRPr lang="ru-RU"/>
                </a:p>
              </p:txBody>
            </p:sp>
            <p:sp>
              <p:nvSpPr>
                <p:cNvPr id="21554" name="Rectangle 14"/>
                <p:cNvSpPr>
                  <a:spLocks noChangeArrowheads="1"/>
                </p:cNvSpPr>
                <p:nvPr/>
              </p:nvSpPr>
              <p:spPr bwMode="auto">
                <a:xfrm>
                  <a:off x="4305" y="3066"/>
                  <a:ext cx="567" cy="1701"/>
                </a:xfrm>
                <a:prstGeom prst="rect">
                  <a:avLst/>
                </a:prstGeom>
                <a:solidFill>
                  <a:srgbClr val="09CAF7"/>
                </a:solidFill>
                <a:ln w="9525">
                  <a:solidFill>
                    <a:srgbClr val="000000"/>
                  </a:solidFill>
                  <a:miter lim="800000"/>
                  <a:headEnd/>
                  <a:tailEnd/>
                </a:ln>
              </p:spPr>
              <p:txBody>
                <a:bodyPr/>
                <a:lstStyle/>
                <a:p>
                  <a:endParaRPr lang="ru-RU"/>
                </a:p>
              </p:txBody>
            </p:sp>
          </p:grpSp>
          <p:sp>
            <p:nvSpPr>
              <p:cNvPr id="21544" name="Rectangle 15"/>
              <p:cNvSpPr>
                <a:spLocks noChangeArrowheads="1"/>
              </p:cNvSpPr>
              <p:nvPr/>
            </p:nvSpPr>
            <p:spPr bwMode="auto">
              <a:xfrm rot="5400000">
                <a:off x="3451" y="1644"/>
                <a:ext cx="567" cy="2268"/>
              </a:xfrm>
              <a:prstGeom prst="rect">
                <a:avLst/>
              </a:prstGeom>
              <a:solidFill>
                <a:srgbClr val="FF0000"/>
              </a:solidFill>
              <a:ln w="9525">
                <a:solidFill>
                  <a:srgbClr val="000000"/>
                </a:solidFill>
                <a:miter lim="800000"/>
                <a:headEnd/>
                <a:tailEnd/>
              </a:ln>
            </p:spPr>
            <p:txBody>
              <a:bodyPr/>
              <a:lstStyle/>
              <a:p>
                <a:endParaRPr lang="ru-RU"/>
              </a:p>
            </p:txBody>
          </p:sp>
          <p:sp>
            <p:nvSpPr>
              <p:cNvPr id="21545" name="Rectangle 16"/>
              <p:cNvSpPr>
                <a:spLocks noChangeArrowheads="1"/>
              </p:cNvSpPr>
              <p:nvPr/>
            </p:nvSpPr>
            <p:spPr bwMode="auto">
              <a:xfrm rot="5400000">
                <a:off x="3443" y="4504"/>
                <a:ext cx="567" cy="2268"/>
              </a:xfrm>
              <a:prstGeom prst="rect">
                <a:avLst/>
              </a:prstGeom>
              <a:solidFill>
                <a:srgbClr val="FF0000"/>
              </a:solidFill>
              <a:ln w="9525">
                <a:solidFill>
                  <a:srgbClr val="000000"/>
                </a:solidFill>
                <a:miter lim="800000"/>
                <a:headEnd/>
                <a:tailEnd/>
              </a:ln>
            </p:spPr>
            <p:txBody>
              <a:bodyPr/>
              <a:lstStyle/>
              <a:p>
                <a:endParaRPr lang="ru-RU"/>
              </a:p>
            </p:txBody>
          </p:sp>
          <p:sp>
            <p:nvSpPr>
              <p:cNvPr id="21546" name="Rectangle 17"/>
              <p:cNvSpPr>
                <a:spLocks noChangeArrowheads="1"/>
              </p:cNvSpPr>
              <p:nvPr/>
            </p:nvSpPr>
            <p:spPr bwMode="auto">
              <a:xfrm>
                <a:off x="4861" y="2494"/>
                <a:ext cx="567" cy="2268"/>
              </a:xfrm>
              <a:prstGeom prst="rect">
                <a:avLst/>
              </a:prstGeom>
              <a:solidFill>
                <a:srgbClr val="FF0000"/>
              </a:solidFill>
              <a:ln w="9525">
                <a:solidFill>
                  <a:srgbClr val="000000"/>
                </a:solidFill>
                <a:miter lim="800000"/>
                <a:headEnd/>
                <a:tailEnd/>
              </a:ln>
            </p:spPr>
            <p:txBody>
              <a:bodyPr/>
              <a:lstStyle/>
              <a:p>
                <a:endParaRPr lang="ru-RU"/>
              </a:p>
            </p:txBody>
          </p:sp>
          <p:sp>
            <p:nvSpPr>
              <p:cNvPr id="21547" name="Rectangle 18"/>
              <p:cNvSpPr>
                <a:spLocks noChangeArrowheads="1"/>
              </p:cNvSpPr>
              <p:nvPr/>
            </p:nvSpPr>
            <p:spPr bwMode="auto">
              <a:xfrm rot="5400000">
                <a:off x="3431" y="3944"/>
                <a:ext cx="567" cy="2268"/>
              </a:xfrm>
              <a:prstGeom prst="rect">
                <a:avLst/>
              </a:prstGeom>
              <a:solidFill>
                <a:srgbClr val="FF0000"/>
              </a:solidFill>
              <a:ln w="9525">
                <a:solidFill>
                  <a:srgbClr val="000000"/>
                </a:solidFill>
                <a:miter lim="800000"/>
                <a:headEnd/>
                <a:tailEnd/>
              </a:ln>
            </p:spPr>
            <p:txBody>
              <a:bodyPr/>
              <a:lstStyle/>
              <a:p>
                <a:endParaRPr lang="ru-RU"/>
              </a:p>
            </p:txBody>
          </p:sp>
          <p:sp>
            <p:nvSpPr>
              <p:cNvPr id="21548" name="Rectangle 19"/>
              <p:cNvSpPr>
                <a:spLocks noChangeArrowheads="1"/>
              </p:cNvSpPr>
              <p:nvPr/>
            </p:nvSpPr>
            <p:spPr bwMode="auto">
              <a:xfrm>
                <a:off x="2034" y="5354"/>
                <a:ext cx="567" cy="567"/>
              </a:xfrm>
              <a:prstGeom prst="rect">
                <a:avLst/>
              </a:prstGeom>
              <a:solidFill>
                <a:srgbClr val="FFFFFF"/>
              </a:solidFill>
              <a:ln w="19050">
                <a:solidFill>
                  <a:srgbClr val="000000"/>
                </a:solidFill>
                <a:miter lim="800000"/>
                <a:headEnd/>
                <a:tailEnd/>
              </a:ln>
            </p:spPr>
            <p:txBody>
              <a:bodyPr/>
              <a:lstStyle/>
              <a:p>
                <a:endParaRPr lang="ru-RU"/>
              </a:p>
            </p:txBody>
          </p:sp>
          <p:sp>
            <p:nvSpPr>
              <p:cNvPr id="21549" name="Rectangle 20"/>
              <p:cNvSpPr>
                <a:spLocks noChangeArrowheads="1"/>
              </p:cNvSpPr>
              <p:nvPr/>
            </p:nvSpPr>
            <p:spPr bwMode="auto">
              <a:xfrm>
                <a:off x="4841" y="4774"/>
                <a:ext cx="567" cy="1134"/>
              </a:xfrm>
              <a:prstGeom prst="rect">
                <a:avLst/>
              </a:prstGeom>
              <a:solidFill>
                <a:srgbClr val="F8C0D9"/>
              </a:solidFill>
              <a:ln w="9525">
                <a:solidFill>
                  <a:srgbClr val="000000"/>
                </a:solidFill>
                <a:miter lim="800000"/>
                <a:headEnd/>
                <a:tailEnd/>
              </a:ln>
            </p:spPr>
            <p:txBody>
              <a:bodyPr/>
              <a:lstStyle/>
              <a:p>
                <a:endParaRPr lang="ru-RU"/>
              </a:p>
            </p:txBody>
          </p:sp>
          <p:sp>
            <p:nvSpPr>
              <p:cNvPr id="21550" name="Rectangle 21"/>
              <p:cNvSpPr>
                <a:spLocks noChangeArrowheads="1"/>
              </p:cNvSpPr>
              <p:nvPr/>
            </p:nvSpPr>
            <p:spPr bwMode="auto">
              <a:xfrm rot="5400000">
                <a:off x="3702" y="4213"/>
                <a:ext cx="567" cy="3969"/>
              </a:xfrm>
              <a:prstGeom prst="rect">
                <a:avLst/>
              </a:prstGeom>
              <a:solidFill>
                <a:srgbClr val="000000"/>
              </a:solidFill>
              <a:ln w="9525">
                <a:solidFill>
                  <a:srgbClr val="000000"/>
                </a:solidFill>
                <a:miter lim="800000"/>
                <a:headEnd/>
                <a:tailEnd/>
              </a:ln>
            </p:spPr>
            <p:txBody>
              <a:bodyPr/>
              <a:lstStyle/>
              <a:p>
                <a:endParaRPr lang="ru-RU"/>
              </a:p>
            </p:txBody>
          </p:sp>
          <p:sp>
            <p:nvSpPr>
              <p:cNvPr id="21551" name="Rectangle 22"/>
              <p:cNvSpPr>
                <a:spLocks noChangeArrowheads="1"/>
              </p:cNvSpPr>
              <p:nvPr/>
            </p:nvSpPr>
            <p:spPr bwMode="auto">
              <a:xfrm rot="5400000">
                <a:off x="7682" y="4213"/>
                <a:ext cx="567" cy="3969"/>
              </a:xfrm>
              <a:prstGeom prst="rect">
                <a:avLst/>
              </a:prstGeom>
              <a:solidFill>
                <a:srgbClr val="000000"/>
              </a:solidFill>
              <a:ln w="9525">
                <a:solidFill>
                  <a:srgbClr val="000000"/>
                </a:solidFill>
                <a:miter lim="800000"/>
                <a:headEnd/>
                <a:tailEnd/>
              </a:ln>
            </p:spPr>
            <p:txBody>
              <a:bodyPr/>
              <a:lstStyle/>
              <a:p>
                <a:endParaRPr lang="ru-RU"/>
              </a:p>
            </p:txBody>
          </p:sp>
        </p:grpSp>
        <p:sp>
          <p:nvSpPr>
            <p:cNvPr id="21538" name="Rectangle 23"/>
            <p:cNvSpPr>
              <a:spLocks noChangeArrowheads="1"/>
            </p:cNvSpPr>
            <p:nvPr/>
          </p:nvSpPr>
          <p:spPr bwMode="auto">
            <a:xfrm rot="5400000">
              <a:off x="6810" y="6811"/>
              <a:ext cx="567" cy="1134"/>
            </a:xfrm>
            <a:prstGeom prst="rect">
              <a:avLst/>
            </a:prstGeom>
            <a:solidFill>
              <a:srgbClr val="F8C0D9"/>
            </a:solidFill>
            <a:ln w="9525">
              <a:solidFill>
                <a:srgbClr val="000000"/>
              </a:solidFill>
              <a:miter lim="800000"/>
              <a:headEnd/>
              <a:tailEnd/>
            </a:ln>
          </p:spPr>
          <p:txBody>
            <a:bodyPr/>
            <a:lstStyle/>
            <a:p>
              <a:endParaRPr lang="ru-RU"/>
            </a:p>
          </p:txBody>
        </p:sp>
        <p:sp>
          <p:nvSpPr>
            <p:cNvPr id="21539" name="Rectangle 24"/>
            <p:cNvSpPr>
              <a:spLocks noChangeArrowheads="1"/>
            </p:cNvSpPr>
            <p:nvPr/>
          </p:nvSpPr>
          <p:spPr bwMode="auto">
            <a:xfrm rot="5400000">
              <a:off x="6804" y="6231"/>
              <a:ext cx="567" cy="1134"/>
            </a:xfrm>
            <a:prstGeom prst="rect">
              <a:avLst/>
            </a:prstGeom>
            <a:solidFill>
              <a:srgbClr val="F8C0D9"/>
            </a:solidFill>
            <a:ln w="9525">
              <a:solidFill>
                <a:srgbClr val="000000"/>
              </a:solidFill>
              <a:miter lim="800000"/>
              <a:headEnd/>
              <a:tailEnd/>
            </a:ln>
          </p:spPr>
          <p:txBody>
            <a:bodyPr/>
            <a:lstStyle/>
            <a:p>
              <a:endParaRPr lang="ru-RU"/>
            </a:p>
          </p:txBody>
        </p:sp>
        <p:sp>
          <p:nvSpPr>
            <p:cNvPr id="21540" name="Rectangle 25"/>
            <p:cNvSpPr>
              <a:spLocks noChangeArrowheads="1"/>
            </p:cNvSpPr>
            <p:nvPr/>
          </p:nvSpPr>
          <p:spPr bwMode="auto">
            <a:xfrm rot="5400000">
              <a:off x="3410" y="6811"/>
              <a:ext cx="567" cy="1134"/>
            </a:xfrm>
            <a:prstGeom prst="rect">
              <a:avLst/>
            </a:prstGeom>
            <a:solidFill>
              <a:srgbClr val="F8C0D9"/>
            </a:solidFill>
            <a:ln w="9525">
              <a:solidFill>
                <a:srgbClr val="000000"/>
              </a:solidFill>
              <a:miter lim="800000"/>
              <a:headEnd/>
              <a:tailEnd/>
            </a:ln>
          </p:spPr>
          <p:txBody>
            <a:bodyPr/>
            <a:lstStyle/>
            <a:p>
              <a:endParaRPr lang="ru-RU"/>
            </a:p>
          </p:txBody>
        </p:sp>
        <p:sp>
          <p:nvSpPr>
            <p:cNvPr id="21541" name="Rectangle 26"/>
            <p:cNvSpPr>
              <a:spLocks noChangeArrowheads="1"/>
            </p:cNvSpPr>
            <p:nvPr/>
          </p:nvSpPr>
          <p:spPr bwMode="auto">
            <a:xfrm rot="5400000">
              <a:off x="3424" y="6231"/>
              <a:ext cx="567" cy="1134"/>
            </a:xfrm>
            <a:prstGeom prst="rect">
              <a:avLst/>
            </a:prstGeom>
            <a:solidFill>
              <a:srgbClr val="F8C0D9"/>
            </a:solidFill>
            <a:ln w="9525">
              <a:solidFill>
                <a:srgbClr val="000000"/>
              </a:solidFill>
              <a:miter lim="800000"/>
              <a:headEnd/>
              <a:tailEnd/>
            </a:ln>
          </p:spPr>
          <p:txBody>
            <a:bodyPr/>
            <a:lstStyle/>
            <a:p>
              <a:endParaRPr lang="ru-RU"/>
            </a:p>
          </p:txBody>
        </p:sp>
      </p:grpSp>
      <p:grpSp>
        <p:nvGrpSpPr>
          <p:cNvPr id="6" name="Group 27"/>
          <p:cNvGrpSpPr>
            <a:grpSpLocks/>
          </p:cNvGrpSpPr>
          <p:nvPr/>
        </p:nvGrpSpPr>
        <p:grpSpPr bwMode="auto">
          <a:xfrm>
            <a:off x="5000625" y="1643063"/>
            <a:ext cx="3571875" cy="3168650"/>
            <a:chOff x="1807" y="774"/>
            <a:chExt cx="7363" cy="7467"/>
          </a:xfrm>
        </p:grpSpPr>
        <p:sp>
          <p:nvSpPr>
            <p:cNvPr id="21511" name="Rectangle 28"/>
            <p:cNvSpPr>
              <a:spLocks noChangeArrowheads="1"/>
            </p:cNvSpPr>
            <p:nvPr/>
          </p:nvSpPr>
          <p:spPr bwMode="auto">
            <a:xfrm rot="-5400000">
              <a:off x="6006" y="5684"/>
              <a:ext cx="567" cy="2268"/>
            </a:xfrm>
            <a:prstGeom prst="rect">
              <a:avLst/>
            </a:prstGeom>
            <a:solidFill>
              <a:srgbClr val="FF0000"/>
            </a:solidFill>
            <a:ln w="9525">
              <a:solidFill>
                <a:srgbClr val="000000"/>
              </a:solidFill>
              <a:miter lim="800000"/>
              <a:headEnd/>
              <a:tailEnd/>
            </a:ln>
          </p:spPr>
          <p:txBody>
            <a:bodyPr/>
            <a:lstStyle/>
            <a:p>
              <a:endParaRPr lang="ru-RU"/>
            </a:p>
          </p:txBody>
        </p:sp>
        <p:sp>
          <p:nvSpPr>
            <p:cNvPr id="21512" name="Rectangle 29"/>
            <p:cNvSpPr>
              <a:spLocks noChangeArrowheads="1"/>
            </p:cNvSpPr>
            <p:nvPr/>
          </p:nvSpPr>
          <p:spPr bwMode="auto">
            <a:xfrm rot="-5400000">
              <a:off x="6033" y="5690"/>
              <a:ext cx="567" cy="3402"/>
            </a:xfrm>
            <a:prstGeom prst="rect">
              <a:avLst/>
            </a:prstGeom>
            <a:solidFill>
              <a:srgbClr val="9900CC"/>
            </a:solidFill>
            <a:ln w="9525">
              <a:solidFill>
                <a:srgbClr val="000000"/>
              </a:solidFill>
              <a:miter lim="800000"/>
              <a:headEnd/>
              <a:tailEnd/>
            </a:ln>
          </p:spPr>
          <p:txBody>
            <a:bodyPr/>
            <a:lstStyle/>
            <a:p>
              <a:endParaRPr lang="ru-RU"/>
            </a:p>
          </p:txBody>
        </p:sp>
        <p:sp>
          <p:nvSpPr>
            <p:cNvPr id="21513" name="Rectangle 30"/>
            <p:cNvSpPr>
              <a:spLocks noChangeArrowheads="1"/>
            </p:cNvSpPr>
            <p:nvPr/>
          </p:nvSpPr>
          <p:spPr bwMode="auto">
            <a:xfrm rot="-5400000">
              <a:off x="6033" y="4537"/>
              <a:ext cx="567" cy="3402"/>
            </a:xfrm>
            <a:prstGeom prst="rect">
              <a:avLst/>
            </a:prstGeom>
            <a:solidFill>
              <a:srgbClr val="9900CC"/>
            </a:solidFill>
            <a:ln w="9525">
              <a:solidFill>
                <a:srgbClr val="000000"/>
              </a:solidFill>
              <a:miter lim="800000"/>
              <a:headEnd/>
              <a:tailEnd/>
            </a:ln>
          </p:spPr>
          <p:txBody>
            <a:bodyPr/>
            <a:lstStyle/>
            <a:p>
              <a:endParaRPr lang="ru-RU"/>
            </a:p>
          </p:txBody>
        </p:sp>
        <p:sp>
          <p:nvSpPr>
            <p:cNvPr id="21514" name="Rectangle 31"/>
            <p:cNvSpPr>
              <a:spLocks noChangeArrowheads="1"/>
            </p:cNvSpPr>
            <p:nvPr/>
          </p:nvSpPr>
          <p:spPr bwMode="auto">
            <a:xfrm rot="-5400000">
              <a:off x="6025" y="5690"/>
              <a:ext cx="567" cy="4535"/>
            </a:xfrm>
            <a:prstGeom prst="rect">
              <a:avLst/>
            </a:prstGeom>
            <a:solidFill>
              <a:srgbClr val="993300"/>
            </a:solidFill>
            <a:ln w="9525">
              <a:solidFill>
                <a:srgbClr val="000000"/>
              </a:solidFill>
              <a:miter lim="800000"/>
              <a:headEnd/>
              <a:tailEnd/>
            </a:ln>
          </p:spPr>
          <p:txBody>
            <a:bodyPr/>
            <a:lstStyle/>
            <a:p>
              <a:endParaRPr lang="ru-RU"/>
            </a:p>
          </p:txBody>
        </p:sp>
        <p:grpSp>
          <p:nvGrpSpPr>
            <p:cNvPr id="7" name="Group 32"/>
            <p:cNvGrpSpPr>
              <a:grpSpLocks/>
            </p:cNvGrpSpPr>
            <p:nvPr/>
          </p:nvGrpSpPr>
          <p:grpSpPr bwMode="auto">
            <a:xfrm>
              <a:off x="1807" y="774"/>
              <a:ext cx="7363" cy="5167"/>
              <a:chOff x="1807" y="774"/>
              <a:chExt cx="7363" cy="5167"/>
            </a:xfrm>
          </p:grpSpPr>
          <p:grpSp>
            <p:nvGrpSpPr>
              <p:cNvPr id="8" name="Group 33"/>
              <p:cNvGrpSpPr>
                <a:grpSpLocks/>
              </p:cNvGrpSpPr>
              <p:nvPr/>
            </p:nvGrpSpPr>
            <p:grpSpPr bwMode="auto">
              <a:xfrm>
                <a:off x="1807" y="4214"/>
                <a:ext cx="1694" cy="1714"/>
                <a:chOff x="981" y="1814"/>
                <a:chExt cx="1694" cy="1714"/>
              </a:xfrm>
            </p:grpSpPr>
            <p:sp>
              <p:nvSpPr>
                <p:cNvPr id="21534" name="Rectangle 34"/>
                <p:cNvSpPr>
                  <a:spLocks noChangeArrowheads="1"/>
                </p:cNvSpPr>
                <p:nvPr/>
              </p:nvSpPr>
              <p:spPr bwMode="auto">
                <a:xfrm>
                  <a:off x="981" y="2394"/>
                  <a:ext cx="567" cy="1134"/>
                </a:xfrm>
                <a:prstGeom prst="rect">
                  <a:avLst/>
                </a:prstGeom>
                <a:solidFill>
                  <a:srgbClr val="F8C0D9"/>
                </a:solidFill>
                <a:ln w="9525">
                  <a:solidFill>
                    <a:srgbClr val="000000"/>
                  </a:solidFill>
                  <a:miter lim="800000"/>
                  <a:headEnd/>
                  <a:tailEnd/>
                </a:ln>
              </p:spPr>
              <p:txBody>
                <a:bodyPr/>
                <a:lstStyle/>
                <a:p>
                  <a:endParaRPr lang="ru-RU"/>
                </a:p>
              </p:txBody>
            </p:sp>
            <p:sp>
              <p:nvSpPr>
                <p:cNvPr id="21535" name="Rectangle 35"/>
                <p:cNvSpPr>
                  <a:spLocks noChangeArrowheads="1"/>
                </p:cNvSpPr>
                <p:nvPr/>
              </p:nvSpPr>
              <p:spPr bwMode="auto">
                <a:xfrm rot="5400000">
                  <a:off x="1824" y="2111"/>
                  <a:ext cx="567" cy="1134"/>
                </a:xfrm>
                <a:prstGeom prst="rect">
                  <a:avLst/>
                </a:prstGeom>
                <a:solidFill>
                  <a:srgbClr val="F8C0D9"/>
                </a:solidFill>
                <a:ln w="9525">
                  <a:solidFill>
                    <a:srgbClr val="000000"/>
                  </a:solidFill>
                  <a:miter lim="800000"/>
                  <a:headEnd/>
                  <a:tailEnd/>
                </a:ln>
              </p:spPr>
              <p:txBody>
                <a:bodyPr/>
                <a:lstStyle/>
                <a:p>
                  <a:endParaRPr lang="ru-RU"/>
                </a:p>
              </p:txBody>
            </p:sp>
            <p:sp>
              <p:nvSpPr>
                <p:cNvPr id="21536" name="Rectangle 36"/>
                <p:cNvSpPr>
                  <a:spLocks noChangeArrowheads="1"/>
                </p:cNvSpPr>
                <p:nvPr/>
              </p:nvSpPr>
              <p:spPr bwMode="auto">
                <a:xfrm>
                  <a:off x="1541" y="1814"/>
                  <a:ext cx="567" cy="567"/>
                </a:xfrm>
                <a:prstGeom prst="rect">
                  <a:avLst/>
                </a:prstGeom>
                <a:solidFill>
                  <a:srgbClr val="FFFFFF"/>
                </a:solidFill>
                <a:ln w="19050">
                  <a:solidFill>
                    <a:srgbClr val="000000"/>
                  </a:solidFill>
                  <a:miter lim="800000"/>
                  <a:headEnd/>
                  <a:tailEnd/>
                </a:ln>
              </p:spPr>
              <p:txBody>
                <a:bodyPr/>
                <a:lstStyle/>
                <a:p>
                  <a:endParaRPr lang="ru-RU"/>
                </a:p>
              </p:txBody>
            </p:sp>
          </p:grpSp>
          <p:grpSp>
            <p:nvGrpSpPr>
              <p:cNvPr id="9" name="Group 37"/>
              <p:cNvGrpSpPr>
                <a:grpSpLocks/>
              </p:cNvGrpSpPr>
              <p:nvPr/>
            </p:nvGrpSpPr>
            <p:grpSpPr bwMode="auto">
              <a:xfrm>
                <a:off x="3501" y="774"/>
                <a:ext cx="5669" cy="5167"/>
                <a:chOff x="3501" y="774"/>
                <a:chExt cx="5669" cy="5167"/>
              </a:xfrm>
            </p:grpSpPr>
            <p:sp>
              <p:nvSpPr>
                <p:cNvPr id="21518" name="Rectangle 38"/>
                <p:cNvSpPr>
                  <a:spLocks noChangeArrowheads="1"/>
                </p:cNvSpPr>
                <p:nvPr/>
              </p:nvSpPr>
              <p:spPr bwMode="auto">
                <a:xfrm rot="-5400000">
                  <a:off x="6025" y="3390"/>
                  <a:ext cx="567" cy="4535"/>
                </a:xfrm>
                <a:prstGeom prst="rect">
                  <a:avLst/>
                </a:prstGeom>
                <a:solidFill>
                  <a:srgbClr val="993300"/>
                </a:solidFill>
                <a:ln w="9525">
                  <a:solidFill>
                    <a:srgbClr val="000000"/>
                  </a:solidFill>
                  <a:miter lim="800000"/>
                  <a:headEnd/>
                  <a:tailEnd/>
                </a:ln>
              </p:spPr>
              <p:txBody>
                <a:bodyPr/>
                <a:lstStyle/>
                <a:p>
                  <a:endParaRPr lang="ru-RU"/>
                </a:p>
              </p:txBody>
            </p:sp>
            <p:grpSp>
              <p:nvGrpSpPr>
                <p:cNvPr id="10" name="Group 39"/>
                <p:cNvGrpSpPr>
                  <a:grpSpLocks/>
                </p:cNvGrpSpPr>
                <p:nvPr/>
              </p:nvGrpSpPr>
              <p:grpSpPr bwMode="auto">
                <a:xfrm>
                  <a:off x="3501" y="774"/>
                  <a:ext cx="5669" cy="4600"/>
                  <a:chOff x="2367" y="1754"/>
                  <a:chExt cx="5669" cy="4600"/>
                </a:xfrm>
              </p:grpSpPr>
              <p:grpSp>
                <p:nvGrpSpPr>
                  <p:cNvPr id="11" name="Group 40"/>
                  <p:cNvGrpSpPr>
                    <a:grpSpLocks/>
                  </p:cNvGrpSpPr>
                  <p:nvPr/>
                </p:nvGrpSpPr>
                <p:grpSpPr bwMode="auto">
                  <a:xfrm>
                    <a:off x="2367" y="5220"/>
                    <a:ext cx="5669" cy="1134"/>
                    <a:chOff x="2367" y="4407"/>
                    <a:chExt cx="5669" cy="1134"/>
                  </a:xfrm>
                </p:grpSpPr>
                <p:sp>
                  <p:nvSpPr>
                    <p:cNvPr id="21530" name="Rectangle 41"/>
                    <p:cNvSpPr>
                      <a:spLocks noChangeArrowheads="1"/>
                    </p:cNvSpPr>
                    <p:nvPr/>
                  </p:nvSpPr>
                  <p:spPr bwMode="auto">
                    <a:xfrm rot="-5400000">
                      <a:off x="3515" y="3273"/>
                      <a:ext cx="567" cy="2835"/>
                    </a:xfrm>
                    <a:prstGeom prst="rect">
                      <a:avLst/>
                    </a:prstGeom>
                    <a:solidFill>
                      <a:srgbClr val="FFD72D"/>
                    </a:solidFill>
                    <a:ln w="9525">
                      <a:solidFill>
                        <a:srgbClr val="000000"/>
                      </a:solidFill>
                      <a:miter lim="800000"/>
                      <a:headEnd/>
                      <a:tailEnd/>
                    </a:ln>
                  </p:spPr>
                  <p:txBody>
                    <a:bodyPr/>
                    <a:lstStyle/>
                    <a:p>
                      <a:endParaRPr lang="ru-RU"/>
                    </a:p>
                  </p:txBody>
                </p:sp>
                <p:sp>
                  <p:nvSpPr>
                    <p:cNvPr id="21531" name="Rectangle 42"/>
                    <p:cNvSpPr>
                      <a:spLocks noChangeArrowheads="1"/>
                    </p:cNvSpPr>
                    <p:nvPr/>
                  </p:nvSpPr>
                  <p:spPr bwMode="auto">
                    <a:xfrm rot="-5400000">
                      <a:off x="6335" y="3280"/>
                      <a:ext cx="567" cy="2835"/>
                    </a:xfrm>
                    <a:prstGeom prst="rect">
                      <a:avLst/>
                    </a:prstGeom>
                    <a:solidFill>
                      <a:srgbClr val="FFD72D"/>
                    </a:solidFill>
                    <a:ln w="9525">
                      <a:solidFill>
                        <a:srgbClr val="000000"/>
                      </a:solidFill>
                      <a:miter lim="800000"/>
                      <a:headEnd/>
                      <a:tailEnd/>
                    </a:ln>
                  </p:spPr>
                  <p:txBody>
                    <a:bodyPr/>
                    <a:lstStyle/>
                    <a:p>
                      <a:endParaRPr lang="ru-RU"/>
                    </a:p>
                  </p:txBody>
                </p:sp>
                <p:sp>
                  <p:nvSpPr>
                    <p:cNvPr id="21532" name="Rectangle 43"/>
                    <p:cNvSpPr>
                      <a:spLocks noChangeArrowheads="1"/>
                    </p:cNvSpPr>
                    <p:nvPr/>
                  </p:nvSpPr>
                  <p:spPr bwMode="auto">
                    <a:xfrm rot="-5400000">
                      <a:off x="6335" y="3840"/>
                      <a:ext cx="567" cy="2835"/>
                    </a:xfrm>
                    <a:prstGeom prst="rect">
                      <a:avLst/>
                    </a:prstGeom>
                    <a:solidFill>
                      <a:srgbClr val="FFD72D"/>
                    </a:solidFill>
                    <a:ln w="9525">
                      <a:solidFill>
                        <a:srgbClr val="000000"/>
                      </a:solidFill>
                      <a:miter lim="800000"/>
                      <a:headEnd/>
                      <a:tailEnd/>
                    </a:ln>
                  </p:spPr>
                  <p:txBody>
                    <a:bodyPr/>
                    <a:lstStyle/>
                    <a:p>
                      <a:endParaRPr lang="ru-RU"/>
                    </a:p>
                  </p:txBody>
                </p:sp>
                <p:sp>
                  <p:nvSpPr>
                    <p:cNvPr id="21533" name="Rectangle 44"/>
                    <p:cNvSpPr>
                      <a:spLocks noChangeArrowheads="1"/>
                    </p:cNvSpPr>
                    <p:nvPr/>
                  </p:nvSpPr>
                  <p:spPr bwMode="auto">
                    <a:xfrm rot="-5400000">
                      <a:off x="3501" y="3834"/>
                      <a:ext cx="567" cy="2835"/>
                    </a:xfrm>
                    <a:prstGeom prst="rect">
                      <a:avLst/>
                    </a:prstGeom>
                    <a:solidFill>
                      <a:srgbClr val="FFD72D"/>
                    </a:solidFill>
                    <a:ln w="9525">
                      <a:solidFill>
                        <a:srgbClr val="000000"/>
                      </a:solidFill>
                      <a:miter lim="800000"/>
                      <a:headEnd/>
                      <a:tailEnd/>
                    </a:ln>
                  </p:spPr>
                  <p:txBody>
                    <a:bodyPr/>
                    <a:lstStyle/>
                    <a:p>
                      <a:endParaRPr lang="ru-RU"/>
                    </a:p>
                  </p:txBody>
                </p:sp>
              </p:grpSp>
              <p:grpSp>
                <p:nvGrpSpPr>
                  <p:cNvPr id="12" name="Group 45"/>
                  <p:cNvGrpSpPr>
                    <a:grpSpLocks/>
                  </p:cNvGrpSpPr>
                  <p:nvPr/>
                </p:nvGrpSpPr>
                <p:grpSpPr bwMode="auto">
                  <a:xfrm>
                    <a:off x="2941" y="1754"/>
                    <a:ext cx="4535" cy="3467"/>
                    <a:chOff x="2941" y="1494"/>
                    <a:chExt cx="4535" cy="3467"/>
                  </a:xfrm>
                </p:grpSpPr>
                <p:grpSp>
                  <p:nvGrpSpPr>
                    <p:cNvPr id="13" name="Group 46"/>
                    <p:cNvGrpSpPr>
                      <a:grpSpLocks/>
                    </p:cNvGrpSpPr>
                    <p:nvPr/>
                  </p:nvGrpSpPr>
                  <p:grpSpPr bwMode="auto">
                    <a:xfrm>
                      <a:off x="3501" y="1494"/>
                      <a:ext cx="3402" cy="2887"/>
                      <a:chOff x="3861" y="1374"/>
                      <a:chExt cx="3402" cy="2887"/>
                    </a:xfrm>
                  </p:grpSpPr>
                  <p:sp>
                    <p:nvSpPr>
                      <p:cNvPr id="21524" name="Rectangle 47"/>
                      <p:cNvSpPr>
                        <a:spLocks noChangeArrowheads="1"/>
                      </p:cNvSpPr>
                      <p:nvPr/>
                    </p:nvSpPr>
                    <p:spPr bwMode="auto">
                      <a:xfrm rot="5400000">
                        <a:off x="5224" y="2251"/>
                        <a:ext cx="567" cy="1134"/>
                      </a:xfrm>
                      <a:prstGeom prst="rect">
                        <a:avLst/>
                      </a:prstGeom>
                      <a:solidFill>
                        <a:srgbClr val="F8C0D9"/>
                      </a:solidFill>
                      <a:ln w="9525">
                        <a:solidFill>
                          <a:srgbClr val="000000"/>
                        </a:solidFill>
                        <a:miter lim="800000"/>
                        <a:headEnd/>
                        <a:tailEnd/>
                      </a:ln>
                    </p:spPr>
                    <p:txBody>
                      <a:bodyPr/>
                      <a:lstStyle/>
                      <a:p>
                        <a:endParaRPr lang="ru-RU"/>
                      </a:p>
                    </p:txBody>
                  </p:sp>
                  <p:sp>
                    <p:nvSpPr>
                      <p:cNvPr id="21525" name="Rectangle 48"/>
                      <p:cNvSpPr>
                        <a:spLocks noChangeArrowheads="1"/>
                      </p:cNvSpPr>
                      <p:nvPr/>
                    </p:nvSpPr>
                    <p:spPr bwMode="auto">
                      <a:xfrm>
                        <a:off x="4421" y="1374"/>
                        <a:ext cx="567" cy="567"/>
                      </a:xfrm>
                      <a:prstGeom prst="rect">
                        <a:avLst/>
                      </a:prstGeom>
                      <a:solidFill>
                        <a:srgbClr val="FFFFFF"/>
                      </a:solidFill>
                      <a:ln w="19050">
                        <a:solidFill>
                          <a:srgbClr val="000000"/>
                        </a:solidFill>
                        <a:miter lim="800000"/>
                        <a:headEnd/>
                        <a:tailEnd/>
                      </a:ln>
                    </p:spPr>
                    <p:txBody>
                      <a:bodyPr/>
                      <a:lstStyle/>
                      <a:p>
                        <a:endParaRPr lang="ru-RU"/>
                      </a:p>
                    </p:txBody>
                  </p:sp>
                  <p:sp>
                    <p:nvSpPr>
                      <p:cNvPr id="21526" name="Rectangle 49"/>
                      <p:cNvSpPr>
                        <a:spLocks noChangeArrowheads="1"/>
                      </p:cNvSpPr>
                      <p:nvPr/>
                    </p:nvSpPr>
                    <p:spPr bwMode="auto">
                      <a:xfrm>
                        <a:off x="6081" y="1374"/>
                        <a:ext cx="567" cy="567"/>
                      </a:xfrm>
                      <a:prstGeom prst="rect">
                        <a:avLst/>
                      </a:prstGeom>
                      <a:solidFill>
                        <a:srgbClr val="FFFFFF"/>
                      </a:solidFill>
                      <a:ln w="19050">
                        <a:solidFill>
                          <a:srgbClr val="000000"/>
                        </a:solidFill>
                        <a:miter lim="800000"/>
                        <a:headEnd/>
                        <a:tailEnd/>
                      </a:ln>
                    </p:spPr>
                    <p:txBody>
                      <a:bodyPr/>
                      <a:lstStyle/>
                      <a:p>
                        <a:endParaRPr lang="ru-RU"/>
                      </a:p>
                    </p:txBody>
                  </p:sp>
                  <p:sp>
                    <p:nvSpPr>
                      <p:cNvPr id="21527" name="Rectangle 50"/>
                      <p:cNvSpPr>
                        <a:spLocks noChangeArrowheads="1"/>
                      </p:cNvSpPr>
                      <p:nvPr/>
                    </p:nvSpPr>
                    <p:spPr bwMode="auto">
                      <a:xfrm rot="-5400000">
                        <a:off x="5251" y="2264"/>
                        <a:ext cx="567" cy="2268"/>
                      </a:xfrm>
                      <a:prstGeom prst="rect">
                        <a:avLst/>
                      </a:prstGeom>
                      <a:solidFill>
                        <a:srgbClr val="FF0000"/>
                      </a:solidFill>
                      <a:ln w="9525">
                        <a:solidFill>
                          <a:srgbClr val="000000"/>
                        </a:solidFill>
                        <a:miter lim="800000"/>
                        <a:headEnd/>
                        <a:tailEnd/>
                      </a:ln>
                    </p:spPr>
                    <p:txBody>
                      <a:bodyPr/>
                      <a:lstStyle/>
                      <a:p>
                        <a:endParaRPr lang="ru-RU"/>
                      </a:p>
                    </p:txBody>
                  </p:sp>
                  <p:sp>
                    <p:nvSpPr>
                      <p:cNvPr id="21528" name="Rectangle 51"/>
                      <p:cNvSpPr>
                        <a:spLocks noChangeArrowheads="1"/>
                      </p:cNvSpPr>
                      <p:nvPr/>
                    </p:nvSpPr>
                    <p:spPr bwMode="auto">
                      <a:xfrm rot="-5400000">
                        <a:off x="5251" y="1104"/>
                        <a:ext cx="567" cy="2268"/>
                      </a:xfrm>
                      <a:prstGeom prst="rect">
                        <a:avLst/>
                      </a:prstGeom>
                      <a:solidFill>
                        <a:srgbClr val="FF0000"/>
                      </a:solidFill>
                      <a:ln w="9525">
                        <a:solidFill>
                          <a:srgbClr val="000000"/>
                        </a:solidFill>
                        <a:miter lim="800000"/>
                        <a:headEnd/>
                        <a:tailEnd/>
                      </a:ln>
                    </p:spPr>
                    <p:txBody>
                      <a:bodyPr/>
                      <a:lstStyle/>
                      <a:p>
                        <a:endParaRPr lang="ru-RU"/>
                      </a:p>
                    </p:txBody>
                  </p:sp>
                  <p:sp>
                    <p:nvSpPr>
                      <p:cNvPr id="21529" name="Rectangle 52"/>
                      <p:cNvSpPr>
                        <a:spLocks noChangeArrowheads="1"/>
                      </p:cNvSpPr>
                      <p:nvPr/>
                    </p:nvSpPr>
                    <p:spPr bwMode="auto">
                      <a:xfrm rot="-5400000">
                        <a:off x="5278" y="2277"/>
                        <a:ext cx="567" cy="3402"/>
                      </a:xfrm>
                      <a:prstGeom prst="rect">
                        <a:avLst/>
                      </a:prstGeom>
                      <a:solidFill>
                        <a:srgbClr val="9900CC"/>
                      </a:solidFill>
                      <a:ln w="9525">
                        <a:solidFill>
                          <a:srgbClr val="000000"/>
                        </a:solidFill>
                        <a:miter lim="800000"/>
                        <a:headEnd/>
                        <a:tailEnd/>
                      </a:ln>
                    </p:spPr>
                    <p:txBody>
                      <a:bodyPr/>
                      <a:lstStyle/>
                      <a:p>
                        <a:endParaRPr lang="ru-RU"/>
                      </a:p>
                    </p:txBody>
                  </p:sp>
                </p:grpSp>
                <p:sp>
                  <p:nvSpPr>
                    <p:cNvPr id="21523" name="Rectangle 53"/>
                    <p:cNvSpPr>
                      <a:spLocks noChangeArrowheads="1"/>
                    </p:cNvSpPr>
                    <p:nvPr/>
                  </p:nvSpPr>
                  <p:spPr bwMode="auto">
                    <a:xfrm rot="-5400000">
                      <a:off x="4925" y="2410"/>
                      <a:ext cx="567" cy="4535"/>
                    </a:xfrm>
                    <a:prstGeom prst="rect">
                      <a:avLst/>
                    </a:prstGeom>
                    <a:solidFill>
                      <a:srgbClr val="993300"/>
                    </a:solidFill>
                    <a:ln w="9525">
                      <a:solidFill>
                        <a:srgbClr val="000000"/>
                      </a:solidFill>
                      <a:miter lim="800000"/>
                      <a:headEnd/>
                      <a:tailEnd/>
                    </a:ln>
                  </p:spPr>
                  <p:txBody>
                    <a:bodyPr/>
                    <a:lstStyle/>
                    <a:p>
                      <a:endParaRPr lang="ru-RU"/>
                    </a:p>
                  </p:txBody>
                </p:sp>
              </p:grpSp>
            </p:grpSp>
          </p:grpSp>
        </p:grpSp>
      </p:grpSp>
      <p:sp>
        <p:nvSpPr>
          <p:cNvPr id="21509" name="TextBox 54"/>
          <p:cNvSpPr txBox="1">
            <a:spLocks noChangeArrowheads="1"/>
          </p:cNvSpPr>
          <p:nvPr/>
        </p:nvSpPr>
        <p:spPr bwMode="auto">
          <a:xfrm>
            <a:off x="1428750" y="2857500"/>
            <a:ext cx="1435100" cy="461963"/>
          </a:xfrm>
          <a:prstGeom prst="rect">
            <a:avLst/>
          </a:prstGeom>
          <a:noFill/>
          <a:ln w="9525">
            <a:noFill/>
            <a:miter lim="800000"/>
            <a:headEnd/>
            <a:tailEnd/>
          </a:ln>
        </p:spPr>
        <p:txBody>
          <a:bodyPr wrap="none">
            <a:spAutoFit/>
          </a:bodyPr>
          <a:lstStyle/>
          <a:p>
            <a:r>
              <a:rPr lang="ru-RU" sz="2400" b="1">
                <a:latin typeface="Times New Roman" pitchFamily="18" charset="0"/>
                <a:cs typeface="Times New Roman" pitchFamily="18" charset="0"/>
              </a:rPr>
              <a:t>грузовик</a:t>
            </a:r>
          </a:p>
        </p:txBody>
      </p:sp>
      <p:sp>
        <p:nvSpPr>
          <p:cNvPr id="21510" name="TextBox 55"/>
          <p:cNvSpPr txBox="1">
            <a:spLocks noChangeArrowheads="1"/>
          </p:cNvSpPr>
          <p:nvPr/>
        </p:nvSpPr>
        <p:spPr bwMode="auto">
          <a:xfrm>
            <a:off x="6572250" y="785813"/>
            <a:ext cx="1322388" cy="461962"/>
          </a:xfrm>
          <a:prstGeom prst="rect">
            <a:avLst/>
          </a:prstGeom>
          <a:noFill/>
          <a:ln w="9525">
            <a:noFill/>
            <a:miter lim="800000"/>
            <a:headEnd/>
            <a:tailEnd/>
          </a:ln>
        </p:spPr>
        <p:txBody>
          <a:bodyPr wrap="none">
            <a:spAutoFit/>
          </a:bodyPr>
          <a:lstStyle/>
          <a:p>
            <a:r>
              <a:rPr lang="ru-RU" sz="2400" b="1">
                <a:latin typeface="Times New Roman" pitchFamily="18" charset="0"/>
                <a:cs typeface="Times New Roman" pitchFamily="18" charset="0"/>
              </a:rPr>
              <a:t>самовар</a:t>
            </a:r>
          </a:p>
        </p:txBody>
      </p:sp>
      <p:pic>
        <p:nvPicPr>
          <p:cNvPr id="57" name="Picture 2" descr="M:\фотки по математике\701d3990bf6f.gif"/>
          <p:cNvPicPr>
            <a:picLocks noChangeAspect="1" noChangeArrowheads="1" noCrop="1"/>
          </p:cNvPicPr>
          <p:nvPr/>
        </p:nvPicPr>
        <p:blipFill>
          <a:blip r:embed="rId3"/>
          <a:srcRect/>
          <a:stretch>
            <a:fillRect/>
          </a:stretch>
        </p:blipFill>
        <p:spPr bwMode="auto">
          <a:xfrm>
            <a:off x="7286644" y="5072074"/>
            <a:ext cx="1357290" cy="1571612"/>
          </a:xfrm>
          <a:prstGeom prst="rect">
            <a:avLst/>
          </a:prstGeom>
          <a:noFill/>
        </p:spPr>
      </p:pic>
    </p:spTree>
  </p:cSld>
  <p:clrMapOvr>
    <a:masterClrMapping/>
  </p:clrMapOvr>
  <p:transition spd="slow" advTm="5000">
    <p:diamon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Documents and Settings\Татьяна\Рабочий стол\Рисунок1.jpg"/>
          <p:cNvPicPr>
            <a:picLocks noChangeAspect="1" noChangeArrowheads="1"/>
          </p:cNvPicPr>
          <p:nvPr/>
        </p:nvPicPr>
        <p:blipFill>
          <a:blip r:embed="rId2"/>
          <a:srcRect/>
          <a:stretch>
            <a:fillRect/>
          </a:stretch>
        </p:blipFill>
        <p:spPr bwMode="auto">
          <a:xfrm>
            <a:off x="-6350" y="-6350"/>
            <a:ext cx="9156700" cy="6870700"/>
          </a:xfrm>
          <a:prstGeom prst="rect">
            <a:avLst/>
          </a:prstGeom>
          <a:noFill/>
          <a:ln w="9525">
            <a:noFill/>
            <a:miter lim="800000"/>
            <a:headEnd/>
            <a:tailEnd/>
          </a:ln>
          <a:effectLst>
            <a:glow rad="228600">
              <a:schemeClr val="accent2">
                <a:satMod val="175000"/>
                <a:alpha val="40000"/>
              </a:schemeClr>
            </a:glow>
          </a:effectLst>
        </p:spPr>
      </p:pic>
      <p:grpSp>
        <p:nvGrpSpPr>
          <p:cNvPr id="2" name="Group 3"/>
          <p:cNvGrpSpPr>
            <a:grpSpLocks/>
          </p:cNvGrpSpPr>
          <p:nvPr/>
        </p:nvGrpSpPr>
        <p:grpSpPr bwMode="auto">
          <a:xfrm>
            <a:off x="428625" y="3214688"/>
            <a:ext cx="3929063" cy="3143250"/>
            <a:chOff x="2241" y="9027"/>
            <a:chExt cx="7961" cy="6274"/>
          </a:xfrm>
        </p:grpSpPr>
        <p:sp>
          <p:nvSpPr>
            <p:cNvPr id="22535" name="Rectangle 4"/>
            <p:cNvSpPr>
              <a:spLocks noChangeArrowheads="1"/>
            </p:cNvSpPr>
            <p:nvPr/>
          </p:nvSpPr>
          <p:spPr bwMode="auto">
            <a:xfrm rot="-5400000">
              <a:off x="5332" y="9896"/>
              <a:ext cx="567" cy="5669"/>
            </a:xfrm>
            <a:prstGeom prst="rect">
              <a:avLst/>
            </a:prstGeom>
            <a:solidFill>
              <a:srgbClr val="FF6600"/>
            </a:solidFill>
            <a:ln w="9525">
              <a:solidFill>
                <a:srgbClr val="000000"/>
              </a:solidFill>
              <a:miter lim="800000"/>
              <a:headEnd/>
              <a:tailEnd/>
            </a:ln>
          </p:spPr>
          <p:txBody>
            <a:bodyPr/>
            <a:lstStyle/>
            <a:p>
              <a:endParaRPr lang="ru-RU"/>
            </a:p>
          </p:txBody>
        </p:sp>
        <p:sp>
          <p:nvSpPr>
            <p:cNvPr id="22536" name="Rectangle 5"/>
            <p:cNvSpPr>
              <a:spLocks noChangeArrowheads="1"/>
            </p:cNvSpPr>
            <p:nvPr/>
          </p:nvSpPr>
          <p:spPr bwMode="auto">
            <a:xfrm rot="-5400000">
              <a:off x="7078" y="10457"/>
              <a:ext cx="567" cy="3402"/>
            </a:xfrm>
            <a:prstGeom prst="rect">
              <a:avLst/>
            </a:prstGeom>
            <a:solidFill>
              <a:srgbClr val="9900CC"/>
            </a:solidFill>
            <a:ln w="9525">
              <a:solidFill>
                <a:srgbClr val="000000"/>
              </a:solidFill>
              <a:miter lim="800000"/>
              <a:headEnd/>
              <a:tailEnd/>
            </a:ln>
          </p:spPr>
          <p:txBody>
            <a:bodyPr/>
            <a:lstStyle/>
            <a:p>
              <a:endParaRPr lang="ru-RU"/>
            </a:p>
          </p:txBody>
        </p:sp>
        <p:sp>
          <p:nvSpPr>
            <p:cNvPr id="22537" name="Rectangle 6"/>
            <p:cNvSpPr>
              <a:spLocks noChangeArrowheads="1"/>
            </p:cNvSpPr>
            <p:nvPr/>
          </p:nvSpPr>
          <p:spPr bwMode="auto">
            <a:xfrm rot="-5400000">
              <a:off x="3658" y="10450"/>
              <a:ext cx="567" cy="3402"/>
            </a:xfrm>
            <a:prstGeom prst="rect">
              <a:avLst/>
            </a:prstGeom>
            <a:solidFill>
              <a:srgbClr val="9900CC"/>
            </a:solidFill>
            <a:ln w="9525">
              <a:solidFill>
                <a:srgbClr val="000000"/>
              </a:solidFill>
              <a:miter lim="800000"/>
              <a:headEnd/>
              <a:tailEnd/>
            </a:ln>
          </p:spPr>
          <p:txBody>
            <a:bodyPr/>
            <a:lstStyle/>
            <a:p>
              <a:endParaRPr lang="ru-RU"/>
            </a:p>
          </p:txBody>
        </p:sp>
        <p:sp>
          <p:nvSpPr>
            <p:cNvPr id="22538" name="Rectangle 7"/>
            <p:cNvSpPr>
              <a:spLocks noChangeArrowheads="1"/>
            </p:cNvSpPr>
            <p:nvPr/>
          </p:nvSpPr>
          <p:spPr bwMode="auto">
            <a:xfrm rot="-5400000">
              <a:off x="6808" y="10127"/>
              <a:ext cx="567" cy="1701"/>
            </a:xfrm>
            <a:prstGeom prst="rect">
              <a:avLst/>
            </a:prstGeom>
            <a:solidFill>
              <a:srgbClr val="09CAF7"/>
            </a:solidFill>
            <a:ln w="9525">
              <a:solidFill>
                <a:srgbClr val="000000"/>
              </a:solidFill>
              <a:miter lim="800000"/>
              <a:headEnd/>
              <a:tailEnd/>
            </a:ln>
          </p:spPr>
          <p:txBody>
            <a:bodyPr/>
            <a:lstStyle/>
            <a:p>
              <a:endParaRPr lang="ru-RU"/>
            </a:p>
          </p:txBody>
        </p:sp>
        <p:sp>
          <p:nvSpPr>
            <p:cNvPr id="22539" name="Rectangle 8"/>
            <p:cNvSpPr>
              <a:spLocks noChangeArrowheads="1"/>
            </p:cNvSpPr>
            <p:nvPr/>
          </p:nvSpPr>
          <p:spPr bwMode="auto">
            <a:xfrm>
              <a:off x="6161" y="13014"/>
              <a:ext cx="567" cy="1701"/>
            </a:xfrm>
            <a:prstGeom prst="rect">
              <a:avLst/>
            </a:prstGeom>
            <a:solidFill>
              <a:srgbClr val="09CAF7"/>
            </a:solidFill>
            <a:ln w="9525">
              <a:solidFill>
                <a:srgbClr val="000000"/>
              </a:solidFill>
              <a:miter lim="800000"/>
              <a:headEnd/>
              <a:tailEnd/>
            </a:ln>
          </p:spPr>
          <p:txBody>
            <a:bodyPr/>
            <a:lstStyle/>
            <a:p>
              <a:endParaRPr lang="ru-RU"/>
            </a:p>
          </p:txBody>
        </p:sp>
        <p:sp>
          <p:nvSpPr>
            <p:cNvPr id="22540" name="Rectangle 9"/>
            <p:cNvSpPr>
              <a:spLocks noChangeArrowheads="1"/>
            </p:cNvSpPr>
            <p:nvPr/>
          </p:nvSpPr>
          <p:spPr bwMode="auto">
            <a:xfrm>
              <a:off x="3381" y="13014"/>
              <a:ext cx="567" cy="1701"/>
            </a:xfrm>
            <a:prstGeom prst="rect">
              <a:avLst/>
            </a:prstGeom>
            <a:solidFill>
              <a:srgbClr val="09CAF7"/>
            </a:solidFill>
            <a:ln w="9525">
              <a:solidFill>
                <a:srgbClr val="000000"/>
              </a:solidFill>
              <a:miter lim="800000"/>
              <a:headEnd/>
              <a:tailEnd/>
            </a:ln>
          </p:spPr>
          <p:txBody>
            <a:bodyPr/>
            <a:lstStyle/>
            <a:p>
              <a:endParaRPr lang="ru-RU"/>
            </a:p>
          </p:txBody>
        </p:sp>
        <p:sp>
          <p:nvSpPr>
            <p:cNvPr id="22541" name="Rectangle 10"/>
            <p:cNvSpPr>
              <a:spLocks noChangeArrowheads="1"/>
            </p:cNvSpPr>
            <p:nvPr/>
          </p:nvSpPr>
          <p:spPr bwMode="auto">
            <a:xfrm rot="-5400000">
              <a:off x="3948" y="10147"/>
              <a:ext cx="567" cy="1701"/>
            </a:xfrm>
            <a:prstGeom prst="rect">
              <a:avLst/>
            </a:prstGeom>
            <a:solidFill>
              <a:srgbClr val="09CAF7"/>
            </a:solidFill>
            <a:ln w="9525">
              <a:solidFill>
                <a:srgbClr val="000000"/>
              </a:solidFill>
              <a:miter lim="800000"/>
              <a:headEnd/>
              <a:tailEnd/>
            </a:ln>
          </p:spPr>
          <p:txBody>
            <a:bodyPr/>
            <a:lstStyle/>
            <a:p>
              <a:endParaRPr lang="ru-RU"/>
            </a:p>
          </p:txBody>
        </p:sp>
        <p:sp>
          <p:nvSpPr>
            <p:cNvPr id="22542" name="Rectangle 11"/>
            <p:cNvSpPr>
              <a:spLocks noChangeArrowheads="1"/>
            </p:cNvSpPr>
            <p:nvPr/>
          </p:nvSpPr>
          <p:spPr bwMode="auto">
            <a:xfrm rot="5400000">
              <a:off x="9068" y="8460"/>
              <a:ext cx="567" cy="1701"/>
            </a:xfrm>
            <a:prstGeom prst="rect">
              <a:avLst/>
            </a:prstGeom>
            <a:solidFill>
              <a:srgbClr val="09CAF7"/>
            </a:solidFill>
            <a:ln w="9525">
              <a:solidFill>
                <a:srgbClr val="000000"/>
              </a:solidFill>
              <a:miter lim="800000"/>
              <a:headEnd/>
              <a:tailEnd/>
            </a:ln>
          </p:spPr>
          <p:txBody>
            <a:bodyPr/>
            <a:lstStyle/>
            <a:p>
              <a:endParaRPr lang="ru-RU"/>
            </a:p>
          </p:txBody>
        </p:sp>
        <p:sp>
          <p:nvSpPr>
            <p:cNvPr id="22543" name="Rectangle 12"/>
            <p:cNvSpPr>
              <a:spLocks noChangeArrowheads="1"/>
            </p:cNvSpPr>
            <p:nvPr/>
          </p:nvSpPr>
          <p:spPr bwMode="auto">
            <a:xfrm rot="5400000">
              <a:off x="3955" y="10160"/>
              <a:ext cx="567" cy="2835"/>
            </a:xfrm>
            <a:prstGeom prst="rect">
              <a:avLst/>
            </a:prstGeom>
            <a:solidFill>
              <a:srgbClr val="FFD72D"/>
            </a:solidFill>
            <a:ln w="9525">
              <a:solidFill>
                <a:srgbClr val="000000"/>
              </a:solidFill>
              <a:miter lim="800000"/>
              <a:headEnd/>
              <a:tailEnd/>
            </a:ln>
          </p:spPr>
          <p:txBody>
            <a:bodyPr/>
            <a:lstStyle/>
            <a:p>
              <a:endParaRPr lang="ru-RU"/>
            </a:p>
          </p:txBody>
        </p:sp>
        <p:sp>
          <p:nvSpPr>
            <p:cNvPr id="22544" name="Rectangle 13"/>
            <p:cNvSpPr>
              <a:spLocks noChangeArrowheads="1"/>
            </p:cNvSpPr>
            <p:nvPr/>
          </p:nvSpPr>
          <p:spPr bwMode="auto">
            <a:xfrm rot="-5400000">
              <a:off x="6795" y="10160"/>
              <a:ext cx="567" cy="2835"/>
            </a:xfrm>
            <a:prstGeom prst="rect">
              <a:avLst/>
            </a:prstGeom>
            <a:solidFill>
              <a:srgbClr val="FFD72D"/>
            </a:solidFill>
            <a:ln w="9525">
              <a:solidFill>
                <a:srgbClr val="000000"/>
              </a:solidFill>
              <a:miter lim="800000"/>
              <a:headEnd/>
              <a:tailEnd/>
            </a:ln>
          </p:spPr>
          <p:txBody>
            <a:bodyPr/>
            <a:lstStyle/>
            <a:p>
              <a:endParaRPr lang="ru-RU"/>
            </a:p>
          </p:txBody>
        </p:sp>
        <p:sp>
          <p:nvSpPr>
            <p:cNvPr id="22545" name="Rectangle 14"/>
            <p:cNvSpPr>
              <a:spLocks noChangeArrowheads="1"/>
            </p:cNvSpPr>
            <p:nvPr/>
          </p:nvSpPr>
          <p:spPr bwMode="auto">
            <a:xfrm>
              <a:off x="8501" y="9586"/>
              <a:ext cx="567" cy="2268"/>
            </a:xfrm>
            <a:prstGeom prst="rect">
              <a:avLst/>
            </a:prstGeom>
            <a:solidFill>
              <a:srgbClr val="FF0000"/>
            </a:solidFill>
            <a:ln w="9525">
              <a:solidFill>
                <a:srgbClr val="000000"/>
              </a:solidFill>
              <a:miter lim="800000"/>
              <a:headEnd/>
              <a:tailEnd/>
            </a:ln>
          </p:spPr>
          <p:txBody>
            <a:bodyPr/>
            <a:lstStyle/>
            <a:p>
              <a:endParaRPr lang="ru-RU"/>
            </a:p>
          </p:txBody>
        </p:sp>
        <p:sp>
          <p:nvSpPr>
            <p:cNvPr id="22546" name="Rectangle 15"/>
            <p:cNvSpPr>
              <a:spLocks noChangeArrowheads="1"/>
            </p:cNvSpPr>
            <p:nvPr/>
          </p:nvSpPr>
          <p:spPr bwMode="auto">
            <a:xfrm>
              <a:off x="9081" y="9594"/>
              <a:ext cx="567" cy="567"/>
            </a:xfrm>
            <a:prstGeom prst="rect">
              <a:avLst/>
            </a:prstGeom>
            <a:solidFill>
              <a:srgbClr val="FFFFFF"/>
            </a:solidFill>
            <a:ln w="19050">
              <a:solidFill>
                <a:srgbClr val="000000"/>
              </a:solidFill>
              <a:miter lim="800000"/>
              <a:headEnd/>
              <a:tailEnd/>
            </a:ln>
          </p:spPr>
          <p:txBody>
            <a:bodyPr/>
            <a:lstStyle/>
            <a:p>
              <a:endParaRPr lang="ru-RU"/>
            </a:p>
          </p:txBody>
        </p:sp>
        <p:sp>
          <p:nvSpPr>
            <p:cNvPr id="22547" name="Rectangle 16"/>
            <p:cNvSpPr>
              <a:spLocks noChangeArrowheads="1"/>
            </p:cNvSpPr>
            <p:nvPr/>
          </p:nvSpPr>
          <p:spPr bwMode="auto">
            <a:xfrm>
              <a:off x="3981" y="10134"/>
              <a:ext cx="567" cy="567"/>
            </a:xfrm>
            <a:prstGeom prst="rect">
              <a:avLst/>
            </a:prstGeom>
            <a:solidFill>
              <a:srgbClr val="FFFFFF"/>
            </a:solidFill>
            <a:ln w="19050">
              <a:solidFill>
                <a:srgbClr val="000000"/>
              </a:solidFill>
              <a:miter lim="800000"/>
              <a:headEnd/>
              <a:tailEnd/>
            </a:ln>
          </p:spPr>
          <p:txBody>
            <a:bodyPr/>
            <a:lstStyle/>
            <a:p>
              <a:endParaRPr lang="ru-RU"/>
            </a:p>
          </p:txBody>
        </p:sp>
        <p:sp>
          <p:nvSpPr>
            <p:cNvPr id="22548" name="Rectangle 17"/>
            <p:cNvSpPr>
              <a:spLocks noChangeArrowheads="1"/>
            </p:cNvSpPr>
            <p:nvPr/>
          </p:nvSpPr>
          <p:spPr bwMode="auto">
            <a:xfrm>
              <a:off x="6881" y="10114"/>
              <a:ext cx="567" cy="567"/>
            </a:xfrm>
            <a:prstGeom prst="rect">
              <a:avLst/>
            </a:prstGeom>
            <a:solidFill>
              <a:srgbClr val="FFFFFF"/>
            </a:solidFill>
            <a:ln w="19050">
              <a:solidFill>
                <a:srgbClr val="000000"/>
              </a:solidFill>
              <a:miter lim="800000"/>
              <a:headEnd/>
              <a:tailEnd/>
            </a:ln>
          </p:spPr>
          <p:txBody>
            <a:bodyPr/>
            <a:lstStyle/>
            <a:p>
              <a:endParaRPr lang="ru-RU"/>
            </a:p>
          </p:txBody>
        </p:sp>
        <p:sp>
          <p:nvSpPr>
            <p:cNvPr id="22549" name="Rectangle 18"/>
            <p:cNvSpPr>
              <a:spLocks noChangeArrowheads="1"/>
            </p:cNvSpPr>
            <p:nvPr/>
          </p:nvSpPr>
          <p:spPr bwMode="auto">
            <a:xfrm rot="5400000">
              <a:off x="6444" y="14451"/>
              <a:ext cx="567" cy="1134"/>
            </a:xfrm>
            <a:prstGeom prst="rect">
              <a:avLst/>
            </a:prstGeom>
            <a:solidFill>
              <a:srgbClr val="F8C0D9"/>
            </a:solidFill>
            <a:ln w="9525">
              <a:solidFill>
                <a:srgbClr val="000000"/>
              </a:solidFill>
              <a:miter lim="800000"/>
              <a:headEnd/>
              <a:tailEnd/>
            </a:ln>
          </p:spPr>
          <p:txBody>
            <a:bodyPr/>
            <a:lstStyle/>
            <a:p>
              <a:endParaRPr lang="ru-RU"/>
            </a:p>
          </p:txBody>
        </p:sp>
        <p:sp>
          <p:nvSpPr>
            <p:cNvPr id="22550" name="Rectangle 19"/>
            <p:cNvSpPr>
              <a:spLocks noChangeArrowheads="1"/>
            </p:cNvSpPr>
            <p:nvPr/>
          </p:nvSpPr>
          <p:spPr bwMode="auto">
            <a:xfrm rot="-5400000">
              <a:off x="3644" y="14451"/>
              <a:ext cx="567" cy="1134"/>
            </a:xfrm>
            <a:prstGeom prst="rect">
              <a:avLst/>
            </a:prstGeom>
            <a:solidFill>
              <a:srgbClr val="F8C0D9"/>
            </a:solidFill>
            <a:ln w="9525">
              <a:solidFill>
                <a:srgbClr val="000000"/>
              </a:solidFill>
              <a:miter lim="800000"/>
              <a:headEnd/>
              <a:tailEnd/>
            </a:ln>
          </p:spPr>
          <p:txBody>
            <a:bodyPr/>
            <a:lstStyle/>
            <a:p>
              <a:endParaRPr lang="ru-RU"/>
            </a:p>
          </p:txBody>
        </p:sp>
      </p:grpSp>
      <p:pic>
        <p:nvPicPr>
          <p:cNvPr id="22532" name="Picture 24" descr="C:\Documents and Settings\Татьяна\Рабочий стол\Рисунок2.png"/>
          <p:cNvPicPr>
            <a:picLocks noChangeAspect="1" noChangeArrowheads="1"/>
          </p:cNvPicPr>
          <p:nvPr/>
        </p:nvPicPr>
        <p:blipFill>
          <a:blip r:embed="rId3"/>
          <a:srcRect/>
          <a:stretch>
            <a:fillRect/>
          </a:stretch>
        </p:blipFill>
        <p:spPr bwMode="auto">
          <a:xfrm>
            <a:off x="4929188" y="1500188"/>
            <a:ext cx="3979862" cy="4132262"/>
          </a:xfrm>
          <a:prstGeom prst="rect">
            <a:avLst/>
          </a:prstGeom>
          <a:noFill/>
          <a:ln w="9525">
            <a:noFill/>
            <a:miter lim="800000"/>
            <a:headEnd/>
            <a:tailEnd/>
          </a:ln>
        </p:spPr>
      </p:pic>
      <p:sp>
        <p:nvSpPr>
          <p:cNvPr id="22533" name="TextBox 25"/>
          <p:cNvSpPr txBox="1">
            <a:spLocks noChangeArrowheads="1"/>
          </p:cNvSpPr>
          <p:nvPr/>
        </p:nvSpPr>
        <p:spPr bwMode="auto">
          <a:xfrm>
            <a:off x="5357813" y="785813"/>
            <a:ext cx="2941637" cy="461962"/>
          </a:xfrm>
          <a:prstGeom prst="rect">
            <a:avLst/>
          </a:prstGeom>
          <a:noFill/>
          <a:ln w="9525">
            <a:noFill/>
            <a:miter lim="800000"/>
            <a:headEnd/>
            <a:tailEnd/>
          </a:ln>
        </p:spPr>
        <p:txBody>
          <a:bodyPr wrap="none">
            <a:spAutoFit/>
          </a:bodyPr>
          <a:lstStyle/>
          <a:p>
            <a:r>
              <a:rPr lang="ru-RU" sz="2400" b="1">
                <a:latin typeface="Times New Roman" pitchFamily="18" charset="0"/>
                <a:cs typeface="Times New Roman" pitchFamily="18" charset="0"/>
              </a:rPr>
              <a:t>домик с крылечком</a:t>
            </a:r>
          </a:p>
        </p:txBody>
      </p:sp>
      <p:sp>
        <p:nvSpPr>
          <p:cNvPr id="22534" name="TextBox 26"/>
          <p:cNvSpPr txBox="1">
            <a:spLocks noChangeArrowheads="1"/>
          </p:cNvSpPr>
          <p:nvPr/>
        </p:nvSpPr>
        <p:spPr bwMode="auto">
          <a:xfrm>
            <a:off x="1428750" y="2357438"/>
            <a:ext cx="1352550" cy="461962"/>
          </a:xfrm>
          <a:prstGeom prst="rect">
            <a:avLst/>
          </a:prstGeom>
          <a:noFill/>
          <a:ln w="9525">
            <a:noFill/>
            <a:miter lim="800000"/>
            <a:headEnd/>
            <a:tailEnd/>
          </a:ln>
        </p:spPr>
        <p:txBody>
          <a:bodyPr wrap="none">
            <a:spAutoFit/>
          </a:bodyPr>
          <a:lstStyle/>
          <a:p>
            <a:r>
              <a:rPr lang="ru-RU" sz="2400" b="1">
                <a:latin typeface="Times New Roman" pitchFamily="18" charset="0"/>
                <a:cs typeface="Times New Roman" pitchFamily="18" charset="0"/>
              </a:rPr>
              <a:t>верблюд</a:t>
            </a:r>
          </a:p>
        </p:txBody>
      </p:sp>
      <p:pic>
        <p:nvPicPr>
          <p:cNvPr id="23" name="Picture 2" descr="M:\фотки по математике\701d3990bf6f.gif"/>
          <p:cNvPicPr>
            <a:picLocks noChangeAspect="1" noChangeArrowheads="1" noCrop="1"/>
          </p:cNvPicPr>
          <p:nvPr/>
        </p:nvPicPr>
        <p:blipFill>
          <a:blip r:embed="rId4"/>
          <a:srcRect/>
          <a:stretch>
            <a:fillRect/>
          </a:stretch>
        </p:blipFill>
        <p:spPr bwMode="auto">
          <a:xfrm>
            <a:off x="3857620" y="5286388"/>
            <a:ext cx="1357290" cy="1571612"/>
          </a:xfrm>
          <a:prstGeom prst="rect">
            <a:avLst/>
          </a:prstGeom>
          <a:noFill/>
        </p:spPr>
      </p:pic>
    </p:spTree>
  </p:cSld>
  <p:clrMapOvr>
    <a:masterClrMapping/>
  </p:clrMapOvr>
  <p:transition spd="slow" advTm="4468">
    <p:diamon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Documents and Settings\Татьяна\Рабочий стол\Рисунок1.jpg"/>
          <p:cNvPicPr>
            <a:picLocks noChangeAspect="1" noChangeArrowheads="1"/>
          </p:cNvPicPr>
          <p:nvPr/>
        </p:nvPicPr>
        <p:blipFill>
          <a:blip r:embed="rId2"/>
          <a:srcRect/>
          <a:stretch>
            <a:fillRect/>
          </a:stretch>
        </p:blipFill>
        <p:spPr bwMode="auto">
          <a:xfrm>
            <a:off x="-6350" y="-6350"/>
            <a:ext cx="9156700" cy="6870700"/>
          </a:xfrm>
          <a:prstGeom prst="rect">
            <a:avLst/>
          </a:prstGeom>
          <a:noFill/>
          <a:ln w="9525">
            <a:noFill/>
            <a:miter lim="800000"/>
            <a:headEnd/>
            <a:tailEnd/>
          </a:ln>
          <a:effectLst>
            <a:glow rad="228600">
              <a:schemeClr val="accent2">
                <a:satMod val="175000"/>
                <a:alpha val="40000"/>
              </a:schemeClr>
            </a:glow>
          </a:effectLst>
        </p:spPr>
      </p:pic>
      <p:pic>
        <p:nvPicPr>
          <p:cNvPr id="23555" name="Picture 4" descr="C:\Documents and Settings\Татьяна\Рабочий стол\Рисунок3.png"/>
          <p:cNvPicPr>
            <a:picLocks noChangeAspect="1" noChangeArrowheads="1"/>
          </p:cNvPicPr>
          <p:nvPr/>
        </p:nvPicPr>
        <p:blipFill>
          <a:blip r:embed="rId3"/>
          <a:srcRect/>
          <a:stretch>
            <a:fillRect/>
          </a:stretch>
        </p:blipFill>
        <p:spPr bwMode="auto">
          <a:xfrm>
            <a:off x="928688" y="1220788"/>
            <a:ext cx="2714625" cy="5637212"/>
          </a:xfrm>
          <a:prstGeom prst="rect">
            <a:avLst/>
          </a:prstGeom>
          <a:noFill/>
          <a:ln w="9525">
            <a:noFill/>
            <a:miter lim="800000"/>
            <a:headEnd/>
            <a:tailEnd/>
          </a:ln>
        </p:spPr>
      </p:pic>
      <p:pic>
        <p:nvPicPr>
          <p:cNvPr id="23556" name="Picture 5" descr="C:\Documents and Settings\Татьяна\Рабочий стол\Рисунок4.png"/>
          <p:cNvPicPr>
            <a:picLocks noChangeAspect="1" noChangeArrowheads="1"/>
          </p:cNvPicPr>
          <p:nvPr/>
        </p:nvPicPr>
        <p:blipFill>
          <a:blip r:embed="rId4"/>
          <a:srcRect/>
          <a:stretch>
            <a:fillRect/>
          </a:stretch>
        </p:blipFill>
        <p:spPr bwMode="auto">
          <a:xfrm>
            <a:off x="5072063" y="1125538"/>
            <a:ext cx="3571875" cy="5732462"/>
          </a:xfrm>
          <a:prstGeom prst="rect">
            <a:avLst/>
          </a:prstGeom>
          <a:noFill/>
          <a:ln w="9525">
            <a:noFill/>
            <a:miter lim="800000"/>
            <a:headEnd/>
            <a:tailEnd/>
          </a:ln>
        </p:spPr>
      </p:pic>
      <p:sp>
        <p:nvSpPr>
          <p:cNvPr id="23557" name="TextBox 6"/>
          <p:cNvSpPr txBox="1">
            <a:spLocks noChangeArrowheads="1"/>
          </p:cNvSpPr>
          <p:nvPr/>
        </p:nvSpPr>
        <p:spPr bwMode="auto">
          <a:xfrm>
            <a:off x="6286500" y="642938"/>
            <a:ext cx="1144588" cy="461962"/>
          </a:xfrm>
          <a:prstGeom prst="rect">
            <a:avLst/>
          </a:prstGeom>
          <a:noFill/>
          <a:ln w="9525">
            <a:noFill/>
            <a:miter lim="800000"/>
            <a:headEnd/>
            <a:tailEnd/>
          </a:ln>
        </p:spPr>
        <p:txBody>
          <a:bodyPr wrap="none">
            <a:spAutoFit/>
          </a:bodyPr>
          <a:lstStyle/>
          <a:p>
            <a:r>
              <a:rPr lang="ru-RU" sz="2400" b="1">
                <a:latin typeface="Times New Roman" pitchFamily="18" charset="0"/>
                <a:cs typeface="Times New Roman" pitchFamily="18" charset="0"/>
              </a:rPr>
              <a:t>цветок</a:t>
            </a:r>
          </a:p>
        </p:txBody>
      </p:sp>
      <p:sp>
        <p:nvSpPr>
          <p:cNvPr id="23558" name="TextBox 7"/>
          <p:cNvSpPr txBox="1">
            <a:spLocks noChangeArrowheads="1"/>
          </p:cNvSpPr>
          <p:nvPr/>
        </p:nvSpPr>
        <p:spPr bwMode="auto">
          <a:xfrm>
            <a:off x="1000125" y="642938"/>
            <a:ext cx="2792413" cy="461962"/>
          </a:xfrm>
          <a:prstGeom prst="rect">
            <a:avLst/>
          </a:prstGeom>
          <a:noFill/>
          <a:ln w="9525">
            <a:noFill/>
            <a:miter lim="800000"/>
            <a:headEnd/>
            <a:tailEnd/>
          </a:ln>
        </p:spPr>
        <p:txBody>
          <a:bodyPr wrap="none">
            <a:spAutoFit/>
          </a:bodyPr>
          <a:lstStyle/>
          <a:p>
            <a:r>
              <a:rPr lang="ru-RU" sz="2400" b="1">
                <a:latin typeface="Times New Roman" pitchFamily="18" charset="0"/>
                <a:cs typeface="Times New Roman" pitchFamily="18" charset="0"/>
              </a:rPr>
              <a:t>Елена Прекрасная</a:t>
            </a:r>
          </a:p>
        </p:txBody>
      </p:sp>
      <p:pic>
        <p:nvPicPr>
          <p:cNvPr id="7" name="Picture 2" descr="M:\фотки по математике\701d3990bf6f.gif"/>
          <p:cNvPicPr>
            <a:picLocks noChangeAspect="1" noChangeArrowheads="1" noCrop="1"/>
          </p:cNvPicPr>
          <p:nvPr/>
        </p:nvPicPr>
        <p:blipFill>
          <a:blip r:embed="rId5"/>
          <a:srcRect/>
          <a:stretch>
            <a:fillRect/>
          </a:stretch>
        </p:blipFill>
        <p:spPr bwMode="auto">
          <a:xfrm>
            <a:off x="4071934" y="5286388"/>
            <a:ext cx="1357290" cy="1571612"/>
          </a:xfrm>
          <a:prstGeom prst="rect">
            <a:avLst/>
          </a:prstGeom>
          <a:noFill/>
        </p:spPr>
      </p:pic>
    </p:spTree>
  </p:cSld>
  <p:clrMapOvr>
    <a:masterClrMapping/>
  </p:clrMapOvr>
  <p:transition spd="slow" advTm="4468">
    <p:diamon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4" descr="albom_07_full.jpg"/>
          <p:cNvPicPr>
            <a:picLocks noGrp="1" noChangeAspect="1"/>
          </p:cNvPicPr>
          <p:nvPr>
            <p:ph sz="half" idx="4294967295"/>
          </p:nvPr>
        </p:nvPicPr>
        <p:blipFill>
          <a:blip r:embed="rId2" cstate="print">
            <a:lum bright="40000"/>
          </a:blip>
          <a:stretch>
            <a:fillRect/>
          </a:stretch>
        </p:blipFill>
        <p:spPr>
          <a:xfrm>
            <a:off x="0" y="0"/>
            <a:ext cx="9144000" cy="6858000"/>
          </a:xfrm>
          <a:effectLst>
            <a:glow rad="228600">
              <a:schemeClr val="accent2">
                <a:satMod val="175000"/>
                <a:alpha val="40000"/>
              </a:schemeClr>
            </a:glow>
          </a:effectLst>
        </p:spPr>
      </p:pic>
      <p:pic>
        <p:nvPicPr>
          <p:cNvPr id="4" name="Рисунок 3" descr="DSC00436.JPG"/>
          <p:cNvPicPr>
            <a:picLocks noChangeAspect="1"/>
          </p:cNvPicPr>
          <p:nvPr/>
        </p:nvPicPr>
        <p:blipFill>
          <a:blip r:embed="rId3"/>
          <a:stretch>
            <a:fillRect/>
          </a:stretch>
        </p:blipFill>
        <p:spPr>
          <a:xfrm>
            <a:off x="428596" y="285728"/>
            <a:ext cx="8286808" cy="6286544"/>
          </a:xfrm>
          <a:prstGeom prst="rect">
            <a:avLst/>
          </a:prstGeom>
        </p:spPr>
      </p:pic>
      <p:pic>
        <p:nvPicPr>
          <p:cNvPr id="5" name="Picture 2" descr="M:\фотки по математике\701d3990bf6f.gif"/>
          <p:cNvPicPr>
            <a:picLocks noChangeAspect="1" noChangeArrowheads="1" noCrop="1"/>
          </p:cNvPicPr>
          <p:nvPr/>
        </p:nvPicPr>
        <p:blipFill>
          <a:blip r:embed="rId4"/>
          <a:srcRect/>
          <a:stretch>
            <a:fillRect/>
          </a:stretch>
        </p:blipFill>
        <p:spPr bwMode="auto">
          <a:xfrm>
            <a:off x="7643834" y="5000636"/>
            <a:ext cx="1500166" cy="1857364"/>
          </a:xfrm>
          <a:prstGeom prst="rect">
            <a:avLst/>
          </a:prstGeom>
          <a:noFill/>
        </p:spPr>
      </p:pic>
    </p:spTree>
  </p:cSld>
  <p:clrMapOvr>
    <a:masterClrMapping/>
  </p:clrMapOvr>
  <p:transition spd="slow" advTm="5000">
    <p:diamon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4" descr="albom_07_full.jpg"/>
          <p:cNvPicPr>
            <a:picLocks noGrp="1" noChangeAspect="1"/>
          </p:cNvPicPr>
          <p:nvPr>
            <p:ph sz="half" idx="1"/>
          </p:nvPr>
        </p:nvPicPr>
        <p:blipFill>
          <a:blip r:embed="rId2" cstate="print">
            <a:lum bright="40000"/>
          </a:blip>
          <a:stretch>
            <a:fillRect/>
          </a:stretch>
        </p:blipFill>
        <p:spPr>
          <a:xfrm>
            <a:off x="0" y="0"/>
            <a:ext cx="9144000" cy="6858000"/>
          </a:xfrm>
          <a:effectLst>
            <a:glow rad="228600">
              <a:schemeClr val="accent2">
                <a:satMod val="175000"/>
                <a:alpha val="40000"/>
              </a:schemeClr>
            </a:glow>
          </a:effectLst>
        </p:spPr>
      </p:pic>
      <p:sp>
        <p:nvSpPr>
          <p:cNvPr id="2" name="Заголовок 1"/>
          <p:cNvSpPr>
            <a:spLocks noGrp="1"/>
          </p:cNvSpPr>
          <p:nvPr>
            <p:ph type="title"/>
          </p:nvPr>
        </p:nvSpPr>
        <p:spPr/>
        <p:txBody>
          <a:bodyPr/>
          <a:lstStyle/>
          <a:p>
            <a:endParaRPr lang="ru-RU" dirty="0"/>
          </a:p>
        </p:txBody>
      </p:sp>
      <p:sp>
        <p:nvSpPr>
          <p:cNvPr id="4" name="Содержимое 3"/>
          <p:cNvSpPr>
            <a:spLocks noGrp="1"/>
          </p:cNvSpPr>
          <p:nvPr>
            <p:ph sz="half" idx="2"/>
          </p:nvPr>
        </p:nvSpPr>
        <p:spPr/>
        <p:txBody>
          <a:bodyPr/>
          <a:lstStyle/>
          <a:p>
            <a:endParaRPr lang="ru-RU" dirty="0"/>
          </a:p>
        </p:txBody>
      </p:sp>
      <p:pic>
        <p:nvPicPr>
          <p:cNvPr id="8" name="Содержимое 7" descr="DSC00446.JPG"/>
          <p:cNvPicPr>
            <a:picLocks noGrp="1" noChangeAspect="1"/>
          </p:cNvPicPr>
          <p:nvPr>
            <p:ph sz="half" idx="1"/>
          </p:nvPr>
        </p:nvPicPr>
        <p:blipFill>
          <a:blip r:embed="rId3"/>
          <a:stretch>
            <a:fillRect/>
          </a:stretch>
        </p:blipFill>
        <p:spPr>
          <a:xfrm>
            <a:off x="457200" y="285728"/>
            <a:ext cx="8258204" cy="6143668"/>
          </a:xfrm>
        </p:spPr>
      </p:pic>
      <p:pic>
        <p:nvPicPr>
          <p:cNvPr id="9" name="Picture 2" descr="M:\фотки по математике\701d3990bf6f.gif"/>
          <p:cNvPicPr>
            <a:picLocks noChangeAspect="1" noChangeArrowheads="1" noCrop="1"/>
          </p:cNvPicPr>
          <p:nvPr/>
        </p:nvPicPr>
        <p:blipFill>
          <a:blip r:embed="rId4"/>
          <a:srcRect/>
          <a:stretch>
            <a:fillRect/>
          </a:stretch>
        </p:blipFill>
        <p:spPr bwMode="auto">
          <a:xfrm>
            <a:off x="7643834" y="5000636"/>
            <a:ext cx="1500166" cy="1857364"/>
          </a:xfrm>
          <a:prstGeom prst="rect">
            <a:avLst/>
          </a:prstGeom>
          <a:noFill/>
        </p:spPr>
      </p:pic>
    </p:spTree>
  </p:cSld>
  <p:clrMapOvr>
    <a:masterClrMapping/>
  </p:clrMapOvr>
  <p:transition spd="slow" advClick="0" advTm="9000">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albom_07_full.jpg"/>
          <p:cNvPicPr>
            <a:picLocks noChangeAspect="1"/>
          </p:cNvPicPr>
          <p:nvPr/>
        </p:nvPicPr>
        <p:blipFill>
          <a:blip r:embed="rId2" cstate="print">
            <a:lum bright="40000"/>
          </a:blip>
          <a:stretch>
            <a:fillRect/>
          </a:stretch>
        </p:blipFill>
        <p:spPr>
          <a:xfrm>
            <a:off x="0" y="0"/>
            <a:ext cx="9144000" cy="6858000"/>
          </a:xfrm>
          <a:prstGeom prst="rect">
            <a:avLst/>
          </a:prstGeom>
          <a:effectLst>
            <a:glow rad="228600">
              <a:schemeClr val="accent2">
                <a:satMod val="175000"/>
                <a:alpha val="40000"/>
              </a:schemeClr>
            </a:glow>
          </a:effectLst>
        </p:spPr>
      </p:pic>
      <p:sp>
        <p:nvSpPr>
          <p:cNvPr id="2" name="Заголовок 1"/>
          <p:cNvSpPr>
            <a:spLocks noGrp="1"/>
          </p:cNvSpPr>
          <p:nvPr>
            <p:ph type="title"/>
          </p:nvPr>
        </p:nvSpPr>
        <p:spPr>
          <a:xfrm>
            <a:off x="428596" y="285728"/>
            <a:ext cx="8229600" cy="1143000"/>
          </a:xfrm>
          <a:prstGeom prst="ellips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r="100000" b="100000"/>
            </a:path>
            <a:tileRect l="-100000" t="-100000"/>
          </a:gradFill>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normAutofit fontScale="90000"/>
          </a:bodyPr>
          <a:lstStyle/>
          <a:p>
            <a:r>
              <a:rPr lang="ru-RU" dirty="0" smtClean="0"/>
              <a:t/>
            </a:r>
            <a:br>
              <a:rPr lang="ru-RU" dirty="0" smtClean="0"/>
            </a:br>
            <a:r>
              <a:rPr lang="ru-RU" sz="4900" b="1" i="1" dirty="0" smtClean="0">
                <a:solidFill>
                  <a:schemeClr val="tx1"/>
                </a:solidFill>
                <a:latin typeface="Times New Roman" pitchFamily="18" charset="0"/>
                <a:cs typeface="Times New Roman" pitchFamily="18" charset="0"/>
              </a:rPr>
              <a:t>Джордж </a:t>
            </a:r>
            <a:r>
              <a:rPr lang="ru-RU" sz="4900" b="1" i="1" dirty="0" err="1" smtClean="0">
                <a:solidFill>
                  <a:schemeClr val="tx1"/>
                </a:solidFill>
                <a:latin typeface="Times New Roman" pitchFamily="18" charset="0"/>
                <a:cs typeface="Times New Roman" pitchFamily="18" charset="0"/>
              </a:rPr>
              <a:t>Кюизенер</a:t>
            </a:r>
            <a:r>
              <a:rPr lang="ru-RU" dirty="0" smtClean="0"/>
              <a:t/>
            </a:r>
            <a:br>
              <a:rPr lang="ru-RU" dirty="0" smtClean="0"/>
            </a:br>
            <a:endParaRPr lang="ru-RU" dirty="0"/>
          </a:p>
        </p:txBody>
      </p:sp>
      <p:sp>
        <p:nvSpPr>
          <p:cNvPr id="4" name="Содержимое 3"/>
          <p:cNvSpPr>
            <a:spLocks noGrp="1"/>
          </p:cNvSpPr>
          <p:nvPr>
            <p:ph sz="half" idx="2"/>
          </p:nvPr>
        </p:nvSpPr>
        <p:spPr>
          <a:xfrm>
            <a:off x="4648200" y="1714488"/>
            <a:ext cx="4281518" cy="4643469"/>
          </a:xfrm>
          <a:prstGeom prst="round2Diag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r="100000" b="100000"/>
            </a:path>
            <a:tileRect l="-100000" t="-100000"/>
          </a:gradFill>
          <a:ln>
            <a:solidFill>
              <a:srgbClr val="FF0000"/>
            </a:solidFill>
          </a:ln>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ormAutofit fontScale="55000" lnSpcReduction="20000"/>
          </a:bodyPr>
          <a:lstStyle/>
          <a:p>
            <a:pPr>
              <a:buNone/>
            </a:pPr>
            <a:r>
              <a:rPr lang="ru-RU" sz="3300" b="1" i="1" dirty="0" smtClean="0">
                <a:latin typeface="Times New Roman" pitchFamily="18" charset="0"/>
                <a:cs typeface="Times New Roman" pitchFamily="18" charset="0"/>
              </a:rPr>
              <a:t>           </a:t>
            </a:r>
            <a:r>
              <a:rPr lang="ru-RU" sz="3800" b="1" i="1" dirty="0" smtClean="0">
                <a:latin typeface="Times New Roman" pitchFamily="18" charset="0"/>
                <a:cs typeface="Times New Roman" pitchFamily="18" charset="0"/>
              </a:rPr>
              <a:t>Палочки </a:t>
            </a:r>
            <a:r>
              <a:rPr lang="ru-RU" sz="3800" b="1" i="1" dirty="0" err="1" smtClean="0">
                <a:latin typeface="Times New Roman" pitchFamily="18" charset="0"/>
                <a:cs typeface="Times New Roman" pitchFamily="18" charset="0"/>
              </a:rPr>
              <a:t>Кюизенера</a:t>
            </a:r>
            <a:endParaRPr lang="ru-RU" sz="3800" b="1" i="1" dirty="0" smtClean="0">
              <a:latin typeface="Times New Roman" pitchFamily="18" charset="0"/>
              <a:cs typeface="Times New Roman" pitchFamily="18" charset="0"/>
            </a:endParaRPr>
          </a:p>
          <a:p>
            <a:pPr>
              <a:buNone/>
            </a:pPr>
            <a:r>
              <a:rPr lang="ru-RU" sz="3300" dirty="0" smtClean="0">
                <a:latin typeface="Times New Roman" pitchFamily="18" charset="0"/>
                <a:cs typeface="Times New Roman" pitchFamily="18" charset="0"/>
              </a:rPr>
              <a:t>  – </a:t>
            </a:r>
            <a:r>
              <a:rPr lang="ru-RU" sz="3300" b="1" dirty="0" smtClean="0">
                <a:latin typeface="Times New Roman" pitchFamily="18" charset="0"/>
                <a:cs typeface="Times New Roman" pitchFamily="18" charset="0"/>
              </a:rPr>
              <a:t>это набор счетных палочек, которые еще называют «числа в цвете», "цветными палочками", "цветными числами", "цветными линеечками". В наборе содержатся четырехгранные палочки 10 разных цветов и длиной от 1 до 10 см. </a:t>
            </a:r>
          </a:p>
          <a:p>
            <a:pPr>
              <a:buNone/>
            </a:pPr>
            <a:r>
              <a:rPr lang="ru-RU" sz="3300" b="1" dirty="0" smtClean="0">
                <a:latin typeface="Times New Roman" pitchFamily="18" charset="0"/>
                <a:cs typeface="Times New Roman" pitchFamily="18" charset="0"/>
              </a:rPr>
              <a:t>   Разработал </a:t>
            </a:r>
            <a:r>
              <a:rPr lang="ru-RU" sz="3300" b="1" dirty="0" err="1" smtClean="0">
                <a:latin typeface="Times New Roman" pitchFamily="18" charset="0"/>
                <a:cs typeface="Times New Roman" pitchFamily="18" charset="0"/>
              </a:rPr>
              <a:t>Кюизенер</a:t>
            </a:r>
            <a:r>
              <a:rPr lang="ru-RU" sz="3300" b="1" dirty="0" smtClean="0">
                <a:latin typeface="Times New Roman" pitchFamily="18" charset="0"/>
                <a:cs typeface="Times New Roman" pitchFamily="18" charset="0"/>
              </a:rPr>
              <a:t> палочки так, что палочки одной длины выполнены в одном цвете и обозначают определенное число. Чем больше длина палочки, тем большее числовое значение она выражает.</a:t>
            </a:r>
          </a:p>
          <a:p>
            <a:endParaRPr lang="ru-RU" dirty="0"/>
          </a:p>
        </p:txBody>
      </p:sp>
      <p:sp>
        <p:nvSpPr>
          <p:cNvPr id="6" name="Содержимое 5"/>
          <p:cNvSpPr>
            <a:spLocks noGrp="1"/>
          </p:cNvSpPr>
          <p:nvPr>
            <p:ph sz="half" idx="1"/>
          </p:nvPr>
        </p:nvSpPr>
        <p:spPr>
          <a:xfrm>
            <a:off x="142844" y="1785926"/>
            <a:ext cx="4210112" cy="4643470"/>
          </a:xfrm>
          <a:prstGeom prst="round2Diag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r="100000" b="100000"/>
            </a:path>
            <a:tileRect l="-100000" t="-100000"/>
          </a:gradFill>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ormAutofit fontScale="47500" lnSpcReduction="20000"/>
          </a:bodyPr>
          <a:lstStyle/>
          <a:p>
            <a:pPr>
              <a:buNone/>
            </a:pPr>
            <a:r>
              <a:rPr lang="ru-RU" dirty="0" smtClean="0"/>
              <a:t>               </a:t>
            </a:r>
            <a:r>
              <a:rPr lang="ru-RU" sz="4400" b="1" dirty="0" smtClean="0">
                <a:latin typeface="Times New Roman" pitchFamily="18" charset="0"/>
                <a:cs typeface="Times New Roman" pitchFamily="18" charset="0"/>
              </a:rPr>
              <a:t>Бельгийский учитель начальной школы </a:t>
            </a:r>
            <a:r>
              <a:rPr lang="ru-RU" sz="4400" b="1" i="1" dirty="0" smtClean="0">
                <a:latin typeface="Times New Roman" pitchFamily="18" charset="0"/>
                <a:cs typeface="Times New Roman" pitchFamily="18" charset="0"/>
              </a:rPr>
              <a:t>Джордж </a:t>
            </a:r>
            <a:br>
              <a:rPr lang="ru-RU" sz="4400" b="1" i="1" dirty="0" smtClean="0">
                <a:latin typeface="Times New Roman" pitchFamily="18" charset="0"/>
                <a:cs typeface="Times New Roman" pitchFamily="18" charset="0"/>
              </a:rPr>
            </a:br>
            <a:r>
              <a:rPr lang="ru-RU" sz="4400" b="1" i="1" dirty="0" err="1" smtClean="0">
                <a:latin typeface="Times New Roman" pitchFamily="18" charset="0"/>
                <a:cs typeface="Times New Roman" pitchFamily="18" charset="0"/>
              </a:rPr>
              <a:t>Кюизенер</a:t>
            </a:r>
            <a:r>
              <a:rPr lang="ru-RU" sz="4400" b="1" i="1" dirty="0" smtClean="0">
                <a:latin typeface="Times New Roman" pitchFamily="18" charset="0"/>
                <a:cs typeface="Times New Roman" pitchFamily="18" charset="0"/>
              </a:rPr>
              <a:t>  </a:t>
            </a:r>
            <a:r>
              <a:rPr lang="ru-RU" sz="4400" b="1" dirty="0" smtClean="0">
                <a:latin typeface="Times New Roman" pitchFamily="18" charset="0"/>
                <a:cs typeface="Times New Roman" pitchFamily="18" charset="0"/>
              </a:rPr>
              <a:t>(1891-1976) разработал универсальный дидактический материал для развития у детей математических способностей. В 1952 году он опубликовал книгу "Числа и цвета", посвященную своему учебному пособию.</a:t>
            </a:r>
          </a:p>
          <a:p>
            <a:endParaRPr lang="ru-RU" dirty="0"/>
          </a:p>
        </p:txBody>
      </p:sp>
      <p:pic>
        <p:nvPicPr>
          <p:cNvPr id="2050" name="Picture 2" descr="M:\фотки по математике\701d3990bf6f.gif"/>
          <p:cNvPicPr>
            <a:picLocks noGrp="1" noChangeAspect="1" noChangeArrowheads="1" noCrop="1"/>
          </p:cNvPicPr>
          <p:nvPr>
            <p:ph sz="half" idx="1"/>
          </p:nvPr>
        </p:nvPicPr>
        <p:blipFill>
          <a:blip r:embed="rId3"/>
          <a:srcRect/>
          <a:stretch>
            <a:fillRect/>
          </a:stretch>
        </p:blipFill>
        <p:spPr bwMode="auto">
          <a:xfrm>
            <a:off x="3643306" y="5072074"/>
            <a:ext cx="1428760" cy="1643074"/>
          </a:xfrm>
          <a:prstGeom prst="rect">
            <a:avLst/>
          </a:prstGeom>
          <a:noFill/>
        </p:spPr>
      </p:pic>
    </p:spTree>
  </p:cSld>
  <p:clrMapOvr>
    <a:masterClrMapping/>
  </p:clrMapOvr>
  <p:transition spd="slow" advTm="21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200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amond(in)">
                                      <p:cBhvr>
                                        <p:cTn id="10" dur="2000"/>
                                        <p:tgtEl>
                                          <p:spTgt spid="2"/>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6">
                                            <p:bg/>
                                          </p:spTgt>
                                        </p:tgtEl>
                                        <p:attrNameLst>
                                          <p:attrName>style.visibility</p:attrName>
                                        </p:attrNameLst>
                                      </p:cBhvr>
                                      <p:to>
                                        <p:strVal val="visible"/>
                                      </p:to>
                                    </p:set>
                                    <p:animEffect transition="in" filter="diamond(in)">
                                      <p:cBhvr>
                                        <p:cTn id="13" dur="2000"/>
                                        <p:tgtEl>
                                          <p:spTgt spid="6">
                                            <p:bg/>
                                          </p:spTgt>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diamond(in)">
                                      <p:cBhvr>
                                        <p:cTn id="16" dur="2000"/>
                                        <p:tgtEl>
                                          <p:spTgt spid="6">
                                            <p:txEl>
                                              <p:pRg st="0" end="0"/>
                                            </p:txEl>
                                          </p:spTgt>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4">
                                            <p:bg/>
                                          </p:spTgt>
                                        </p:tgtEl>
                                        <p:attrNameLst>
                                          <p:attrName>style.visibility</p:attrName>
                                        </p:attrNameLst>
                                      </p:cBhvr>
                                      <p:to>
                                        <p:strVal val="visible"/>
                                      </p:to>
                                    </p:set>
                                    <p:animEffect transition="in" filter="diamond(in)">
                                      <p:cBhvr>
                                        <p:cTn id="19" dur="2000"/>
                                        <p:tgtEl>
                                          <p:spTgt spid="4">
                                            <p:bg/>
                                          </p:spTgt>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diamond(in)">
                                      <p:cBhvr>
                                        <p:cTn id="22" dur="2000"/>
                                        <p:tgtEl>
                                          <p:spTgt spid="4">
                                            <p:txEl>
                                              <p:pRg st="0" end="0"/>
                                            </p:txEl>
                                          </p:spTgt>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diamond(in)">
                                      <p:cBhvr>
                                        <p:cTn id="25" dur="2000"/>
                                        <p:tgtEl>
                                          <p:spTgt spid="4">
                                            <p:txEl>
                                              <p:pRg st="1" end="1"/>
                                            </p:txEl>
                                          </p:spTgt>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diamond(in)">
                                      <p:cBhvr>
                                        <p:cTn id="28"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animBg="1"/>
      <p:bldP spid="6"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4" descr="albom_07_full.jpg"/>
          <p:cNvPicPr>
            <a:picLocks noGrp="1" noChangeAspect="1"/>
          </p:cNvPicPr>
          <p:nvPr>
            <p:ph sz="half" idx="4294967295"/>
          </p:nvPr>
        </p:nvPicPr>
        <p:blipFill>
          <a:blip r:embed="rId2" cstate="print">
            <a:lum bright="40000"/>
          </a:blip>
          <a:stretch>
            <a:fillRect/>
          </a:stretch>
        </p:blipFill>
        <p:spPr>
          <a:xfrm>
            <a:off x="0" y="0"/>
            <a:ext cx="9144000" cy="6858000"/>
          </a:xfrm>
          <a:effectLst>
            <a:glow rad="228600">
              <a:schemeClr val="accent2">
                <a:satMod val="175000"/>
                <a:alpha val="40000"/>
              </a:schemeClr>
            </a:glow>
          </a:effectLst>
        </p:spPr>
      </p:pic>
      <p:pic>
        <p:nvPicPr>
          <p:cNvPr id="3" name="Рисунок 2" descr="DSC00472.JPG"/>
          <p:cNvPicPr>
            <a:picLocks noChangeAspect="1"/>
          </p:cNvPicPr>
          <p:nvPr/>
        </p:nvPicPr>
        <p:blipFill>
          <a:blip r:embed="rId3"/>
          <a:stretch>
            <a:fillRect/>
          </a:stretch>
        </p:blipFill>
        <p:spPr>
          <a:xfrm>
            <a:off x="357158" y="357166"/>
            <a:ext cx="8286808" cy="6143668"/>
          </a:xfrm>
          <a:prstGeom prst="rect">
            <a:avLst/>
          </a:prstGeom>
        </p:spPr>
      </p:pic>
      <p:pic>
        <p:nvPicPr>
          <p:cNvPr id="4" name="Picture 2" descr="M:\фотки по математике\701d3990bf6f.gif"/>
          <p:cNvPicPr>
            <a:picLocks noChangeAspect="1" noChangeArrowheads="1" noCrop="1"/>
          </p:cNvPicPr>
          <p:nvPr/>
        </p:nvPicPr>
        <p:blipFill>
          <a:blip r:embed="rId4"/>
          <a:srcRect/>
          <a:stretch>
            <a:fillRect/>
          </a:stretch>
        </p:blipFill>
        <p:spPr bwMode="auto">
          <a:xfrm>
            <a:off x="7215206" y="4857760"/>
            <a:ext cx="1428760" cy="1643074"/>
          </a:xfrm>
          <a:prstGeom prst="rect">
            <a:avLst/>
          </a:prstGeom>
          <a:noFill/>
        </p:spPr>
      </p:pic>
    </p:spTree>
  </p:cSld>
  <p:clrMapOvr>
    <a:masterClrMapping/>
  </p:clrMapOvr>
  <p:transition spd="slow" advClick="0" advTm="9000">
    <p:diamon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4" descr="albom_07_full.jpg"/>
          <p:cNvPicPr>
            <a:picLocks noGrp="1" noChangeAspect="1"/>
          </p:cNvPicPr>
          <p:nvPr>
            <p:ph sz="half" idx="1"/>
          </p:nvPr>
        </p:nvPicPr>
        <p:blipFill>
          <a:blip r:embed="rId2" cstate="print">
            <a:lum bright="40000"/>
          </a:blip>
          <a:stretch>
            <a:fillRect/>
          </a:stretch>
        </p:blipFill>
        <p:spPr>
          <a:xfrm>
            <a:off x="0" y="0"/>
            <a:ext cx="9144000" cy="6858000"/>
          </a:xfrm>
          <a:effectLst>
            <a:glow rad="228600">
              <a:schemeClr val="accent2">
                <a:satMod val="175000"/>
                <a:alpha val="40000"/>
              </a:schemeClr>
            </a:glow>
          </a:effectLst>
        </p:spPr>
      </p:pic>
      <p:sp>
        <p:nvSpPr>
          <p:cNvPr id="2" name="Заголовок 1"/>
          <p:cNvSpPr>
            <a:spLocks noGrp="1"/>
          </p:cNvSpPr>
          <p:nvPr>
            <p:ph type="title"/>
          </p:nvPr>
        </p:nvSpPr>
        <p:spPr>
          <a:prstGeom prst="ellips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r="100000" b="100000"/>
            </a:path>
            <a:tileRect l="-100000" t="-100000"/>
          </a:gradFill>
          <a:ln/>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noAutofit/>
          </a:bodyPr>
          <a:lstStyle/>
          <a:p>
            <a:r>
              <a:rPr lang="ru-RU" sz="2800" b="1" i="1" dirty="0" smtClean="0">
                <a:latin typeface="Times New Roman" pitchFamily="18" charset="0"/>
                <a:cs typeface="Times New Roman" pitchFamily="18" charset="0"/>
              </a:rPr>
              <a:t>Виды деятельности, в которых мы применяли палочки </a:t>
            </a:r>
            <a:r>
              <a:rPr lang="ru-RU" sz="2800" b="1" i="1" dirty="0" err="1" smtClean="0">
                <a:latin typeface="Times New Roman" pitchFamily="18" charset="0"/>
                <a:cs typeface="Times New Roman" pitchFamily="18" charset="0"/>
              </a:rPr>
              <a:t>Кюизенера</a:t>
            </a:r>
            <a:r>
              <a:rPr lang="ru-RU" sz="2800" b="1" i="1" dirty="0" smtClean="0">
                <a:latin typeface="Times New Roman" pitchFamily="18" charset="0"/>
                <a:cs typeface="Times New Roman" pitchFamily="18" charset="0"/>
              </a:rPr>
              <a:t>. </a:t>
            </a:r>
            <a:endParaRPr lang="ru-RU" sz="2800" b="1" i="1" dirty="0">
              <a:latin typeface="Times New Roman" pitchFamily="18" charset="0"/>
              <a:cs typeface="Times New Roman" pitchFamily="18" charset="0"/>
            </a:endParaRPr>
          </a:p>
        </p:txBody>
      </p:sp>
      <p:sp>
        <p:nvSpPr>
          <p:cNvPr id="9" name="Содержимое 8"/>
          <p:cNvSpPr>
            <a:spLocks noGrp="1"/>
          </p:cNvSpPr>
          <p:nvPr>
            <p:ph sz="half" idx="1"/>
          </p:nvPr>
        </p:nvSpPr>
        <p:spPr>
          <a:xfrm>
            <a:off x="457200" y="1600200"/>
            <a:ext cx="8258204" cy="4525963"/>
          </a:xfrm>
          <a:prstGeom prst="round2Diag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r="100000" b="100000"/>
            </a:path>
            <a:tileRect l="-100000" t="-100000"/>
          </a:gradFill>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ormAutofit/>
          </a:bodyPr>
          <a:lstStyle/>
          <a:p>
            <a:r>
              <a:rPr lang="ru-RU" sz="1600" b="1" dirty="0" smtClean="0">
                <a:latin typeface="Times New Roman" pitchFamily="18" charset="0"/>
                <a:cs typeface="Times New Roman" pitchFamily="18" charset="0"/>
              </a:rPr>
              <a:t>На занятиях по ФЭМП. Палочки использовали на каждом занятии для повторения состава числа, прямого и обратного счёта и игровых упражнений т.д.</a:t>
            </a:r>
          </a:p>
          <a:p>
            <a:r>
              <a:rPr lang="ru-RU" sz="1600" b="1" dirty="0" smtClean="0">
                <a:latin typeface="Times New Roman" pitchFamily="18" charset="0"/>
                <a:cs typeface="Times New Roman" pitchFamily="18" charset="0"/>
              </a:rPr>
              <a:t>НА занятиях по конструированию.  Использовали.1-2 раза в месяц использовали в качестве конструктора. Дети строили как в плоскости, так и в объёме.</a:t>
            </a:r>
          </a:p>
          <a:p>
            <a:r>
              <a:rPr lang="ru-RU" sz="1600" b="1" dirty="0" smtClean="0">
                <a:latin typeface="Times New Roman" pitchFamily="18" charset="0"/>
                <a:cs typeface="Times New Roman" pitchFamily="18" charset="0"/>
              </a:rPr>
              <a:t>На занятиях по окружающему, палочки применяли для определения цветовой композиции в той или иной росписи, для составления узоров. Строили поезда для путешествий</a:t>
            </a:r>
            <a:r>
              <a:rPr lang="ru-RU" b="1" dirty="0" smtClean="0"/>
              <a:t>.</a:t>
            </a:r>
          </a:p>
          <a:p>
            <a:r>
              <a:rPr lang="ru-RU" sz="1700" b="1" dirty="0" smtClean="0">
                <a:latin typeface="Times New Roman" pitchFamily="18" charset="0"/>
                <a:cs typeface="Times New Roman" pitchFamily="18" charset="0"/>
              </a:rPr>
              <a:t>На занятиях по чтению художественной литературы строили дорожки, по котором шли герои сказок, чинили сломанные заборы, выкладывали предметы из прочитанной сказки.</a:t>
            </a:r>
          </a:p>
          <a:p>
            <a:r>
              <a:rPr lang="ru-RU" sz="1700" b="1" dirty="0" smtClean="0">
                <a:latin typeface="Times New Roman" pitchFamily="18" charset="0"/>
                <a:cs typeface="Times New Roman" pitchFamily="18" charset="0"/>
              </a:rPr>
              <a:t>Вне занятий работали по альбомам «На златом крыльце..».</a:t>
            </a:r>
          </a:p>
          <a:p>
            <a:r>
              <a:rPr lang="ru-RU" sz="1700" b="1" dirty="0" smtClean="0">
                <a:latin typeface="Times New Roman" pitchFamily="18" charset="0"/>
                <a:cs typeface="Times New Roman" pitchFamily="18" charset="0"/>
              </a:rPr>
              <a:t>Дети использовали набор по собственному замыслу в свободное время </a:t>
            </a:r>
            <a:endParaRPr lang="ru-RU" sz="1700" b="1" dirty="0">
              <a:latin typeface="Times New Roman" pitchFamily="18" charset="0"/>
              <a:cs typeface="Times New Roman" pitchFamily="18" charset="0"/>
            </a:endParaRPr>
          </a:p>
        </p:txBody>
      </p:sp>
      <p:pic>
        <p:nvPicPr>
          <p:cNvPr id="10" name="Picture 2" descr="M:\фотки по математике\701d3990bf6f.gif"/>
          <p:cNvPicPr>
            <a:picLocks noGrp="1" noChangeAspect="1" noChangeArrowheads="1" noCrop="1"/>
          </p:cNvPicPr>
          <p:nvPr>
            <p:ph sz="half" idx="2"/>
          </p:nvPr>
        </p:nvPicPr>
        <p:blipFill>
          <a:blip r:embed="rId3"/>
          <a:srcRect/>
          <a:stretch>
            <a:fillRect/>
          </a:stretch>
        </p:blipFill>
        <p:spPr bwMode="auto">
          <a:xfrm>
            <a:off x="7786710" y="5286388"/>
            <a:ext cx="1357290" cy="1571612"/>
          </a:xfrm>
          <a:prstGeom prst="rect">
            <a:avLst/>
          </a:prstGeom>
          <a:noFill/>
        </p:spPr>
      </p:pic>
    </p:spTree>
  </p:cSld>
  <p:clrMapOvr>
    <a:masterClrMapping/>
  </p:clrMapOvr>
  <p:transition spd="slow" advTm="32000">
    <p:diamon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4" descr="albom_07_full.jpg"/>
          <p:cNvPicPr>
            <a:picLocks noGrp="1" noChangeAspect="1"/>
          </p:cNvPicPr>
          <p:nvPr>
            <p:ph sz="half" idx="1"/>
          </p:nvPr>
        </p:nvPicPr>
        <p:blipFill>
          <a:blip r:embed="rId2" cstate="print">
            <a:lum bright="40000"/>
          </a:blip>
          <a:stretch>
            <a:fillRect/>
          </a:stretch>
        </p:blipFill>
        <p:spPr>
          <a:xfrm>
            <a:off x="0" y="0"/>
            <a:ext cx="9144000" cy="6858000"/>
          </a:xfrm>
          <a:effectLst>
            <a:glow rad="228600">
              <a:schemeClr val="accent2">
                <a:satMod val="175000"/>
                <a:alpha val="40000"/>
              </a:schemeClr>
            </a:glow>
          </a:effectLst>
        </p:spPr>
      </p:pic>
      <p:sp>
        <p:nvSpPr>
          <p:cNvPr id="2" name="Заголовок 1"/>
          <p:cNvSpPr>
            <a:spLocks noGrp="1"/>
          </p:cNvSpPr>
          <p:nvPr>
            <p:ph type="title"/>
          </p:nvPr>
        </p:nvSpPr>
        <p:spPr>
          <a:xfrm>
            <a:off x="428596" y="285728"/>
            <a:ext cx="8229600" cy="1143000"/>
          </a:xfrm>
          <a:prstGeom prst="ellips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r="100000" b="100000"/>
            </a:path>
            <a:tileRect l="-100000" t="-100000"/>
          </a:gradFill>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noAutofit/>
          </a:bodyPr>
          <a:lstStyle/>
          <a:p>
            <a:r>
              <a:rPr lang="ru-RU" sz="5400" b="1" i="1" dirty="0" smtClean="0">
                <a:latin typeface="Times New Roman" pitchFamily="18" charset="0"/>
                <a:cs typeface="Times New Roman" pitchFamily="18" charset="0"/>
              </a:rPr>
              <a:t>Выводы </a:t>
            </a:r>
            <a:endParaRPr lang="ru-RU" sz="5400" b="1" i="1" dirty="0">
              <a:latin typeface="Times New Roman" pitchFamily="18" charset="0"/>
              <a:cs typeface="Times New Roman" pitchFamily="18" charset="0"/>
            </a:endParaRPr>
          </a:p>
        </p:txBody>
      </p:sp>
      <p:sp>
        <p:nvSpPr>
          <p:cNvPr id="4" name="Содержимое 3"/>
          <p:cNvSpPr>
            <a:spLocks noGrp="1"/>
          </p:cNvSpPr>
          <p:nvPr>
            <p:ph sz="half" idx="2"/>
          </p:nvPr>
        </p:nvSpPr>
        <p:spPr/>
        <p:txBody>
          <a:bodyPr>
            <a:normAutofit/>
          </a:bodyPr>
          <a:lstStyle/>
          <a:p>
            <a:endParaRPr lang="ru-RU" dirty="0"/>
          </a:p>
        </p:txBody>
      </p:sp>
      <p:sp>
        <p:nvSpPr>
          <p:cNvPr id="6" name="Содержимое 5"/>
          <p:cNvSpPr>
            <a:spLocks noGrp="1"/>
          </p:cNvSpPr>
          <p:nvPr>
            <p:ph sz="half" idx="1"/>
          </p:nvPr>
        </p:nvSpPr>
        <p:spPr>
          <a:xfrm>
            <a:off x="457200" y="1500174"/>
            <a:ext cx="8258204" cy="5000660"/>
          </a:xfrm>
          <a:prstGeom prst="round2Diag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r="100000" b="100000"/>
            </a:path>
            <a:tileRect l="-100000" t="-100000"/>
          </a:gradFill>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oAutofit/>
          </a:bodyPr>
          <a:lstStyle/>
          <a:p>
            <a:pPr algn="ctr">
              <a:buNone/>
            </a:pPr>
            <a:r>
              <a:rPr lang="ru-RU" sz="2300" b="1" i="1" dirty="0" smtClean="0">
                <a:latin typeface="Times New Roman" pitchFamily="18" charset="0"/>
                <a:cs typeface="Times New Roman" pitchFamily="18" charset="0"/>
              </a:rPr>
              <a:t>Формирование математических представлений требует, постоянной, планомерной и системной работы. Задания должны предлагаться в определённом порядке и в игровой форме - от простого к сложному - и это способствует развитию внимания, памяти, воображения, пробуждению интереса познания нового. Использование палочек </a:t>
            </a:r>
            <a:r>
              <a:rPr lang="ru-RU" sz="2300" b="1" i="1" dirty="0" err="1" smtClean="0">
                <a:latin typeface="Times New Roman" pitchFamily="18" charset="0"/>
                <a:cs typeface="Times New Roman" pitchFamily="18" charset="0"/>
              </a:rPr>
              <a:t>Кюизенера</a:t>
            </a:r>
            <a:r>
              <a:rPr lang="ru-RU" sz="2300" b="1" i="1" dirty="0" smtClean="0">
                <a:latin typeface="Times New Roman" pitchFamily="18" charset="0"/>
                <a:cs typeface="Times New Roman" pitchFamily="18" charset="0"/>
              </a:rPr>
              <a:t> способствует успешному обучению основам математики, формированию математического мышления, стимулирует развитие творческого воображения, воспитанию настойчивости, воли, усидчивости, целеустремленности</a:t>
            </a:r>
            <a:endParaRPr lang="ru-RU" sz="2300" b="1" i="1" dirty="0">
              <a:latin typeface="Times New Roman" pitchFamily="18" charset="0"/>
              <a:cs typeface="Times New Roman" pitchFamily="18" charset="0"/>
            </a:endParaRPr>
          </a:p>
        </p:txBody>
      </p:sp>
      <p:pic>
        <p:nvPicPr>
          <p:cNvPr id="8" name="Picture 2" descr="M:\фотки по математике\701d3990bf6f.gif"/>
          <p:cNvPicPr>
            <a:picLocks noChangeAspect="1" noChangeArrowheads="1" noCrop="1"/>
          </p:cNvPicPr>
          <p:nvPr/>
        </p:nvPicPr>
        <p:blipFill>
          <a:blip r:embed="rId3"/>
          <a:srcRect/>
          <a:stretch>
            <a:fillRect/>
          </a:stretch>
        </p:blipFill>
        <p:spPr bwMode="auto">
          <a:xfrm>
            <a:off x="7715272" y="0"/>
            <a:ext cx="1428728" cy="1857364"/>
          </a:xfrm>
          <a:prstGeom prst="rect">
            <a:avLst/>
          </a:prstGeom>
          <a:noFill/>
        </p:spPr>
      </p:pic>
    </p:spTree>
  </p:cSld>
  <p:clrMapOvr>
    <a:masterClrMapping/>
  </p:clrMapOvr>
  <p:transition spd="slow" advClick="0" advTm="30000">
    <p:diamon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4" descr="albom_07_full.jpg"/>
          <p:cNvPicPr>
            <a:picLocks noGrp="1" noChangeAspect="1"/>
          </p:cNvPicPr>
          <p:nvPr>
            <p:ph sz="half" idx="1"/>
          </p:nvPr>
        </p:nvPicPr>
        <p:blipFill>
          <a:blip r:embed="rId2" cstate="print">
            <a:lum bright="40000"/>
          </a:blip>
          <a:stretch>
            <a:fillRect/>
          </a:stretch>
        </p:blipFill>
        <p:spPr>
          <a:xfrm>
            <a:off x="0" y="0"/>
            <a:ext cx="9144000" cy="6858000"/>
          </a:xfrm>
          <a:effectLst>
            <a:glow rad="228600">
              <a:schemeClr val="accent2">
                <a:satMod val="175000"/>
                <a:alpha val="40000"/>
              </a:schemeClr>
            </a:glow>
          </a:effectLst>
        </p:spPr>
      </p:pic>
      <p:sp>
        <p:nvSpPr>
          <p:cNvPr id="2" name="Заголовок 1"/>
          <p:cNvSpPr>
            <a:spLocks noGrp="1"/>
          </p:cNvSpPr>
          <p:nvPr>
            <p:ph type="title"/>
          </p:nvPr>
        </p:nvSpPr>
        <p:spPr>
          <a:prstGeom prst="ellips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r="100000" b="100000"/>
            </a:path>
            <a:tileRect l="-100000" t="-100000"/>
          </a:gradFill>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lstStyle/>
          <a:p>
            <a:r>
              <a:rPr lang="ru-RU" dirty="0" smtClean="0"/>
              <a:t>Литература</a:t>
            </a:r>
            <a:endParaRPr lang="ru-RU" dirty="0"/>
          </a:p>
        </p:txBody>
      </p:sp>
      <p:sp>
        <p:nvSpPr>
          <p:cNvPr id="4" name="Содержимое 3"/>
          <p:cNvSpPr>
            <a:spLocks noGrp="1"/>
          </p:cNvSpPr>
          <p:nvPr>
            <p:ph sz="half" idx="2"/>
          </p:nvPr>
        </p:nvSpPr>
        <p:spPr/>
        <p:txBody>
          <a:bodyPr>
            <a:normAutofit/>
          </a:bodyPr>
          <a:lstStyle/>
          <a:p>
            <a:endParaRPr lang="ru-RU" dirty="0"/>
          </a:p>
        </p:txBody>
      </p:sp>
      <p:sp>
        <p:nvSpPr>
          <p:cNvPr id="6" name="Содержимое 5"/>
          <p:cNvSpPr>
            <a:spLocks noGrp="1"/>
          </p:cNvSpPr>
          <p:nvPr>
            <p:ph sz="half" idx="1"/>
          </p:nvPr>
        </p:nvSpPr>
        <p:spPr>
          <a:xfrm>
            <a:off x="457200" y="1600200"/>
            <a:ext cx="8258204" cy="4525963"/>
          </a:xfrm>
          <a:prstGeom prst="round2Diag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r="100000" b="100000"/>
            </a:path>
            <a:tileRect l="-100000" t="-100000"/>
          </a:gradFill>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ormAutofit fontScale="92500"/>
          </a:bodyPr>
          <a:lstStyle/>
          <a:p>
            <a:pPr>
              <a:buNone/>
            </a:pPr>
            <a:r>
              <a:rPr lang="ru-RU" dirty="0" smtClean="0"/>
              <a:t>    </a:t>
            </a:r>
            <a:r>
              <a:rPr lang="ru-RU" b="1" dirty="0" smtClean="0"/>
              <a:t>1. Л.Д. Комарова. Как работать с палочками </a:t>
            </a:r>
          </a:p>
          <a:p>
            <a:r>
              <a:rPr lang="ru-RU" b="1" dirty="0" err="1" smtClean="0"/>
              <a:t>Кюизенера</a:t>
            </a:r>
            <a:r>
              <a:rPr lang="ru-RU" b="1" dirty="0" smtClean="0"/>
              <a:t>?.- игры и упражнения по обучению математике детей 5-7 лет.- Москва,2008</a:t>
            </a:r>
          </a:p>
          <a:p>
            <a:r>
              <a:rPr lang="ru-RU" b="1" dirty="0" smtClean="0"/>
              <a:t>2. Волшебные дорожки.- Альбом-игра для самых-самых маленьких.</a:t>
            </a:r>
          </a:p>
          <a:p>
            <a:r>
              <a:rPr lang="ru-RU" b="1" dirty="0" smtClean="0"/>
              <a:t>3. Дом с колокольчиками.- Альбом-игра для детей 4-5 лет.</a:t>
            </a:r>
          </a:p>
          <a:p>
            <a:r>
              <a:rPr lang="ru-RU" b="1" dirty="0" smtClean="0"/>
              <a:t>4. На золотом крыльце сидели.- Альбом-игра для подготовки к обучению в школе.</a:t>
            </a:r>
          </a:p>
          <a:p>
            <a:endParaRPr lang="ru-RU" dirty="0"/>
          </a:p>
        </p:txBody>
      </p:sp>
      <p:pic>
        <p:nvPicPr>
          <p:cNvPr id="8" name="Picture 2" descr="M:\фотки по математике\701d3990bf6f.gif"/>
          <p:cNvPicPr>
            <a:picLocks noChangeAspect="1" noChangeArrowheads="1" noCrop="1"/>
          </p:cNvPicPr>
          <p:nvPr/>
        </p:nvPicPr>
        <p:blipFill>
          <a:blip r:embed="rId3"/>
          <a:srcRect/>
          <a:stretch>
            <a:fillRect/>
          </a:stretch>
        </p:blipFill>
        <p:spPr bwMode="auto">
          <a:xfrm>
            <a:off x="7643834" y="5000636"/>
            <a:ext cx="1500166" cy="1857364"/>
          </a:xfrm>
          <a:prstGeom prst="rect">
            <a:avLst/>
          </a:prstGeom>
          <a:noFill/>
        </p:spPr>
      </p:pic>
    </p:spTree>
  </p:cSld>
  <p:clrMapOvr>
    <a:masterClrMapping/>
  </p:clrMapOvr>
  <p:transition spd="slow" advClick="0" advTm="16000">
    <p:diamon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Содержимое 4" descr="albom_07_full.jpg"/>
          <p:cNvPicPr>
            <a:picLocks noChangeAspect="1"/>
          </p:cNvPicPr>
          <p:nvPr/>
        </p:nvPicPr>
        <p:blipFill>
          <a:blip r:embed="rId2" cstate="print">
            <a:lum/>
          </a:blip>
          <a:stretch>
            <a:fillRect/>
          </a:stretch>
        </p:blipFill>
        <p:spPr>
          <a:xfrm>
            <a:off x="0" y="0"/>
            <a:ext cx="9144000" cy="6858000"/>
          </a:xfrm>
          <a:prstGeom prst="rect">
            <a:avLst/>
          </a:prstGeom>
          <a:effectLst>
            <a:glow rad="228600">
              <a:schemeClr val="accent2">
                <a:satMod val="175000"/>
                <a:alpha val="40000"/>
              </a:schemeClr>
            </a:glow>
          </a:effectLst>
        </p:spPr>
      </p:pic>
      <p:pic>
        <p:nvPicPr>
          <p:cNvPr id="3" name="Picture 2" descr="M:\фотки по математике\701d3990bf6f.gif"/>
          <p:cNvPicPr>
            <a:picLocks noChangeAspect="1" noChangeArrowheads="1" noCrop="1"/>
          </p:cNvPicPr>
          <p:nvPr/>
        </p:nvPicPr>
        <p:blipFill>
          <a:blip r:embed="rId3"/>
          <a:srcRect/>
          <a:stretch>
            <a:fillRect/>
          </a:stretch>
        </p:blipFill>
        <p:spPr bwMode="auto">
          <a:xfrm>
            <a:off x="7429520" y="2643182"/>
            <a:ext cx="1428760" cy="1643074"/>
          </a:xfrm>
          <a:prstGeom prst="rect">
            <a:avLst/>
          </a:prstGeom>
          <a:noFill/>
        </p:spPr>
      </p:pic>
      <p:pic>
        <p:nvPicPr>
          <p:cNvPr id="1026" name="Picture 2" descr="C:\Users\александр\Desktop\лепка\0024-024-Spasibo-za-vnimanie.jpg"/>
          <p:cNvPicPr>
            <a:picLocks noChangeAspect="1" noChangeArrowheads="1"/>
          </p:cNvPicPr>
          <p:nvPr/>
        </p:nvPicPr>
        <p:blipFill>
          <a:blip r:embed="rId4"/>
          <a:srcRect/>
          <a:stretch>
            <a:fillRect/>
          </a:stretch>
        </p:blipFill>
        <p:spPr bwMode="auto">
          <a:xfrm>
            <a:off x="0" y="0"/>
            <a:ext cx="9144000" cy="6858000"/>
          </a:xfrm>
          <a:prstGeom prst="rect">
            <a:avLst/>
          </a:prstGeom>
          <a:noFill/>
        </p:spPr>
      </p:pic>
    </p:spTree>
  </p:cSld>
  <p:clrMapOvr>
    <a:masterClrMapping/>
  </p:clrMapOvr>
  <p:transition spd="slow" advTm="7000">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1997243_html_m786ac09.jpg"/>
          <p:cNvPicPr>
            <a:picLocks noChangeAspect="1"/>
          </p:cNvPicPr>
          <p:nvPr/>
        </p:nvPicPr>
        <p:blipFill>
          <a:blip r:embed="rId2"/>
          <a:stretch>
            <a:fillRect/>
          </a:stretch>
        </p:blipFill>
        <p:spPr>
          <a:xfrm>
            <a:off x="0" y="0"/>
            <a:ext cx="9144000" cy="6858000"/>
          </a:xfrm>
          <a:prstGeom prst="rect">
            <a:avLst/>
          </a:prstGeom>
        </p:spPr>
      </p:pic>
      <p:pic>
        <p:nvPicPr>
          <p:cNvPr id="8" name="Рисунок 7" descr="Lestnitsa1.jpg"/>
          <p:cNvPicPr>
            <a:picLocks noChangeAspect="1"/>
          </p:cNvPicPr>
          <p:nvPr/>
        </p:nvPicPr>
        <p:blipFill>
          <a:blip r:embed="rId3" cstate="print"/>
          <a:stretch>
            <a:fillRect/>
          </a:stretch>
        </p:blipFill>
        <p:spPr>
          <a:xfrm>
            <a:off x="4357686" y="1643051"/>
            <a:ext cx="4643438" cy="5000660"/>
          </a:xfrm>
          <a:prstGeom prst="rect">
            <a:avLst/>
          </a:prstGeom>
        </p:spPr>
      </p:pic>
      <p:pic>
        <p:nvPicPr>
          <p:cNvPr id="9" name="Рисунок 8" descr="i.jpg"/>
          <p:cNvPicPr>
            <a:picLocks noChangeAspect="1"/>
          </p:cNvPicPr>
          <p:nvPr/>
        </p:nvPicPr>
        <p:blipFill>
          <a:blip r:embed="rId4"/>
          <a:stretch>
            <a:fillRect/>
          </a:stretch>
        </p:blipFill>
        <p:spPr>
          <a:xfrm>
            <a:off x="214282" y="1714488"/>
            <a:ext cx="3929090" cy="5000660"/>
          </a:xfrm>
          <a:prstGeom prst="rect">
            <a:avLst/>
          </a:prstGeom>
        </p:spPr>
      </p:pic>
    </p:spTree>
  </p:cSld>
  <p:clrMapOvr>
    <a:masterClrMapping/>
  </p:clrMapOvr>
  <p:transition spd="slow" advTm="20000">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4" descr="albom_07_full.jpg"/>
          <p:cNvPicPr>
            <a:picLocks noGrp="1" noChangeAspect="1"/>
          </p:cNvPicPr>
          <p:nvPr>
            <p:ph sz="half" idx="1"/>
          </p:nvPr>
        </p:nvPicPr>
        <p:blipFill>
          <a:blip r:embed="rId2" cstate="print">
            <a:lum bright="40000"/>
          </a:blip>
          <a:stretch>
            <a:fillRect/>
          </a:stretch>
        </p:blipFill>
        <p:spPr>
          <a:xfrm>
            <a:off x="0" y="0"/>
            <a:ext cx="9144000" cy="6858000"/>
          </a:xfrm>
          <a:effectLst>
            <a:glow rad="228600">
              <a:schemeClr val="accent2">
                <a:satMod val="175000"/>
                <a:alpha val="40000"/>
              </a:schemeClr>
            </a:glow>
          </a:effectLst>
        </p:spPr>
      </p:pic>
      <p:sp>
        <p:nvSpPr>
          <p:cNvPr id="2" name="Заголовок 1"/>
          <p:cNvSpPr>
            <a:spLocks noGrp="1"/>
          </p:cNvSpPr>
          <p:nvPr>
            <p:ph type="title"/>
          </p:nvPr>
        </p:nvSpPr>
        <p:spPr>
          <a:prstGeom prst="ellips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b="100000"/>
            </a:path>
            <a:tileRect t="-100000" r="-100000"/>
          </a:gradFill>
          <a:ln>
            <a:solidFill>
              <a:schemeClr val="accent1"/>
            </a:solidFill>
          </a:ln>
          <a:effectLst>
            <a:glow rad="228600">
              <a:schemeClr val="accent1">
                <a:satMod val="175000"/>
                <a:alpha val="40000"/>
              </a:schemeClr>
            </a:glow>
          </a:effectLst>
        </p:spPr>
        <p:style>
          <a:lnRef idx="2">
            <a:schemeClr val="accent2"/>
          </a:lnRef>
          <a:fillRef idx="1">
            <a:schemeClr val="lt1"/>
          </a:fillRef>
          <a:effectRef idx="0">
            <a:schemeClr val="accent2"/>
          </a:effectRef>
          <a:fontRef idx="minor">
            <a:schemeClr val="dk1"/>
          </a:fontRef>
        </p:style>
        <p:txBody>
          <a:bodyPr>
            <a:noAutofit/>
          </a:bodyPr>
          <a:lstStyle/>
          <a:p>
            <a:r>
              <a:rPr lang="ru-RU" sz="3600" b="1" i="1" dirty="0" smtClean="0">
                <a:latin typeface="Times New Roman" pitchFamily="18" charset="0"/>
                <a:cs typeface="Times New Roman" pitchFamily="18" charset="0"/>
              </a:rPr>
              <a:t>Актуальность выбранной темы</a:t>
            </a:r>
            <a:endParaRPr lang="ru-RU" sz="3600" b="1" i="1" dirty="0">
              <a:latin typeface="Times New Roman" pitchFamily="18" charset="0"/>
              <a:cs typeface="Times New Roman" pitchFamily="18" charset="0"/>
            </a:endParaRPr>
          </a:p>
        </p:txBody>
      </p:sp>
      <p:sp>
        <p:nvSpPr>
          <p:cNvPr id="4" name="Содержимое 3"/>
          <p:cNvSpPr>
            <a:spLocks noGrp="1"/>
          </p:cNvSpPr>
          <p:nvPr>
            <p:ph sz="half" idx="2"/>
          </p:nvPr>
        </p:nvSpPr>
        <p:spPr/>
        <p:txBody>
          <a:bodyPr>
            <a:normAutofit/>
          </a:bodyPr>
          <a:lstStyle/>
          <a:p>
            <a:endParaRPr lang="ru-RU" dirty="0"/>
          </a:p>
        </p:txBody>
      </p:sp>
      <p:sp>
        <p:nvSpPr>
          <p:cNvPr id="6" name="Содержимое 5"/>
          <p:cNvSpPr>
            <a:spLocks noGrp="1"/>
          </p:cNvSpPr>
          <p:nvPr>
            <p:ph sz="half" idx="1"/>
          </p:nvPr>
        </p:nvSpPr>
        <p:spPr>
          <a:xfrm>
            <a:off x="428596" y="1500174"/>
            <a:ext cx="8258204" cy="5214974"/>
          </a:xfrm>
          <a:prstGeom prst="round2Diag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r="100000" b="100000"/>
            </a:path>
            <a:tileRect l="-100000" t="-100000"/>
          </a:gradFill>
          <a:ln>
            <a:solidFill>
              <a:schemeClr val="accent2"/>
            </a:solidFill>
          </a:ln>
          <a:effectLst>
            <a:glow rad="2286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a:buNone/>
            </a:pPr>
            <a:r>
              <a:rPr lang="ru-RU" sz="1800" b="1" dirty="0" smtClean="0">
                <a:latin typeface="Times New Roman" pitchFamily="18" charset="0"/>
                <a:cs typeface="Times New Roman" pitchFamily="18" charset="0"/>
              </a:rPr>
              <a:t>Палочки </a:t>
            </a:r>
            <a:r>
              <a:rPr lang="ru-RU" sz="1800" b="1" dirty="0" err="1" smtClean="0">
                <a:latin typeface="Times New Roman" pitchFamily="18" charset="0"/>
                <a:cs typeface="Times New Roman" pitchFamily="18" charset="0"/>
              </a:rPr>
              <a:t>Кюизенера</a:t>
            </a:r>
            <a:r>
              <a:rPr lang="ru-RU" sz="1800" b="1"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как </a:t>
            </a:r>
            <a:r>
              <a:rPr lang="ru-RU" sz="1800" dirty="0" err="1" smtClean="0">
                <a:latin typeface="Times New Roman" pitchFamily="18" charset="0"/>
                <a:cs typeface="Times New Roman" pitchFamily="18" charset="0"/>
              </a:rPr>
              <a:t>дидактическойе</a:t>
            </a:r>
            <a:r>
              <a:rPr lang="ru-RU" sz="1800" dirty="0" smtClean="0">
                <a:latin typeface="Times New Roman" pitchFamily="18" charset="0"/>
                <a:cs typeface="Times New Roman" pitchFamily="18" charset="0"/>
              </a:rPr>
              <a:t> средство в полной мере соответствует специфике и особенностям элементарных математических представлений, формируемых у дошкольников, а также их возрастным возможностям, уровню развития детского мышления, в основном наглядно-действенного и наглядно-образного.</a:t>
            </a:r>
          </a:p>
          <a:p>
            <a:pPr>
              <a:buNone/>
            </a:pPr>
            <a:r>
              <a:rPr lang="ru-RU" sz="1800" b="1" u="sng" dirty="0" smtClean="0">
                <a:latin typeface="Times New Roman" pitchFamily="18" charset="0"/>
                <a:cs typeface="Times New Roman" pitchFamily="18" charset="0"/>
              </a:rPr>
              <a:t>Они помогают решить следующие задачи:</a:t>
            </a:r>
          </a:p>
          <a:p>
            <a:pPr>
              <a:buFont typeface="Wingdings" pitchFamily="2" charset="2"/>
              <a:buChar char="ü"/>
            </a:pPr>
            <a:r>
              <a:rPr lang="ru-RU" sz="1800" dirty="0" smtClean="0">
                <a:solidFill>
                  <a:schemeClr val="tx1"/>
                </a:solidFill>
                <a:latin typeface="Times New Roman" pitchFamily="18" charset="0"/>
                <a:cs typeface="Times New Roman" pitchFamily="18" charset="0"/>
              </a:rPr>
              <a:t>познакомить с понятием цвета (различать цвет, классифицировать по цвету);</a:t>
            </a:r>
          </a:p>
          <a:p>
            <a:pPr>
              <a:buFont typeface="Wingdings" pitchFamily="2" charset="2"/>
              <a:buChar char="ü"/>
            </a:pPr>
            <a:r>
              <a:rPr lang="ru-RU" sz="1800" dirty="0" smtClean="0">
                <a:solidFill>
                  <a:schemeClr val="tx1"/>
                </a:solidFill>
                <a:latin typeface="Times New Roman" pitchFamily="18" charset="0"/>
                <a:cs typeface="Times New Roman" pitchFamily="18" charset="0"/>
              </a:rPr>
              <a:t>познакомить с понятием величины, длины, высоты, ширины(упражнять в сравнении предметов по высоте, длине, ширине);</a:t>
            </a:r>
          </a:p>
          <a:p>
            <a:pPr>
              <a:buFont typeface="Wingdings" pitchFamily="2" charset="2"/>
              <a:buChar char="ü"/>
            </a:pPr>
            <a:r>
              <a:rPr lang="ru-RU" sz="1800" dirty="0" smtClean="0">
                <a:solidFill>
                  <a:schemeClr val="tx1"/>
                </a:solidFill>
                <a:latin typeface="Times New Roman" pitchFamily="18" charset="0"/>
                <a:cs typeface="Times New Roman" pitchFamily="18" charset="0"/>
              </a:rPr>
              <a:t>познакомить детей с последовательностью чисел натурального ряда;</a:t>
            </a:r>
          </a:p>
          <a:p>
            <a:pPr>
              <a:buFont typeface="Wingdings" pitchFamily="2" charset="2"/>
              <a:buChar char="ü"/>
            </a:pPr>
            <a:r>
              <a:rPr lang="ru-RU" sz="1800" dirty="0" smtClean="0">
                <a:solidFill>
                  <a:schemeClr val="tx1"/>
                </a:solidFill>
                <a:latin typeface="Times New Roman" pitchFamily="18" charset="0"/>
                <a:cs typeface="Times New Roman" pitchFamily="18" charset="0"/>
              </a:rPr>
              <a:t>осваивать прямой и обратный счёт;</a:t>
            </a:r>
          </a:p>
          <a:p>
            <a:pPr>
              <a:buFont typeface="Wingdings" pitchFamily="2" charset="2"/>
              <a:buChar char="ü"/>
            </a:pPr>
            <a:r>
              <a:rPr lang="ru-RU" sz="1800" dirty="0" smtClean="0">
                <a:solidFill>
                  <a:schemeClr val="tx1"/>
                </a:solidFill>
                <a:latin typeface="Times New Roman" pitchFamily="18" charset="0"/>
                <a:cs typeface="Times New Roman" pitchFamily="18" charset="0"/>
              </a:rPr>
              <a:t>познакомить составом чисел (из единиц и двух меньших чисел);</a:t>
            </a:r>
          </a:p>
          <a:p>
            <a:pPr>
              <a:buFont typeface="Wingdings" pitchFamily="2" charset="2"/>
              <a:buChar char="ü"/>
            </a:pPr>
            <a:r>
              <a:rPr lang="ru-RU" sz="1800" dirty="0" smtClean="0">
                <a:solidFill>
                  <a:schemeClr val="tx1"/>
                </a:solidFill>
                <a:latin typeface="Times New Roman" pitchFamily="18" charset="0"/>
                <a:cs typeface="Times New Roman" pitchFamily="18" charset="0"/>
              </a:rPr>
              <a:t>помочь овладеть арифметическими действиями сложения, вычитания;</a:t>
            </a:r>
          </a:p>
          <a:p>
            <a:pPr>
              <a:buFont typeface="Wingdings" pitchFamily="2" charset="2"/>
              <a:buChar char="ü"/>
            </a:pPr>
            <a:r>
              <a:rPr lang="ru-RU" sz="1800" dirty="0" smtClean="0">
                <a:solidFill>
                  <a:schemeClr val="tx1"/>
                </a:solidFill>
                <a:latin typeface="Times New Roman" pitchFamily="18" charset="0"/>
                <a:cs typeface="Times New Roman" pitchFamily="18" charset="0"/>
              </a:rPr>
              <a:t>научить делить целое на части и измерять объекты;</a:t>
            </a:r>
          </a:p>
          <a:p>
            <a:pPr>
              <a:buFont typeface="Wingdings" pitchFamily="2" charset="2"/>
              <a:buChar char="ü"/>
            </a:pPr>
            <a:r>
              <a:rPr lang="ru-RU" sz="1800" dirty="0" smtClean="0">
                <a:solidFill>
                  <a:schemeClr val="tx1"/>
                </a:solidFill>
                <a:latin typeface="Times New Roman" pitchFamily="18" charset="0"/>
                <a:cs typeface="Times New Roman" pitchFamily="18" charset="0"/>
              </a:rPr>
              <a:t>развивать творческие способности, изображение, фантазию, способности к моделированию и конструированию;</a:t>
            </a:r>
          </a:p>
          <a:p>
            <a:pPr>
              <a:buFont typeface="Wingdings" pitchFamily="2" charset="2"/>
              <a:buChar char="ü"/>
            </a:pPr>
            <a:r>
              <a:rPr lang="ru-RU" sz="1800" dirty="0" smtClean="0">
                <a:solidFill>
                  <a:schemeClr val="tx1"/>
                </a:solidFill>
                <a:latin typeface="Times New Roman" pitchFamily="18" charset="0"/>
                <a:cs typeface="Times New Roman" pitchFamily="18" charset="0"/>
              </a:rPr>
              <a:t>инициативу, настойчивость в достижении цели. Развивать пространственные представления (слева, справа, выше, ниже и т.д.);</a:t>
            </a:r>
          </a:p>
          <a:p>
            <a:pPr>
              <a:buFont typeface="Wingdings" pitchFamily="2" charset="2"/>
              <a:buChar char="ü"/>
            </a:pPr>
            <a:r>
              <a:rPr lang="ru-RU" sz="1800" dirty="0" smtClean="0">
                <a:solidFill>
                  <a:schemeClr val="tx1"/>
                </a:solidFill>
                <a:latin typeface="Times New Roman" pitchFamily="18" charset="0"/>
                <a:cs typeface="Times New Roman" pitchFamily="18" charset="0"/>
              </a:rPr>
              <a:t>развивать логическое мышление, внимание, память.</a:t>
            </a:r>
          </a:p>
          <a:p>
            <a:pPr>
              <a:buFont typeface="Wingdings" pitchFamily="2" charset="2"/>
              <a:buChar char="ü"/>
            </a:pPr>
            <a:endParaRPr lang="ru-RU" sz="1800" dirty="0" smtClean="0">
              <a:solidFill>
                <a:schemeClr val="tx1"/>
              </a:solidFill>
              <a:latin typeface="Times New Roman" pitchFamily="18" charset="0"/>
              <a:cs typeface="Times New Roman" pitchFamily="18" charset="0"/>
            </a:endParaRPr>
          </a:p>
          <a:p>
            <a:endParaRPr lang="ru-RU" sz="1800" dirty="0" smtClean="0">
              <a:latin typeface="Times New Roman" pitchFamily="18" charset="0"/>
              <a:cs typeface="Times New Roman" pitchFamily="18" charset="0"/>
            </a:endParaRPr>
          </a:p>
          <a:p>
            <a:endParaRPr lang="ru-RU" sz="1800" dirty="0">
              <a:latin typeface="Times New Roman" pitchFamily="18" charset="0"/>
              <a:cs typeface="Times New Roman" pitchFamily="18" charset="0"/>
            </a:endParaRPr>
          </a:p>
        </p:txBody>
      </p:sp>
      <p:pic>
        <p:nvPicPr>
          <p:cNvPr id="8" name="Picture 2" descr="M:\фотки по математике\701d3990bf6f.gif"/>
          <p:cNvPicPr>
            <a:picLocks noChangeAspect="1" noChangeArrowheads="1" noCrop="1"/>
          </p:cNvPicPr>
          <p:nvPr/>
        </p:nvPicPr>
        <p:blipFill>
          <a:blip r:embed="rId3"/>
          <a:srcRect/>
          <a:stretch>
            <a:fillRect/>
          </a:stretch>
        </p:blipFill>
        <p:spPr bwMode="auto">
          <a:xfrm>
            <a:off x="7715240" y="5214926"/>
            <a:ext cx="1428760" cy="1643074"/>
          </a:xfrm>
          <a:prstGeom prst="rect">
            <a:avLst/>
          </a:prstGeom>
          <a:noFill/>
        </p:spPr>
      </p:pic>
    </p:spTree>
  </p:cSld>
  <p:clrMapOvr>
    <a:masterClrMapping/>
  </p:clrMapOvr>
  <p:transition spd="slow" advTm="40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50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diamond(in)">
                                      <p:cBhvr>
                                        <p:cTn id="7" dur="2000"/>
                                        <p:tgtEl>
                                          <p:spTgt spid="6">
                                            <p:txEl>
                                              <p:pRg st="1" end="1"/>
                                            </p:txEl>
                                          </p:spTgt>
                                        </p:tgtEl>
                                      </p:cBhvr>
                                    </p:animEffect>
                                  </p:childTnLst>
                                </p:cTn>
                              </p:par>
                              <p:par>
                                <p:cTn id="8" presetID="8" presetClass="entr" presetSubtype="16" fill="hold" nodeType="withEffect">
                                  <p:stCondLst>
                                    <p:cond delay="50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diamond(in)">
                                      <p:cBhvr>
                                        <p:cTn id="10" dur="2000"/>
                                        <p:tgtEl>
                                          <p:spTgt spid="6">
                                            <p:txEl>
                                              <p:pRg st="2" end="2"/>
                                            </p:txEl>
                                          </p:spTgt>
                                        </p:tgtEl>
                                      </p:cBhvr>
                                    </p:animEffect>
                                  </p:childTnLst>
                                </p:cTn>
                              </p:par>
                              <p:par>
                                <p:cTn id="11" presetID="8" presetClass="entr" presetSubtype="16" fill="hold" nodeType="withEffect">
                                  <p:stCondLst>
                                    <p:cond delay="50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diamond(in)">
                                      <p:cBhvr>
                                        <p:cTn id="13" dur="2000"/>
                                        <p:tgtEl>
                                          <p:spTgt spid="6">
                                            <p:txEl>
                                              <p:pRg st="3" end="3"/>
                                            </p:txEl>
                                          </p:spTgt>
                                        </p:tgtEl>
                                      </p:cBhvr>
                                    </p:animEffect>
                                  </p:childTnLst>
                                </p:cTn>
                              </p:par>
                              <p:par>
                                <p:cTn id="14" presetID="8" presetClass="entr" presetSubtype="16" fill="hold" nodeType="withEffect">
                                  <p:stCondLst>
                                    <p:cond delay="50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diamond(in)">
                                      <p:cBhvr>
                                        <p:cTn id="16" dur="2000"/>
                                        <p:tgtEl>
                                          <p:spTgt spid="6">
                                            <p:txEl>
                                              <p:pRg st="4" end="4"/>
                                            </p:txEl>
                                          </p:spTgt>
                                        </p:tgtEl>
                                      </p:cBhvr>
                                    </p:animEffect>
                                  </p:childTnLst>
                                </p:cTn>
                              </p:par>
                              <p:par>
                                <p:cTn id="17" presetID="8" presetClass="entr" presetSubtype="16" fill="hold" nodeType="withEffect">
                                  <p:stCondLst>
                                    <p:cond delay="500"/>
                                  </p:stCondLst>
                                  <p:childTnLst>
                                    <p:set>
                                      <p:cBhvr>
                                        <p:cTn id="18" dur="1" fill="hold">
                                          <p:stCondLst>
                                            <p:cond delay="0"/>
                                          </p:stCondLst>
                                        </p:cTn>
                                        <p:tgtEl>
                                          <p:spTgt spid="6">
                                            <p:txEl>
                                              <p:pRg st="5" end="5"/>
                                            </p:txEl>
                                          </p:spTgt>
                                        </p:tgtEl>
                                        <p:attrNameLst>
                                          <p:attrName>style.visibility</p:attrName>
                                        </p:attrNameLst>
                                      </p:cBhvr>
                                      <p:to>
                                        <p:strVal val="visible"/>
                                      </p:to>
                                    </p:set>
                                    <p:animEffect transition="in" filter="diamond(in)">
                                      <p:cBhvr>
                                        <p:cTn id="19" dur="2000"/>
                                        <p:tgtEl>
                                          <p:spTgt spid="6">
                                            <p:txEl>
                                              <p:pRg st="5" end="5"/>
                                            </p:txEl>
                                          </p:spTgt>
                                        </p:tgtEl>
                                      </p:cBhvr>
                                    </p:animEffect>
                                  </p:childTnLst>
                                </p:cTn>
                              </p:par>
                              <p:par>
                                <p:cTn id="20" presetID="8" presetClass="entr" presetSubtype="16" fill="hold" nodeType="withEffect">
                                  <p:stCondLst>
                                    <p:cond delay="50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diamond(in)">
                                      <p:cBhvr>
                                        <p:cTn id="22" dur="2000"/>
                                        <p:tgtEl>
                                          <p:spTgt spid="6">
                                            <p:txEl>
                                              <p:pRg st="6" end="6"/>
                                            </p:txEl>
                                          </p:spTgt>
                                        </p:tgtEl>
                                      </p:cBhvr>
                                    </p:animEffect>
                                  </p:childTnLst>
                                </p:cTn>
                              </p:par>
                              <p:par>
                                <p:cTn id="23" presetID="8" presetClass="entr" presetSubtype="16" fill="hold" nodeType="withEffect">
                                  <p:stCondLst>
                                    <p:cond delay="500"/>
                                  </p:stCondLst>
                                  <p:childTnLst>
                                    <p:set>
                                      <p:cBhvr>
                                        <p:cTn id="24" dur="1" fill="hold">
                                          <p:stCondLst>
                                            <p:cond delay="0"/>
                                          </p:stCondLst>
                                        </p:cTn>
                                        <p:tgtEl>
                                          <p:spTgt spid="6">
                                            <p:txEl>
                                              <p:pRg st="7" end="7"/>
                                            </p:txEl>
                                          </p:spTgt>
                                        </p:tgtEl>
                                        <p:attrNameLst>
                                          <p:attrName>style.visibility</p:attrName>
                                        </p:attrNameLst>
                                      </p:cBhvr>
                                      <p:to>
                                        <p:strVal val="visible"/>
                                      </p:to>
                                    </p:set>
                                    <p:animEffect transition="in" filter="diamond(in)">
                                      <p:cBhvr>
                                        <p:cTn id="25" dur="2000"/>
                                        <p:tgtEl>
                                          <p:spTgt spid="6">
                                            <p:txEl>
                                              <p:pRg st="7" end="7"/>
                                            </p:txEl>
                                          </p:spTgt>
                                        </p:tgtEl>
                                      </p:cBhvr>
                                    </p:animEffect>
                                  </p:childTnLst>
                                </p:cTn>
                              </p:par>
                              <p:par>
                                <p:cTn id="26" presetID="8" presetClass="entr" presetSubtype="16" fill="hold" nodeType="withEffect">
                                  <p:stCondLst>
                                    <p:cond delay="500"/>
                                  </p:stCondLst>
                                  <p:childTnLst>
                                    <p:set>
                                      <p:cBhvr>
                                        <p:cTn id="27" dur="1" fill="hold">
                                          <p:stCondLst>
                                            <p:cond delay="0"/>
                                          </p:stCondLst>
                                        </p:cTn>
                                        <p:tgtEl>
                                          <p:spTgt spid="6">
                                            <p:txEl>
                                              <p:pRg st="8" end="8"/>
                                            </p:txEl>
                                          </p:spTgt>
                                        </p:tgtEl>
                                        <p:attrNameLst>
                                          <p:attrName>style.visibility</p:attrName>
                                        </p:attrNameLst>
                                      </p:cBhvr>
                                      <p:to>
                                        <p:strVal val="visible"/>
                                      </p:to>
                                    </p:set>
                                    <p:animEffect transition="in" filter="diamond(in)">
                                      <p:cBhvr>
                                        <p:cTn id="28" dur="2000"/>
                                        <p:tgtEl>
                                          <p:spTgt spid="6">
                                            <p:txEl>
                                              <p:pRg st="8" end="8"/>
                                            </p:txEl>
                                          </p:spTgt>
                                        </p:tgtEl>
                                      </p:cBhvr>
                                    </p:animEffect>
                                  </p:childTnLst>
                                </p:cTn>
                              </p:par>
                              <p:par>
                                <p:cTn id="29" presetID="8" presetClass="entr" presetSubtype="16" fill="hold" nodeType="withEffect">
                                  <p:stCondLst>
                                    <p:cond delay="500"/>
                                  </p:stCondLst>
                                  <p:childTnLst>
                                    <p:set>
                                      <p:cBhvr>
                                        <p:cTn id="30" dur="1" fill="hold">
                                          <p:stCondLst>
                                            <p:cond delay="0"/>
                                          </p:stCondLst>
                                        </p:cTn>
                                        <p:tgtEl>
                                          <p:spTgt spid="6">
                                            <p:txEl>
                                              <p:pRg st="9" end="9"/>
                                            </p:txEl>
                                          </p:spTgt>
                                        </p:tgtEl>
                                        <p:attrNameLst>
                                          <p:attrName>style.visibility</p:attrName>
                                        </p:attrNameLst>
                                      </p:cBhvr>
                                      <p:to>
                                        <p:strVal val="visible"/>
                                      </p:to>
                                    </p:set>
                                    <p:animEffect transition="in" filter="diamond(in)">
                                      <p:cBhvr>
                                        <p:cTn id="31" dur="2000"/>
                                        <p:tgtEl>
                                          <p:spTgt spid="6">
                                            <p:txEl>
                                              <p:pRg st="9" end="9"/>
                                            </p:txEl>
                                          </p:spTgt>
                                        </p:tgtEl>
                                      </p:cBhvr>
                                    </p:animEffect>
                                  </p:childTnLst>
                                </p:cTn>
                              </p:par>
                              <p:par>
                                <p:cTn id="32" presetID="8" presetClass="entr" presetSubtype="16" fill="hold" nodeType="withEffect">
                                  <p:stCondLst>
                                    <p:cond delay="500"/>
                                  </p:stCondLst>
                                  <p:childTnLst>
                                    <p:set>
                                      <p:cBhvr>
                                        <p:cTn id="33" dur="1" fill="hold">
                                          <p:stCondLst>
                                            <p:cond delay="0"/>
                                          </p:stCondLst>
                                        </p:cTn>
                                        <p:tgtEl>
                                          <p:spTgt spid="6">
                                            <p:txEl>
                                              <p:pRg st="10" end="10"/>
                                            </p:txEl>
                                          </p:spTgt>
                                        </p:tgtEl>
                                        <p:attrNameLst>
                                          <p:attrName>style.visibility</p:attrName>
                                        </p:attrNameLst>
                                      </p:cBhvr>
                                      <p:to>
                                        <p:strVal val="visible"/>
                                      </p:to>
                                    </p:set>
                                    <p:animEffect transition="in" filter="diamond(in)">
                                      <p:cBhvr>
                                        <p:cTn id="34" dur="2000"/>
                                        <p:tgtEl>
                                          <p:spTgt spid="6">
                                            <p:txEl>
                                              <p:pRg st="10" end="10"/>
                                            </p:txEl>
                                          </p:spTgt>
                                        </p:tgtEl>
                                      </p:cBhvr>
                                    </p:animEffect>
                                  </p:childTnLst>
                                </p:cTn>
                              </p:par>
                              <p:par>
                                <p:cTn id="35" presetID="8" presetClass="entr" presetSubtype="16" fill="hold" nodeType="withEffect">
                                  <p:stCondLst>
                                    <p:cond delay="500"/>
                                  </p:stCondLst>
                                  <p:childTnLst>
                                    <p:set>
                                      <p:cBhvr>
                                        <p:cTn id="36" dur="1" fill="hold">
                                          <p:stCondLst>
                                            <p:cond delay="0"/>
                                          </p:stCondLst>
                                        </p:cTn>
                                        <p:tgtEl>
                                          <p:spTgt spid="6">
                                            <p:txEl>
                                              <p:pRg st="11" end="11"/>
                                            </p:txEl>
                                          </p:spTgt>
                                        </p:tgtEl>
                                        <p:attrNameLst>
                                          <p:attrName>style.visibility</p:attrName>
                                        </p:attrNameLst>
                                      </p:cBhvr>
                                      <p:to>
                                        <p:strVal val="visible"/>
                                      </p:to>
                                    </p:set>
                                    <p:animEffect transition="in" filter="diamond(in)">
                                      <p:cBhvr>
                                        <p:cTn id="37" dur="20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4" descr="albom_07_full.jpg"/>
          <p:cNvPicPr>
            <a:picLocks noGrp="1" noChangeAspect="1"/>
          </p:cNvPicPr>
          <p:nvPr>
            <p:ph sz="half" idx="1"/>
          </p:nvPr>
        </p:nvPicPr>
        <p:blipFill>
          <a:blip r:embed="rId2" cstate="print">
            <a:lum bright="40000"/>
          </a:blip>
          <a:stretch>
            <a:fillRect/>
          </a:stretch>
        </p:blipFill>
        <p:spPr>
          <a:xfrm>
            <a:off x="0" y="0"/>
            <a:ext cx="9144000" cy="6858000"/>
          </a:xfrm>
          <a:effectLst>
            <a:glow rad="228600">
              <a:schemeClr val="accent2">
                <a:satMod val="175000"/>
                <a:alpha val="40000"/>
              </a:schemeClr>
            </a:glow>
          </a:effectLst>
        </p:spPr>
      </p:pic>
      <p:sp>
        <p:nvSpPr>
          <p:cNvPr id="2" name="Заголовок 1"/>
          <p:cNvSpPr>
            <a:spLocks noGrp="1"/>
          </p:cNvSpPr>
          <p:nvPr>
            <p:ph type="title"/>
          </p:nvPr>
        </p:nvSpPr>
        <p:spPr>
          <a:xfrm>
            <a:off x="0" y="214290"/>
            <a:ext cx="9144000" cy="1428760"/>
          </a:xfrm>
          <a:prstGeom prst="ellips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r="100000" b="100000"/>
            </a:path>
            <a:tileRect l="-100000" t="-100000"/>
          </a:gradFill>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noAutofit/>
          </a:bodyPr>
          <a:lstStyle/>
          <a:p>
            <a:r>
              <a:rPr lang="ru-RU" sz="3600" b="1" i="1" dirty="0" smtClean="0">
                <a:effectLst/>
                <a:latin typeface="Times New Roman" pitchFamily="18" charset="0"/>
                <a:cs typeface="Times New Roman" pitchFamily="18" charset="0"/>
              </a:rPr>
              <a:t>Первый этап или знакомство детей с палочками </a:t>
            </a:r>
            <a:r>
              <a:rPr lang="ru-RU" sz="3600" b="1" i="1" dirty="0" err="1" smtClean="0">
                <a:effectLst/>
                <a:latin typeface="Times New Roman" pitchFamily="18" charset="0"/>
                <a:cs typeface="Times New Roman" pitchFamily="18" charset="0"/>
              </a:rPr>
              <a:t>Кюизенера</a:t>
            </a:r>
            <a:endParaRPr lang="ru-RU" sz="3600" b="1" i="1" dirty="0">
              <a:effectLst/>
              <a:latin typeface="Times New Roman" pitchFamily="18" charset="0"/>
              <a:cs typeface="Times New Roman" pitchFamily="18" charset="0"/>
            </a:endParaRPr>
          </a:p>
        </p:txBody>
      </p:sp>
      <p:sp>
        <p:nvSpPr>
          <p:cNvPr id="4" name="Содержимое 3"/>
          <p:cNvSpPr>
            <a:spLocks noGrp="1"/>
          </p:cNvSpPr>
          <p:nvPr>
            <p:ph sz="half" idx="2"/>
          </p:nvPr>
        </p:nvSpPr>
        <p:spPr/>
        <p:txBody>
          <a:bodyPr>
            <a:normAutofit/>
          </a:bodyPr>
          <a:lstStyle/>
          <a:p>
            <a:endParaRPr lang="ru-RU" dirty="0"/>
          </a:p>
        </p:txBody>
      </p:sp>
      <p:sp>
        <p:nvSpPr>
          <p:cNvPr id="6" name="Содержимое 5"/>
          <p:cNvSpPr>
            <a:spLocks noGrp="1"/>
          </p:cNvSpPr>
          <p:nvPr>
            <p:ph sz="half" idx="1"/>
          </p:nvPr>
        </p:nvSpPr>
        <p:spPr>
          <a:xfrm>
            <a:off x="214282" y="1785926"/>
            <a:ext cx="8501122" cy="4714908"/>
          </a:xfrm>
          <a:prstGeom prst="round2Diag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r="100000" b="100000"/>
            </a:path>
            <a:tileRect l="-100000" t="-100000"/>
          </a:gradFill>
          <a:effectLst>
            <a:glow rad="228600">
              <a:schemeClr val="accent2">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a:noAutofit/>
          </a:bodyPr>
          <a:lstStyle/>
          <a:p>
            <a:r>
              <a:rPr lang="ru-RU" sz="1600" b="1" dirty="0" smtClean="0">
                <a:latin typeface="Times New Roman" pitchFamily="18" charset="0"/>
                <a:cs typeface="Times New Roman" pitchFamily="18" charset="0"/>
              </a:rPr>
              <a:t>Знакомство детей с дидактическим пособием цветными палочками </a:t>
            </a:r>
            <a:r>
              <a:rPr lang="ru-RU" sz="1600" b="1" dirty="0" err="1" smtClean="0">
                <a:latin typeface="Times New Roman" pitchFamily="18" charset="0"/>
                <a:cs typeface="Times New Roman" pitchFamily="18" charset="0"/>
              </a:rPr>
              <a:t>Кюизенера</a:t>
            </a:r>
            <a:r>
              <a:rPr lang="ru-RU" sz="1600" b="1" dirty="0" smtClean="0">
                <a:latin typeface="Times New Roman" pitchFamily="18" charset="0"/>
                <a:cs typeface="Times New Roman" pitchFamily="18" charset="0"/>
              </a:rPr>
              <a:t>, математической игрой развивающего характера, началось с использования его как просто игрового материала для игр детей в группе. Дети играли с ними, как с обыкновенными кубиками и палочками, создавали различные постройки и конфигурации. Детей привлекали конкретные образы, а так же качественные характеристики материала – цвет, форма, размер, большое количество предметов. На этом этапе дети играют с палочками, строя различные фигуры, которые им подсказывает собственное воображение; они с удовольствием выкладывали узоры, картинки, сюжеты, здесь моим детям была представлена полная свобода </a:t>
            </a:r>
            <a:r>
              <a:rPr lang="ru-RU" sz="1600" b="1" dirty="0" err="1" smtClean="0">
                <a:latin typeface="Times New Roman" pitchFamily="18" charset="0"/>
                <a:cs typeface="Times New Roman" pitchFamily="18" charset="0"/>
              </a:rPr>
              <a:t>йствий</a:t>
            </a:r>
            <a:r>
              <a:rPr lang="ru-RU" sz="1600" b="1" dirty="0" smtClean="0">
                <a:latin typeface="Times New Roman" pitchFamily="18" charset="0"/>
                <a:cs typeface="Times New Roman" pitchFamily="18" charset="0"/>
              </a:rPr>
              <a:t> и фантазии.</a:t>
            </a:r>
          </a:p>
          <a:p>
            <a:r>
              <a:rPr lang="ru-RU" sz="1600" b="1" dirty="0" smtClean="0">
                <a:latin typeface="Times New Roman" pitchFamily="18" charset="0"/>
                <a:cs typeface="Times New Roman" pitchFamily="18" charset="0"/>
              </a:rPr>
              <a:t>        В ходе свободного манипулирования мальчики, в основном, строили дороги, гаражи, машины и поезда, башни, лесенки, а девочки увлекались составлением мозаики, узоров. В процессе игровой деятельности 75% детей сами (а остальные 25% - с помощью воспитателя) подошли к пониманию, что эти палочки удобнее использовать таким образом, чтобы они соприкасались со столом наибольшей поверхностью и что в таком положении они наиболее устойчивы.</a:t>
            </a:r>
            <a:endParaRPr lang="ru-RU" sz="1600" b="1" dirty="0">
              <a:latin typeface="Times New Roman" pitchFamily="18" charset="0"/>
              <a:cs typeface="Times New Roman" pitchFamily="18" charset="0"/>
            </a:endParaRPr>
          </a:p>
        </p:txBody>
      </p:sp>
      <p:pic>
        <p:nvPicPr>
          <p:cNvPr id="8" name="Picture 2" descr="M:\фотки по математике\701d3990bf6f.gif"/>
          <p:cNvPicPr>
            <a:picLocks noChangeAspect="1" noChangeArrowheads="1" noCrop="1"/>
          </p:cNvPicPr>
          <p:nvPr/>
        </p:nvPicPr>
        <p:blipFill>
          <a:blip r:embed="rId3"/>
          <a:srcRect/>
          <a:stretch>
            <a:fillRect/>
          </a:stretch>
        </p:blipFill>
        <p:spPr bwMode="auto">
          <a:xfrm>
            <a:off x="7643834" y="5000636"/>
            <a:ext cx="1500166" cy="1857364"/>
          </a:xfrm>
          <a:prstGeom prst="rect">
            <a:avLst/>
          </a:prstGeom>
          <a:noFill/>
        </p:spPr>
      </p:pic>
    </p:spTree>
  </p:cSld>
  <p:clrMapOvr>
    <a:masterClrMapping/>
  </p:clrMapOvr>
  <p:transition spd="slow" advTm="10000">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4" descr="albom_07_full.jpg"/>
          <p:cNvPicPr>
            <a:picLocks noGrp="1" noChangeAspect="1"/>
          </p:cNvPicPr>
          <p:nvPr>
            <p:ph sz="half" idx="4294967295"/>
          </p:nvPr>
        </p:nvPicPr>
        <p:blipFill>
          <a:blip r:embed="rId2" cstate="print">
            <a:lum bright="40000"/>
          </a:blip>
          <a:stretch>
            <a:fillRect/>
          </a:stretch>
        </p:blipFill>
        <p:spPr>
          <a:xfrm>
            <a:off x="0" y="0"/>
            <a:ext cx="9144000" cy="6858000"/>
          </a:xfrm>
          <a:effectLst>
            <a:glow rad="228600">
              <a:schemeClr val="accent2">
                <a:satMod val="175000"/>
                <a:alpha val="40000"/>
              </a:schemeClr>
            </a:glow>
          </a:effectLst>
        </p:spPr>
      </p:pic>
      <p:pic>
        <p:nvPicPr>
          <p:cNvPr id="8" name="Picture 2" descr="H:\фотки по математике\DSC00299.JPG"/>
          <p:cNvPicPr>
            <a:picLocks noChangeAspect="1" noChangeArrowheads="1"/>
          </p:cNvPicPr>
          <p:nvPr/>
        </p:nvPicPr>
        <p:blipFill>
          <a:blip r:embed="rId3" cstate="print"/>
          <a:srcRect/>
          <a:stretch>
            <a:fillRect/>
          </a:stretch>
        </p:blipFill>
        <p:spPr bwMode="auto">
          <a:xfrm>
            <a:off x="214282" y="714356"/>
            <a:ext cx="4572032" cy="5357826"/>
          </a:xfrm>
          <a:prstGeom prst="rect">
            <a:avLst/>
          </a:prstGeom>
          <a:noFill/>
          <a:effectLst>
            <a:glow rad="228600">
              <a:schemeClr val="accent2">
                <a:satMod val="175000"/>
                <a:alpha val="40000"/>
              </a:schemeClr>
            </a:glow>
          </a:effectLst>
          <a:scene3d>
            <a:camera prst="isometricOffAxis1Right"/>
            <a:lightRig rig="threePt" dir="t"/>
          </a:scene3d>
        </p:spPr>
      </p:pic>
      <p:pic>
        <p:nvPicPr>
          <p:cNvPr id="9" name="Picture 2" descr="H:\фотки по математике\DSC00309.JPG"/>
          <p:cNvPicPr>
            <a:picLocks noChangeAspect="1" noChangeArrowheads="1"/>
          </p:cNvPicPr>
          <p:nvPr/>
        </p:nvPicPr>
        <p:blipFill>
          <a:blip r:embed="rId4" cstate="print"/>
          <a:srcRect/>
          <a:stretch>
            <a:fillRect/>
          </a:stretch>
        </p:blipFill>
        <p:spPr bwMode="auto">
          <a:xfrm>
            <a:off x="4572000" y="714356"/>
            <a:ext cx="4572000" cy="5429264"/>
          </a:xfrm>
          <a:prstGeom prst="rect">
            <a:avLst/>
          </a:prstGeom>
          <a:noFill/>
          <a:effectLst>
            <a:glow rad="228600">
              <a:schemeClr val="accent2">
                <a:satMod val="175000"/>
                <a:alpha val="40000"/>
              </a:schemeClr>
            </a:glow>
          </a:effectLst>
          <a:scene3d>
            <a:camera prst="isometricOffAxis2Left"/>
            <a:lightRig rig="threePt" dir="t"/>
          </a:scene3d>
        </p:spPr>
      </p:pic>
      <p:pic>
        <p:nvPicPr>
          <p:cNvPr id="5" name="Picture 2" descr="M:\фотки по математике\701d3990bf6f.gif"/>
          <p:cNvPicPr>
            <a:picLocks noChangeAspect="1" noChangeArrowheads="1" noCrop="1"/>
          </p:cNvPicPr>
          <p:nvPr/>
        </p:nvPicPr>
        <p:blipFill>
          <a:blip r:embed="rId5"/>
          <a:srcRect/>
          <a:stretch>
            <a:fillRect/>
          </a:stretch>
        </p:blipFill>
        <p:spPr bwMode="auto">
          <a:xfrm>
            <a:off x="3929058" y="5000636"/>
            <a:ext cx="1500166" cy="1857364"/>
          </a:xfrm>
          <a:prstGeom prst="rect">
            <a:avLst/>
          </a:prstGeom>
          <a:noFill/>
        </p:spPr>
      </p:pic>
    </p:spTree>
  </p:cSld>
  <p:clrMapOvr>
    <a:masterClrMapping/>
  </p:clrMapOvr>
  <p:transition spd="slow" advTm="10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anim calcmode="lin" valueType="num">
                                      <p:cBhvr>
                                        <p:cTn id="8" dur="3000" fill="hold"/>
                                        <p:tgtEl>
                                          <p:spTgt spid="8"/>
                                        </p:tgtEl>
                                        <p:attrNameLst>
                                          <p:attrName>style.rotation</p:attrName>
                                        </p:attrNameLst>
                                      </p:cBhvr>
                                      <p:tavLst>
                                        <p:tav tm="0">
                                          <p:val>
                                            <p:fltVal val="720"/>
                                          </p:val>
                                        </p:tav>
                                        <p:tav tm="100000">
                                          <p:val>
                                            <p:fltVal val="0"/>
                                          </p:val>
                                        </p:tav>
                                      </p:tavLst>
                                    </p:anim>
                                    <p:anim calcmode="lin" valueType="num">
                                      <p:cBhvr>
                                        <p:cTn id="9" dur="3000" fill="hold"/>
                                        <p:tgtEl>
                                          <p:spTgt spid="8"/>
                                        </p:tgtEl>
                                        <p:attrNameLst>
                                          <p:attrName>ppt_h</p:attrName>
                                        </p:attrNameLst>
                                      </p:cBhvr>
                                      <p:tavLst>
                                        <p:tav tm="0">
                                          <p:val>
                                            <p:fltVal val="0"/>
                                          </p:val>
                                        </p:tav>
                                        <p:tav tm="100000">
                                          <p:val>
                                            <p:strVal val="#ppt_h"/>
                                          </p:val>
                                        </p:tav>
                                      </p:tavLst>
                                    </p:anim>
                                    <p:anim calcmode="lin" valueType="num">
                                      <p:cBhvr>
                                        <p:cTn id="10" dur="3000" fill="hold"/>
                                        <p:tgtEl>
                                          <p:spTgt spid="8"/>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1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3000"/>
                                        <p:tgtEl>
                                          <p:spTgt spid="9"/>
                                        </p:tgtEl>
                                      </p:cBhvr>
                                    </p:animEffect>
                                    <p:anim calcmode="lin" valueType="num">
                                      <p:cBhvr>
                                        <p:cTn id="14" dur="3000" fill="hold"/>
                                        <p:tgtEl>
                                          <p:spTgt spid="9"/>
                                        </p:tgtEl>
                                        <p:attrNameLst>
                                          <p:attrName>style.rotation</p:attrName>
                                        </p:attrNameLst>
                                      </p:cBhvr>
                                      <p:tavLst>
                                        <p:tav tm="0">
                                          <p:val>
                                            <p:fltVal val="720"/>
                                          </p:val>
                                        </p:tav>
                                        <p:tav tm="100000">
                                          <p:val>
                                            <p:fltVal val="0"/>
                                          </p:val>
                                        </p:tav>
                                      </p:tavLst>
                                    </p:anim>
                                    <p:anim calcmode="lin" valueType="num">
                                      <p:cBhvr>
                                        <p:cTn id="15" dur="3000" fill="hold"/>
                                        <p:tgtEl>
                                          <p:spTgt spid="9"/>
                                        </p:tgtEl>
                                        <p:attrNameLst>
                                          <p:attrName>ppt_h</p:attrName>
                                        </p:attrNameLst>
                                      </p:cBhvr>
                                      <p:tavLst>
                                        <p:tav tm="0">
                                          <p:val>
                                            <p:fltVal val="0"/>
                                          </p:val>
                                        </p:tav>
                                        <p:tav tm="100000">
                                          <p:val>
                                            <p:strVal val="#ppt_h"/>
                                          </p:val>
                                        </p:tav>
                                      </p:tavLst>
                                    </p:anim>
                                    <p:anim calcmode="lin" valueType="num">
                                      <p:cBhvr>
                                        <p:cTn id="16" dur="30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4" descr="albom_07_full.jpg"/>
          <p:cNvPicPr>
            <a:picLocks noGrp="1" noChangeAspect="1"/>
          </p:cNvPicPr>
          <p:nvPr>
            <p:ph sz="half" idx="4294967295"/>
          </p:nvPr>
        </p:nvPicPr>
        <p:blipFill>
          <a:blip r:embed="rId2" cstate="print">
            <a:lum bright="40000"/>
          </a:blip>
          <a:stretch>
            <a:fillRect/>
          </a:stretch>
        </p:blipFill>
        <p:spPr>
          <a:xfrm>
            <a:off x="0" y="0"/>
            <a:ext cx="9144000" cy="6858000"/>
          </a:xfrm>
          <a:effectLst>
            <a:glow rad="228600">
              <a:schemeClr val="accent2">
                <a:satMod val="175000"/>
                <a:alpha val="40000"/>
              </a:schemeClr>
            </a:glow>
          </a:effectLst>
        </p:spPr>
      </p:pic>
      <p:pic>
        <p:nvPicPr>
          <p:cNvPr id="1026" name="Picture 2" descr="H:\картинки\img257.jpg"/>
          <p:cNvPicPr>
            <a:picLocks noGrp="1" noChangeAspect="1" noChangeArrowheads="1"/>
          </p:cNvPicPr>
          <p:nvPr>
            <p:ph sz="half" idx="4294967295"/>
          </p:nvPr>
        </p:nvPicPr>
        <p:blipFill>
          <a:blip r:embed="rId3" cstate="print"/>
          <a:srcRect/>
          <a:stretch>
            <a:fillRect/>
          </a:stretch>
        </p:blipFill>
        <p:spPr bwMode="auto">
          <a:xfrm>
            <a:off x="0" y="857250"/>
            <a:ext cx="4500562" cy="5143500"/>
          </a:xfrm>
          <a:prstGeom prst="rect">
            <a:avLst/>
          </a:prstGeom>
          <a:noFill/>
          <a:effectLst>
            <a:glow rad="228600">
              <a:schemeClr val="accent2">
                <a:satMod val="175000"/>
                <a:alpha val="40000"/>
              </a:schemeClr>
            </a:glow>
          </a:effectLst>
          <a:scene3d>
            <a:camera prst="isometricOffAxis1Right"/>
            <a:lightRig rig="threePt" dir="t"/>
          </a:scene3d>
        </p:spPr>
      </p:pic>
      <p:pic>
        <p:nvPicPr>
          <p:cNvPr id="1027" name="Picture 3" descr="H:\картинки\na-zolotom-krylce---prilozhenie-k-schetnym-palochkam-kyuizenera-.jpg"/>
          <p:cNvPicPr>
            <a:picLocks noGrp="1" noChangeAspect="1" noChangeArrowheads="1"/>
          </p:cNvPicPr>
          <p:nvPr>
            <p:ph sz="half" idx="4294967295"/>
          </p:nvPr>
        </p:nvPicPr>
        <p:blipFill>
          <a:blip r:embed="rId4" cstate="print"/>
          <a:srcRect/>
          <a:stretch>
            <a:fillRect/>
          </a:stretch>
        </p:blipFill>
        <p:spPr bwMode="auto">
          <a:xfrm>
            <a:off x="4071934" y="857250"/>
            <a:ext cx="5072066" cy="5143500"/>
          </a:xfrm>
          <a:prstGeom prst="rect">
            <a:avLst/>
          </a:prstGeom>
          <a:noFill/>
          <a:effectLst>
            <a:glow rad="228600">
              <a:schemeClr val="accent2">
                <a:satMod val="175000"/>
                <a:alpha val="40000"/>
              </a:schemeClr>
            </a:glow>
          </a:effectLst>
          <a:scene3d>
            <a:camera prst="isometricOffAxis2Left"/>
            <a:lightRig rig="threePt" dir="t"/>
          </a:scene3d>
        </p:spPr>
      </p:pic>
      <p:pic>
        <p:nvPicPr>
          <p:cNvPr id="5" name="Picture 2" descr="M:\фотки по математике\701d3990bf6f.gif"/>
          <p:cNvPicPr>
            <a:picLocks noChangeAspect="1" noChangeArrowheads="1" noCrop="1"/>
          </p:cNvPicPr>
          <p:nvPr/>
        </p:nvPicPr>
        <p:blipFill>
          <a:blip r:embed="rId5"/>
          <a:srcRect/>
          <a:stretch>
            <a:fillRect/>
          </a:stretch>
        </p:blipFill>
        <p:spPr bwMode="auto">
          <a:xfrm>
            <a:off x="3500430" y="5000636"/>
            <a:ext cx="1500166" cy="1857364"/>
          </a:xfrm>
          <a:prstGeom prst="rect">
            <a:avLst/>
          </a:prstGeom>
          <a:noFill/>
        </p:spPr>
      </p:pic>
    </p:spTree>
  </p:cSld>
  <p:clrMapOvr>
    <a:masterClrMapping/>
  </p:clrMapOvr>
  <p:transition spd="slow" advTm="8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50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3000"/>
                                        <p:tgtEl>
                                          <p:spTgt spid="1026"/>
                                        </p:tgtEl>
                                      </p:cBhvr>
                                    </p:animEffect>
                                    <p:anim calcmode="lin" valueType="num">
                                      <p:cBhvr>
                                        <p:cTn id="8" dur="3000" fill="hold"/>
                                        <p:tgtEl>
                                          <p:spTgt spid="1026"/>
                                        </p:tgtEl>
                                        <p:attrNameLst>
                                          <p:attrName>style.rotation</p:attrName>
                                        </p:attrNameLst>
                                      </p:cBhvr>
                                      <p:tavLst>
                                        <p:tav tm="0">
                                          <p:val>
                                            <p:fltVal val="720"/>
                                          </p:val>
                                        </p:tav>
                                        <p:tav tm="100000">
                                          <p:val>
                                            <p:fltVal val="0"/>
                                          </p:val>
                                        </p:tav>
                                      </p:tavLst>
                                    </p:anim>
                                    <p:anim calcmode="lin" valueType="num">
                                      <p:cBhvr>
                                        <p:cTn id="9" dur="3000" fill="hold"/>
                                        <p:tgtEl>
                                          <p:spTgt spid="1026"/>
                                        </p:tgtEl>
                                        <p:attrNameLst>
                                          <p:attrName>ppt_h</p:attrName>
                                        </p:attrNameLst>
                                      </p:cBhvr>
                                      <p:tavLst>
                                        <p:tav tm="0">
                                          <p:val>
                                            <p:fltVal val="0"/>
                                          </p:val>
                                        </p:tav>
                                        <p:tav tm="100000">
                                          <p:val>
                                            <p:strVal val="#ppt_h"/>
                                          </p:val>
                                        </p:tav>
                                      </p:tavLst>
                                    </p:anim>
                                    <p:anim calcmode="lin" valueType="num">
                                      <p:cBhvr>
                                        <p:cTn id="10" dur="3000" fill="hold"/>
                                        <p:tgtEl>
                                          <p:spTgt spid="1026"/>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fade">
                                      <p:cBhvr>
                                        <p:cTn id="13" dur="3000"/>
                                        <p:tgtEl>
                                          <p:spTgt spid="1027"/>
                                        </p:tgtEl>
                                      </p:cBhvr>
                                    </p:animEffect>
                                    <p:anim calcmode="lin" valueType="num">
                                      <p:cBhvr>
                                        <p:cTn id="14" dur="3000" fill="hold"/>
                                        <p:tgtEl>
                                          <p:spTgt spid="1027"/>
                                        </p:tgtEl>
                                        <p:attrNameLst>
                                          <p:attrName>style.rotation</p:attrName>
                                        </p:attrNameLst>
                                      </p:cBhvr>
                                      <p:tavLst>
                                        <p:tav tm="0">
                                          <p:val>
                                            <p:fltVal val="720"/>
                                          </p:val>
                                        </p:tav>
                                        <p:tav tm="100000">
                                          <p:val>
                                            <p:fltVal val="0"/>
                                          </p:val>
                                        </p:tav>
                                      </p:tavLst>
                                    </p:anim>
                                    <p:anim calcmode="lin" valueType="num">
                                      <p:cBhvr>
                                        <p:cTn id="15" dur="3000" fill="hold"/>
                                        <p:tgtEl>
                                          <p:spTgt spid="1027"/>
                                        </p:tgtEl>
                                        <p:attrNameLst>
                                          <p:attrName>ppt_h</p:attrName>
                                        </p:attrNameLst>
                                      </p:cBhvr>
                                      <p:tavLst>
                                        <p:tav tm="0">
                                          <p:val>
                                            <p:fltVal val="0"/>
                                          </p:val>
                                        </p:tav>
                                        <p:tav tm="100000">
                                          <p:val>
                                            <p:strVal val="#ppt_h"/>
                                          </p:val>
                                        </p:tav>
                                      </p:tavLst>
                                    </p:anim>
                                    <p:anim calcmode="lin" valueType="num">
                                      <p:cBhvr>
                                        <p:cTn id="16" dur="3000" fill="hold"/>
                                        <p:tgtEl>
                                          <p:spTgt spid="102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4" descr="albom_07_full.jpg"/>
          <p:cNvPicPr>
            <a:picLocks noGrp="1" noChangeAspect="1"/>
          </p:cNvPicPr>
          <p:nvPr>
            <p:ph sz="half" idx="4294967295"/>
          </p:nvPr>
        </p:nvPicPr>
        <p:blipFill>
          <a:blip r:embed="rId2" cstate="print">
            <a:lum bright="40000"/>
          </a:blip>
          <a:stretch>
            <a:fillRect/>
          </a:stretch>
        </p:blipFill>
        <p:spPr>
          <a:xfrm>
            <a:off x="0" y="0"/>
            <a:ext cx="9144000" cy="6858000"/>
          </a:xfrm>
          <a:effectLst>
            <a:glow rad="228600">
              <a:schemeClr val="accent2">
                <a:satMod val="175000"/>
                <a:alpha val="40000"/>
              </a:schemeClr>
            </a:glow>
          </a:effectLst>
        </p:spPr>
      </p:pic>
      <p:pic>
        <p:nvPicPr>
          <p:cNvPr id="2050" name="Picture 2" descr="H:\фотки по математике\DSC00333.JPG"/>
          <p:cNvPicPr>
            <a:picLocks noGrp="1" noChangeAspect="1" noChangeArrowheads="1"/>
          </p:cNvPicPr>
          <p:nvPr>
            <p:ph sz="half" idx="4294967295"/>
          </p:nvPr>
        </p:nvPicPr>
        <p:blipFill>
          <a:blip r:embed="rId3" cstate="print"/>
          <a:srcRect/>
          <a:stretch>
            <a:fillRect/>
          </a:stretch>
        </p:blipFill>
        <p:spPr bwMode="auto">
          <a:xfrm>
            <a:off x="0" y="1143000"/>
            <a:ext cx="4714875" cy="5072063"/>
          </a:xfrm>
          <a:prstGeom prst="rect">
            <a:avLst/>
          </a:prstGeom>
          <a:noFill/>
          <a:effectLst>
            <a:glow rad="228600">
              <a:schemeClr val="accent2">
                <a:satMod val="175000"/>
                <a:alpha val="40000"/>
              </a:schemeClr>
            </a:glow>
          </a:effectLst>
          <a:scene3d>
            <a:camera prst="isometricOffAxis1Right"/>
            <a:lightRig rig="threePt" dir="t"/>
          </a:scene3d>
        </p:spPr>
      </p:pic>
      <p:pic>
        <p:nvPicPr>
          <p:cNvPr id="2051" name="Picture 3" descr="H:\фотки по математике\DSC00328.JPG"/>
          <p:cNvPicPr>
            <a:picLocks noGrp="1" noChangeAspect="1" noChangeArrowheads="1"/>
          </p:cNvPicPr>
          <p:nvPr>
            <p:ph sz="half" idx="4294967295"/>
          </p:nvPr>
        </p:nvPicPr>
        <p:blipFill>
          <a:blip r:embed="rId4" cstate="print"/>
          <a:srcRect/>
          <a:stretch>
            <a:fillRect/>
          </a:stretch>
        </p:blipFill>
        <p:spPr bwMode="auto">
          <a:xfrm>
            <a:off x="4429125" y="1143000"/>
            <a:ext cx="4714875" cy="5072063"/>
          </a:xfrm>
          <a:prstGeom prst="rect">
            <a:avLst/>
          </a:prstGeom>
          <a:noFill/>
          <a:effectLst>
            <a:glow rad="228600">
              <a:schemeClr val="accent2">
                <a:satMod val="175000"/>
                <a:alpha val="40000"/>
              </a:schemeClr>
            </a:glow>
          </a:effectLst>
          <a:scene3d>
            <a:camera prst="isometricOffAxis2Left"/>
            <a:lightRig rig="threePt" dir="t"/>
          </a:scene3d>
        </p:spPr>
      </p:pic>
      <p:pic>
        <p:nvPicPr>
          <p:cNvPr id="5" name="Picture 2" descr="M:\фотки по математике\701d3990bf6f.gif"/>
          <p:cNvPicPr>
            <a:picLocks noChangeAspect="1" noChangeArrowheads="1" noCrop="1"/>
          </p:cNvPicPr>
          <p:nvPr/>
        </p:nvPicPr>
        <p:blipFill>
          <a:blip r:embed="rId5"/>
          <a:srcRect/>
          <a:stretch>
            <a:fillRect/>
          </a:stretch>
        </p:blipFill>
        <p:spPr bwMode="auto">
          <a:xfrm>
            <a:off x="3786182" y="5000636"/>
            <a:ext cx="1500166" cy="1857364"/>
          </a:xfrm>
          <a:prstGeom prst="rect">
            <a:avLst/>
          </a:prstGeom>
          <a:noFill/>
        </p:spPr>
      </p:pic>
    </p:spTree>
  </p:cSld>
  <p:clrMapOvr>
    <a:masterClrMapping/>
  </p:clrMapOvr>
  <p:transition spd="slow" advTm="10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3000"/>
                                        <p:tgtEl>
                                          <p:spTgt spid="2050"/>
                                        </p:tgtEl>
                                      </p:cBhvr>
                                    </p:animEffect>
                                    <p:anim calcmode="lin" valueType="num">
                                      <p:cBhvr>
                                        <p:cTn id="8" dur="3000" fill="hold"/>
                                        <p:tgtEl>
                                          <p:spTgt spid="2050"/>
                                        </p:tgtEl>
                                        <p:attrNameLst>
                                          <p:attrName>style.rotation</p:attrName>
                                        </p:attrNameLst>
                                      </p:cBhvr>
                                      <p:tavLst>
                                        <p:tav tm="0">
                                          <p:val>
                                            <p:fltVal val="720"/>
                                          </p:val>
                                        </p:tav>
                                        <p:tav tm="100000">
                                          <p:val>
                                            <p:fltVal val="0"/>
                                          </p:val>
                                        </p:tav>
                                      </p:tavLst>
                                    </p:anim>
                                    <p:anim calcmode="lin" valueType="num">
                                      <p:cBhvr>
                                        <p:cTn id="9" dur="3000" fill="hold"/>
                                        <p:tgtEl>
                                          <p:spTgt spid="2050"/>
                                        </p:tgtEl>
                                        <p:attrNameLst>
                                          <p:attrName>ppt_h</p:attrName>
                                        </p:attrNameLst>
                                      </p:cBhvr>
                                      <p:tavLst>
                                        <p:tav tm="0">
                                          <p:val>
                                            <p:fltVal val="0"/>
                                          </p:val>
                                        </p:tav>
                                        <p:tav tm="100000">
                                          <p:val>
                                            <p:strVal val="#ppt_h"/>
                                          </p:val>
                                        </p:tav>
                                      </p:tavLst>
                                    </p:anim>
                                    <p:anim calcmode="lin" valueType="num">
                                      <p:cBhvr>
                                        <p:cTn id="10" dur="3000" fill="hold"/>
                                        <p:tgtEl>
                                          <p:spTgt spid="2050"/>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1000"/>
                                  </p:stCondLst>
                                  <p:childTnLst>
                                    <p:set>
                                      <p:cBhvr>
                                        <p:cTn id="12" dur="1" fill="hold">
                                          <p:stCondLst>
                                            <p:cond delay="0"/>
                                          </p:stCondLst>
                                        </p:cTn>
                                        <p:tgtEl>
                                          <p:spTgt spid="2051"/>
                                        </p:tgtEl>
                                        <p:attrNameLst>
                                          <p:attrName>style.visibility</p:attrName>
                                        </p:attrNameLst>
                                      </p:cBhvr>
                                      <p:to>
                                        <p:strVal val="visible"/>
                                      </p:to>
                                    </p:set>
                                    <p:animEffect transition="in" filter="fade">
                                      <p:cBhvr>
                                        <p:cTn id="13" dur="3000"/>
                                        <p:tgtEl>
                                          <p:spTgt spid="2051"/>
                                        </p:tgtEl>
                                      </p:cBhvr>
                                    </p:animEffect>
                                    <p:anim calcmode="lin" valueType="num">
                                      <p:cBhvr>
                                        <p:cTn id="14" dur="3000" fill="hold"/>
                                        <p:tgtEl>
                                          <p:spTgt spid="2051"/>
                                        </p:tgtEl>
                                        <p:attrNameLst>
                                          <p:attrName>style.rotation</p:attrName>
                                        </p:attrNameLst>
                                      </p:cBhvr>
                                      <p:tavLst>
                                        <p:tav tm="0">
                                          <p:val>
                                            <p:fltVal val="720"/>
                                          </p:val>
                                        </p:tav>
                                        <p:tav tm="100000">
                                          <p:val>
                                            <p:fltVal val="0"/>
                                          </p:val>
                                        </p:tav>
                                      </p:tavLst>
                                    </p:anim>
                                    <p:anim calcmode="lin" valueType="num">
                                      <p:cBhvr>
                                        <p:cTn id="15" dur="3000" fill="hold"/>
                                        <p:tgtEl>
                                          <p:spTgt spid="2051"/>
                                        </p:tgtEl>
                                        <p:attrNameLst>
                                          <p:attrName>ppt_h</p:attrName>
                                        </p:attrNameLst>
                                      </p:cBhvr>
                                      <p:tavLst>
                                        <p:tav tm="0">
                                          <p:val>
                                            <p:fltVal val="0"/>
                                          </p:val>
                                        </p:tav>
                                        <p:tav tm="100000">
                                          <p:val>
                                            <p:strVal val="#ppt_h"/>
                                          </p:val>
                                        </p:tav>
                                      </p:tavLst>
                                    </p:anim>
                                    <p:anim calcmode="lin" valueType="num">
                                      <p:cBhvr>
                                        <p:cTn id="16" dur="3000" fill="hold"/>
                                        <p:tgtEl>
                                          <p:spTgt spid="205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647</TotalTime>
  <Words>1994</Words>
  <Application>Microsoft Office PowerPoint</Application>
  <PresentationFormat>Экран (4:3)</PresentationFormat>
  <Paragraphs>123</Paragraphs>
  <Slides>34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Тема Office</vt:lpstr>
      <vt:lpstr>Слайд 1</vt:lpstr>
      <vt:lpstr>Слайд 2</vt:lpstr>
      <vt:lpstr> Джордж Кюизенер </vt:lpstr>
      <vt:lpstr>Слайд 4</vt:lpstr>
      <vt:lpstr>Актуальность выбранной темы</vt:lpstr>
      <vt:lpstr>Первый этап или знакомство детей с палочками Кюизенера</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Виды деятельности, в которых мы применяли палочки Кюизенера. </vt:lpstr>
      <vt:lpstr>Выводы </vt:lpstr>
      <vt:lpstr>Литература</vt:lpstr>
      <vt:lpstr>Слайд 34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XP GAME 2008</cp:lastModifiedBy>
  <cp:revision>68</cp:revision>
  <dcterms:created xsi:type="dcterms:W3CDTF">2014-03-27T11:14:31Z</dcterms:created>
  <dcterms:modified xsi:type="dcterms:W3CDTF">2016-02-10T19:12:28Z</dcterms:modified>
</cp:coreProperties>
</file>