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0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77" r:id="rId6"/>
    <p:sldId id="261" r:id="rId7"/>
    <p:sldId id="262" r:id="rId8"/>
    <p:sldId id="266" r:id="rId9"/>
    <p:sldId id="267" r:id="rId10"/>
    <p:sldId id="265" r:id="rId11"/>
    <p:sldId id="268" r:id="rId12"/>
    <p:sldId id="272" r:id="rId13"/>
    <p:sldId id="273" r:id="rId14"/>
    <p:sldId id="270" r:id="rId15"/>
    <p:sldId id="271" r:id="rId16"/>
    <p:sldId id="276" r:id="rId17"/>
    <p:sldId id="279" r:id="rId18"/>
    <p:sldId id="275" r:id="rId19"/>
    <p:sldId id="269" r:id="rId20"/>
    <p:sldId id="274" r:id="rId21"/>
    <p:sldId id="27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F4F1"/>
    <a:srgbClr val="C9DBD3"/>
    <a:srgbClr val="440815"/>
    <a:srgbClr val="D5E7E0"/>
    <a:srgbClr val="FFFFFF"/>
    <a:srgbClr val="A8D7DC"/>
    <a:srgbClr val="66FF33"/>
    <a:srgbClr val="EFF7F3"/>
    <a:srgbClr val="CC3399"/>
    <a:srgbClr val="002E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3" autoAdjust="0"/>
    <p:restoredTop sz="94778" autoAdjust="0"/>
  </p:normalViewPr>
  <p:slideViewPr>
    <p:cSldViewPr snapToGrid="0">
      <p:cViewPr varScale="1">
        <p:scale>
          <a:sx n="82" d="100"/>
          <a:sy n="82" d="100"/>
        </p:scale>
        <p:origin x="180" y="546"/>
      </p:cViewPr>
      <p:guideLst/>
    </p:cSldViewPr>
  </p:slideViewPr>
  <p:outlineViewPr>
    <p:cViewPr>
      <p:scale>
        <a:sx n="33" d="100"/>
        <a:sy n="33" d="100"/>
      </p:scale>
      <p:origin x="0" y="-83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08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3D8D11-C0D6-4576-8583-B3F8F153944A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81BA1BC0-3223-43B6-9270-D190A3A8FE3F}" type="pres">
      <dgm:prSet presAssocID="{DF3D8D11-C0D6-4576-8583-B3F8F153944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1ADCA501-8C96-42BF-9706-D9B3F3D25CC7}" type="presOf" srcId="{DF3D8D11-C0D6-4576-8583-B3F8F153944A}" destId="{81BA1BC0-3223-43B6-9270-D190A3A8FE3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7EE63-4E05-4CB7-82C1-5D447E6EE2AE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9D5-AF70-4399-B55C-BC832C7398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788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6C9D5-AF70-4399-B55C-BC832C7398F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803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12C1-2344-4F8D-8DEE-EB1F8E935AD7}" type="datetime1">
              <a:rPr lang="en-US" smtClean="0"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037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CFC6B-D8BA-412E-A4AE-23EA7DAA0FC7}" type="datetime1">
              <a:rPr lang="en-US" smtClean="0"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787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58802-61C8-42E3-8CA3-F5A9C30AAAA2}" type="datetime1">
              <a:rPr lang="en-US" smtClean="0"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5171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44E-5333-4467-8140-71D9C9C3E095}" type="datetime1">
              <a:rPr lang="en-US" smtClean="0"/>
              <a:t>2/17/2016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375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E840-EA6D-4437-ACE3-3A864904ABF9}" type="datetime1">
              <a:rPr lang="en-US" smtClean="0"/>
              <a:t>2/17/2016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6821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E389-3C6E-4443-A8CD-469AE901271A}" type="datetime1">
              <a:rPr lang="en-US" smtClean="0"/>
              <a:t>2/17/2016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862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F6960-3D0B-431C-BFDA-1B6C8D48D586}" type="datetime1">
              <a:rPr lang="en-US" smtClean="0"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499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9B26-C408-43CB-BF21-D5C079DC21C6}" type="datetime1">
              <a:rPr lang="en-US" smtClean="0"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992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A00F7-6ACC-4B80-B892-2C758B711775}" type="datetime1">
              <a:rPr lang="en-US" smtClean="0"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590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06695-22F5-4B5C-971D-C196FE44962F}" type="datetime1">
              <a:rPr lang="en-US" smtClean="0"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127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0E9A-8434-4EDC-A708-8844168E40F6}" type="datetime1">
              <a:rPr lang="en-US" smtClean="0"/>
              <a:t>2/17/2016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847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50E87-4A1A-4928-85EC-7B4114803520}" type="datetime1">
              <a:rPr lang="en-US" smtClean="0"/>
              <a:t>2/17/2016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283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CA4-6669-4172-9350-0F8B595D19FF}" type="datetime1">
              <a:rPr lang="en-US" smtClean="0"/>
              <a:t>2/17/2016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714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085C6-46E9-4AC4-9D67-7E72F15CDF16}" type="datetime1">
              <a:rPr lang="en-US" smtClean="0"/>
              <a:t>2/17/2016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38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DB27-3878-4E7E-8B66-E067A3737B91}" type="datetime1">
              <a:rPr lang="en-US" smtClean="0"/>
              <a:t>2/17/2016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245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C468E-EFED-47F9-BFE8-42C635929675}" type="datetime1">
              <a:rPr lang="en-US" smtClean="0"/>
              <a:t>2/17/2016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757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9000">
              <a:schemeClr val="bg2">
                <a:tint val="90000"/>
                <a:satMod val="92000"/>
                <a:lumMod val="120000"/>
                <a:alpha val="99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62F68-155F-469E-952D-911B2E512929}" type="datetime1">
              <a:rPr lang="en-US" smtClean="0"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41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8.JP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1.JPG"/><Relationship Id="rId5" Type="http://schemas.openxmlformats.org/officeDocument/2006/relationships/diagramData" Target="../diagrams/data1.xml"/><Relationship Id="rId10" Type="http://schemas.openxmlformats.org/officeDocument/2006/relationships/image" Target="../media/image20.JPG"/><Relationship Id="rId4" Type="http://schemas.openxmlformats.org/officeDocument/2006/relationships/image" Target="../media/image19.JP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64828" y="1871131"/>
            <a:ext cx="9139784" cy="1515533"/>
          </a:xfrm>
        </p:spPr>
        <p:txBody>
          <a:bodyPr>
            <a:noAutofit/>
          </a:bodyPr>
          <a:lstStyle/>
          <a:p>
            <a:r>
              <a:rPr lang="ru-RU" sz="4000" dirty="0" smtClean="0"/>
              <a:t>Использование художественной литературы в экологическом воспитании дошкольников.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smtClean="0"/>
              <a:t>Воспитатель МБДОУ №4: ШИЛОВИЧ ВАЛЕРИЯ ВИКТОРОВНА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8490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1667" y="908591"/>
            <a:ext cx="3571485" cy="267861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51200" y="817439"/>
            <a:ext cx="3492642" cy="2619482"/>
          </a:xfr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9995" y="3325206"/>
            <a:ext cx="3670300" cy="2752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757925669"/>
              </p:ext>
            </p:extLst>
          </p:nvPr>
        </p:nvGraphicFramePr>
        <p:xfrm>
          <a:off x="3884267" y="3873500"/>
          <a:ext cx="4010192" cy="63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5868" y="3472823"/>
            <a:ext cx="3568697" cy="26765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955" y="3472823"/>
            <a:ext cx="3568698" cy="2676524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3945151" y="1549408"/>
            <a:ext cx="4197359" cy="1065938"/>
            <a:chOff x="-628536" y="-28158"/>
            <a:chExt cx="4197359" cy="672638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-441369" y="-28158"/>
              <a:ext cx="4010192" cy="62361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Скругленный прямоугольник 4"/>
            <p:cNvSpPr txBox="1"/>
            <p:nvPr/>
          </p:nvSpPr>
          <p:spPr>
            <a:xfrm>
              <a:off x="-628536" y="51312"/>
              <a:ext cx="3949308" cy="59316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tint val="66000"/>
                    <a:satMod val="160000"/>
                  </a:schemeClr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accent2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600" b="1" kern="1200" dirty="0" smtClean="0"/>
                <a:t>беседы, игры</a:t>
              </a:r>
              <a:endParaRPr lang="ru-RU" sz="2600" b="1" kern="1200" dirty="0"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2743200" y="168507"/>
            <a:ext cx="62445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 дошкольниками прочитанное стоит не только обсуждать, но и проигрывать – театрализация позволяет ненавязчиво донести многие вещи, которые иначе не усваиваются или усваиваются с большим трудом.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-75049" y="9703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5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1"/>
          <a:stretch/>
        </p:blipFill>
        <p:spPr>
          <a:xfrm>
            <a:off x="4727446" y="3260612"/>
            <a:ext cx="2887065" cy="3303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52_560.jpg (258×29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858" y="1596406"/>
            <a:ext cx="1934716" cy="2182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4"/>
          <p:cNvSpPr txBox="1"/>
          <p:nvPr/>
        </p:nvSpPr>
        <p:spPr>
          <a:xfrm>
            <a:off x="800100" y="280765"/>
            <a:ext cx="11061700" cy="1163193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FFFF"/>
            </a:solidFill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/>
              <a:t>инсценировки, различные виды </a:t>
            </a:r>
            <a:r>
              <a:rPr lang="ru-RU" sz="2800" b="1" dirty="0" smtClean="0"/>
              <a:t>театра</a:t>
            </a:r>
          </a:p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 smtClean="0"/>
              <a:t> </a:t>
            </a:r>
            <a:r>
              <a:rPr lang="ru-RU" sz="2800" b="1" dirty="0"/>
              <a:t>(теневой, би-ба-</a:t>
            </a:r>
            <a:r>
              <a:rPr lang="ru-RU" sz="2800" b="1" dirty="0" err="1"/>
              <a:t>бо</a:t>
            </a:r>
            <a:r>
              <a:rPr lang="ru-RU" sz="2800" b="1" dirty="0"/>
              <a:t>, пальчиковый)</a:t>
            </a:r>
            <a:endParaRPr lang="ru-RU" sz="2600" b="1" kern="1200" dirty="0"/>
          </a:p>
        </p:txBody>
      </p:sp>
      <p:pic>
        <p:nvPicPr>
          <p:cNvPr id="4100" name="Picture 4" descr="6883125.kolobok.jpg (396×300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31" y="1596406"/>
            <a:ext cx="2623444" cy="19874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omik+konstruktor+skazki+kolobok+18+det+4534+2_l.jpg (280×244)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421" y="1619238"/>
            <a:ext cx="2303001" cy="2006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39" y="3655187"/>
            <a:ext cx="3878038" cy="2908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019" y="3626139"/>
            <a:ext cx="3973136" cy="2979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-130528" y="775425"/>
            <a:ext cx="779767" cy="365125"/>
          </a:xfrm>
        </p:spPr>
        <p:txBody>
          <a:bodyPr/>
          <a:lstStyle/>
          <a:p>
            <a:fld id="{E97799C9-84D9-46D2-A11E-BCF8A720529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3504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img12.jpg (389×291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/>
          <a:stretch/>
        </p:blipFill>
        <p:spPr bwMode="auto">
          <a:xfrm>
            <a:off x="132681" y="4091233"/>
            <a:ext cx="3705225" cy="244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2700" y="279400"/>
            <a:ext cx="9575800" cy="828598"/>
          </a:xfrm>
          <a:gradFill flip="none" rotWithShape="1">
            <a:gsLst>
              <a:gs pos="62000">
                <a:schemeClr val="accent5">
                  <a:lumMod val="20000"/>
                  <a:lumOff val="80000"/>
                </a:schemeClr>
              </a:gs>
              <a:gs pos="41000">
                <a:srgbClr val="FFFFFF"/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8100000" scaled="1"/>
            <a:tileRect/>
          </a:gradFill>
          <a:effectLst>
            <a:glow rad="228600">
              <a:srgbClr val="A8D7DC">
                <a:alpha val="40000"/>
              </a:srgbClr>
            </a:glow>
          </a:effectLst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Поэзия, помогающая увидеть красоту природы</a:t>
            </a:r>
            <a:endParaRPr lang="ru-RU" sz="32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671901" y="1536700"/>
            <a:ext cx="2342298" cy="5334000"/>
          </a:xfrm>
          <a:noFill/>
          <a:ln>
            <a:solidFill>
              <a:srgbClr val="FFFFFF"/>
            </a:solidFill>
          </a:ln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  <a:reflection blurRad="6350" stA="50000" endA="275" endPos="40000" dist="101600" dir="5400000" sy="-100000" algn="bl" rotWithShape="0"/>
            <a:softEdge rad="63500"/>
          </a:effectLst>
          <a:scene3d>
            <a:camera prst="obliqueTopLeft"/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К. Д. Бальмонт </a:t>
            </a:r>
          </a:p>
          <a:p>
            <a:pPr algn="ctr"/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В. А. Жуковский </a:t>
            </a:r>
          </a:p>
          <a:p>
            <a:pPr algn="ctr"/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А.А. Блок </a:t>
            </a:r>
          </a:p>
          <a:p>
            <a:pPr algn="ctr"/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В. Я. Брюсов </a:t>
            </a:r>
          </a:p>
          <a:p>
            <a:pPr algn="ctr"/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А. А. Фет</a:t>
            </a:r>
          </a:p>
          <a:p>
            <a:pPr algn="ctr"/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Ф.И. Тютчев</a:t>
            </a:r>
          </a:p>
          <a:p>
            <a:pPr algn="ctr"/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А.С. Пушкин</a:t>
            </a:r>
          </a:p>
          <a:p>
            <a:pPr algn="ctr"/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М.Ю. Лермонтов</a:t>
            </a:r>
          </a:p>
          <a:p>
            <a:pPr algn="ctr"/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С  Есенин</a:t>
            </a:r>
          </a:p>
          <a:p>
            <a:pPr algn="ctr"/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А. Н. Майков</a:t>
            </a:r>
          </a:p>
          <a:p>
            <a:pPr algn="ctr"/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Н. Некрасов</a:t>
            </a:r>
            <a:endParaRPr lang="ru-RU" sz="2000" b="1" i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1030" name="Picture 6" descr="image001_104.jpg (468×254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7"/>
          <a:stretch/>
        </p:blipFill>
        <p:spPr bwMode="auto">
          <a:xfrm>
            <a:off x="62093" y="1299530"/>
            <a:ext cx="4707860" cy="219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459993_180209_32_ArtFile_ru.jpg (304×190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244" y="1411370"/>
            <a:ext cx="3661411" cy="228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16_3_b.jpg (200×255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030" y="3043758"/>
            <a:ext cx="2197100" cy="280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8ffbad.page.jpg (266×189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130" y="4203700"/>
            <a:ext cx="3276523" cy="232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760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g9.jpg (800×600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756" y="1752912"/>
            <a:ext cx="5569744" cy="4177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635x600_1_87491890f69e9fb9fb996a06d8964bc2-635x600_0xd42ee437_11407730081442472997-e1443817498318-300x160.jpeg (300×16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497" y="446088"/>
            <a:ext cx="2956503" cy="15768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  <a:softEdge rad="31750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8" name="Picture 10" descr="0006-003-Fevralskaja-lazur.jpg (340×50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839" y="1727711"/>
            <a:ext cx="2991522" cy="420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6402388" cy="862548"/>
          </a:xfrm>
          <a:gradFill flip="none" rotWithShape="1">
            <a:gsLst>
              <a:gs pos="25000">
                <a:srgbClr val="FFFFFF"/>
              </a:gs>
              <a:gs pos="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8100000" scaled="1"/>
            <a:tileRect/>
          </a:gradFill>
          <a:effectLst>
            <a:softEdge rad="63500"/>
          </a:effectLst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latin typeface="Book Antiqua" panose="02040602050305030304" pitchFamily="18" charset="0"/>
              </a:rPr>
              <a:t>Природа – душа поэзии</a:t>
            </a:r>
            <a:endParaRPr lang="ru-RU" sz="3200" b="1" i="1" dirty="0">
              <a:latin typeface="Book Antiqua" panose="0204060205030503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90900" y="6286500"/>
            <a:ext cx="7594600" cy="5092702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4801" y="6174642"/>
            <a:ext cx="4673822" cy="33855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003965"/>
                </a:solidFill>
                <a:latin typeface="Book Antiqua" panose="02040602050305030304" pitchFamily="18" charset="0"/>
              </a:rPr>
              <a:t>И.Грабарь</a:t>
            </a:r>
            <a:r>
              <a:rPr lang="ru-RU" sz="1600" b="1" dirty="0" smtClean="0">
                <a:solidFill>
                  <a:srgbClr val="003965"/>
                </a:solidFill>
                <a:latin typeface="Book Antiqua" panose="02040602050305030304" pitchFamily="18" charset="0"/>
              </a:rPr>
              <a:t> "Февральская лазурь"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00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8160160c93f30f8669050fe3f32bcd47.jpg (319×359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173" y="936691"/>
            <a:ext cx="2377092" cy="26751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1077745.jpg (296×40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055" y="1005021"/>
            <a:ext cx="1979618" cy="26751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8498" y="264234"/>
            <a:ext cx="10629899" cy="143336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Книги, которые помогают открыть мир природы: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3100" y="2845567"/>
            <a:ext cx="9044483" cy="3808473"/>
          </a:xfrm>
        </p:spPr>
        <p:txBody>
          <a:bodyPr/>
          <a:lstStyle/>
          <a:p>
            <a:pPr marL="914400" lvl="2" indent="0">
              <a:buNone/>
            </a:pPr>
            <a:r>
              <a:rPr lang="ru-RU" sz="2000" dirty="0" smtClean="0"/>
              <a:t>О  поведении птиц</a:t>
            </a:r>
          </a:p>
          <a:p>
            <a:pPr marL="914400" lvl="2" indent="0">
              <a:buNone/>
            </a:pPr>
            <a:endParaRPr lang="ru-RU" sz="1600" dirty="0"/>
          </a:p>
          <a:p>
            <a:pPr marL="914400" lvl="2" indent="0">
              <a:buNone/>
            </a:pPr>
            <a:endParaRPr lang="ru-RU" sz="1600" dirty="0" smtClean="0"/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О роли деревьев в жизни человека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r>
              <a:rPr lang="ru-RU" sz="2000" dirty="0" smtClean="0"/>
              <a:t>О строгом порядке в лесном доме</a:t>
            </a:r>
          </a:p>
          <a:p>
            <a:pPr marL="0" indent="0">
              <a:buNone/>
            </a:pPr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122" name="Picture 2" descr="lniagozr814650-206.jpg (200×26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765" y="1055958"/>
            <a:ext cx="2092453" cy="27306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uk454016.jpg (250×379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437" y="3548263"/>
            <a:ext cx="2055088" cy="28947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1371458.jpg (300×388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477" y="3548263"/>
            <a:ext cx="2132533" cy="27580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7599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2486_dlya-chego-kotu-usy_10_sml300.jpg (300×39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091" y="778308"/>
            <a:ext cx="2155825" cy="28169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0400" y="446088"/>
            <a:ext cx="6451600" cy="3617911"/>
          </a:xfrm>
        </p:spPr>
        <p:txBody>
          <a:bodyPr>
            <a:normAutofit/>
          </a:bodyPr>
          <a:lstStyle/>
          <a:p>
            <a:pPr lvl="2"/>
            <a:r>
              <a:rPr lang="ru-RU" sz="2000" dirty="0" smtClean="0"/>
              <a:t>Об интересных повадках насекомых  </a:t>
            </a:r>
          </a:p>
          <a:p>
            <a:pPr lvl="2"/>
            <a:endParaRPr lang="ru-RU" sz="1800" dirty="0"/>
          </a:p>
          <a:p>
            <a:pPr marL="914400" lvl="2" indent="0">
              <a:buNone/>
            </a:pPr>
            <a:r>
              <a:rPr lang="ru-RU" sz="1800" dirty="0" smtClean="0"/>
              <a:t>  </a:t>
            </a:r>
          </a:p>
          <a:p>
            <a:pPr lvl="2"/>
            <a:r>
              <a:rPr lang="ru-RU" sz="2000" dirty="0" smtClean="0"/>
              <a:t>О строении листа и его  назначении</a:t>
            </a:r>
          </a:p>
          <a:p>
            <a:pPr lvl="2"/>
            <a:endParaRPr lang="ru-RU" sz="1800" dirty="0"/>
          </a:p>
          <a:p>
            <a:pPr lvl="2"/>
            <a:endParaRPr lang="ru-RU" sz="1800" dirty="0" smtClean="0"/>
          </a:p>
          <a:p>
            <a:pPr lvl="2"/>
            <a:r>
              <a:rPr lang="ru-RU" sz="2000" dirty="0" smtClean="0"/>
              <a:t>О культуре поведения в природе </a:t>
            </a:r>
            <a:endParaRPr lang="ru-RU" sz="2000" dirty="0"/>
          </a:p>
        </p:txBody>
      </p:sp>
      <p:pic>
        <p:nvPicPr>
          <p:cNvPr id="6146" name="Picture 2" descr="1941167.jpg (250×32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72" y="643730"/>
            <a:ext cx="2381250" cy="30861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55e21.jpg (263×339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85" y="852891"/>
            <a:ext cx="2115344" cy="27266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22407.jpg (237×316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87" y="3439811"/>
            <a:ext cx="2121918" cy="28292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ob_016290b.jpg (231×300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468" y="3551766"/>
            <a:ext cx="2006094" cy="26053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012358.jpg (300×400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675" y="3551766"/>
            <a:ext cx="1906415" cy="25418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-411070" y="778308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3976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23290.jpg (500×360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8" r="7020" b="4094"/>
          <a:stretch/>
        </p:blipFill>
        <p:spPr bwMode="auto">
          <a:xfrm>
            <a:off x="68199" y="2331534"/>
            <a:ext cx="2054541" cy="17771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fLEkk4qZw0.jpg (200×20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353" y="2247224"/>
            <a:ext cx="1905000" cy="1905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.png (320×240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073" y="3058572"/>
            <a:ext cx="4454186" cy="33406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1800" y="150417"/>
            <a:ext cx="9534053" cy="1779984"/>
          </a:xfrm>
          <a:noFill/>
          <a:ln cmpd="dbl">
            <a:gradFill flip="none" rotWithShape="1">
              <a:gsLst>
                <a:gs pos="100000">
                  <a:schemeClr val="accent2">
                    <a:lumMod val="60000"/>
                    <a:lumOff val="40000"/>
                  </a:schemeClr>
                </a:gs>
                <a:gs pos="0">
                  <a:schemeClr val="bg2">
                    <a:lumMod val="75000"/>
                  </a:schemeClr>
                </a:gs>
                <a:gs pos="78000">
                  <a:schemeClr val="bg2">
                    <a:lumMod val="5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8900000" scaled="1"/>
              <a:tileRect/>
            </a:gradFill>
          </a:ln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2400" dirty="0"/>
              <a:t>Д</a:t>
            </a:r>
            <a:r>
              <a:rPr lang="ru-RU" sz="2400" dirty="0" smtClean="0"/>
              <a:t>ошкольники любят рассказы о животных, однако законы природы довольно жестоки. И, если ребёнок раним, чувствителен, возбудим, то лучше воздержаться от чтения некоторых повестей и рассказов.</a:t>
            </a:r>
            <a:endParaRPr lang="ru-RU" sz="2400" dirty="0"/>
          </a:p>
        </p:txBody>
      </p:sp>
      <p:sp>
        <p:nvSpPr>
          <p:cNvPr id="9" name="Объект 8"/>
          <p:cNvSpPr>
            <a:spLocks noGrp="1"/>
          </p:cNvSpPr>
          <p:nvPr>
            <p:ph idx="4294967295"/>
          </p:nvPr>
        </p:nvSpPr>
        <p:spPr>
          <a:xfrm flipH="1">
            <a:off x="5524500" y="1600200"/>
            <a:ext cx="6667500" cy="4799013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Динозавр в переводе с греческого</a:t>
            </a:r>
          </a:p>
          <a:p>
            <a:pPr marL="0" indent="0">
              <a:buNone/>
            </a:pPr>
            <a:r>
              <a:rPr lang="ru-RU" dirty="0" smtClean="0"/>
              <a:t>     означает «ужасный ящер»</a:t>
            </a:r>
            <a:endParaRPr lang="ru-RU" dirty="0"/>
          </a:p>
        </p:txBody>
      </p:sp>
      <p:pic>
        <p:nvPicPr>
          <p:cNvPr id="1026" name="Picture 2" descr="16213.jpg (295×405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740" y="2541588"/>
            <a:ext cx="2809875" cy="385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622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297"/>
            <a:ext cx="12192000" cy="1723095"/>
          </a:xfr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9520">
                <a:schemeClr val="bg2">
                  <a:lumMod val="90000"/>
                </a:schemeClr>
              </a:gs>
              <a:gs pos="71048">
                <a:schemeClr val="bg1"/>
              </a:gs>
              <a:gs pos="98190">
                <a:schemeClr val="bg2"/>
              </a:gs>
              <a:gs pos="83000">
                <a:schemeClr val="accent5">
                  <a:lumMod val="40000"/>
                  <a:lumOff val="60000"/>
                </a:schemeClr>
              </a:gs>
            </a:gsLst>
            <a:lin ang="189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</a:rPr>
              <a:t>«Прогулки </a:t>
            </a:r>
            <a:r>
              <a:rPr lang="ru-RU" sz="2700" b="1" dirty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</a:rPr>
              <a:t>по </a:t>
            </a:r>
            <a:r>
              <a:rPr lang="ru-RU" sz="2700" b="1" dirty="0" smtClean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</a:rPr>
              <a:t>лесу» С. А. Махотин </a:t>
            </a:r>
            <a:br>
              <a:rPr lang="ru-RU" sz="2700" b="1" dirty="0" smtClean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</a:rPr>
            </a:br>
            <a:r>
              <a:rPr lang="ru-RU" sz="2200" b="1" i="1" dirty="0">
                <a:latin typeface="Book Antiqua" panose="02040602050305030304" pitchFamily="18" charset="0"/>
              </a:rPr>
              <a:t>Т</a:t>
            </a:r>
            <a:r>
              <a:rPr lang="ru-RU" sz="2200" b="1" i="1" dirty="0" smtClean="0">
                <a:latin typeface="Book Antiqua" panose="02040602050305030304" pitchFamily="18" charset="0"/>
              </a:rPr>
              <a:t>от, кто прочтёт её, уже никогда не сломает ветку у дерева, не растопчет жучка, </a:t>
            </a:r>
            <a:br>
              <a:rPr lang="ru-RU" sz="2200" b="1" i="1" dirty="0" smtClean="0">
                <a:latin typeface="Book Antiqua" panose="02040602050305030304" pitchFamily="18" charset="0"/>
              </a:rPr>
            </a:br>
            <a:r>
              <a:rPr lang="ru-RU" sz="2200" b="1" i="1" dirty="0" smtClean="0">
                <a:latin typeface="Book Antiqua" panose="02040602050305030304" pitchFamily="18" charset="0"/>
              </a:rPr>
              <a:t>не станет мусорить в лесу…</a:t>
            </a:r>
            <a:endParaRPr lang="ru-RU" sz="2200" b="1" i="1" dirty="0">
              <a:latin typeface="Book Antiqua" panose="0204060205030503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63"/>
          <a:stretch/>
        </p:blipFill>
        <p:spPr>
          <a:xfrm rot="5400000">
            <a:off x="-70789" y="2419944"/>
            <a:ext cx="3950330" cy="3173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iR8E638bahM.jpg (320×43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812" y="1427968"/>
            <a:ext cx="3898084" cy="5335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 (300×300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244" r="910" b="13867"/>
          <a:stretch/>
        </p:blipFill>
        <p:spPr bwMode="auto">
          <a:xfrm>
            <a:off x="8066455" y="1095402"/>
            <a:ext cx="2831479" cy="2082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00104019075_10.jpg (1200×859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320" y="3442465"/>
            <a:ext cx="3694680" cy="26447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-259020" y="852068"/>
            <a:ext cx="779767" cy="365125"/>
          </a:xfrm>
        </p:spPr>
        <p:txBody>
          <a:bodyPr/>
          <a:lstStyle/>
          <a:p>
            <a:fld id="{5D84065D-F351-4B03-BD91-D8A6B8D4B36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25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48041"/>
            <a:ext cx="6921499" cy="101901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98000"/>
                  <a:lumMod val="94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939800" y="1877257"/>
            <a:ext cx="68578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Художественная литература служит могучим средством в экологическом воспитании детей и способствует формированию первых понятий о единстве человека и природы, дает возможность раскрыть огромный потенциал, заложенный в каждом из нас, воспитывает экологическую культуру ребёнка.</a:t>
            </a:r>
          </a:p>
        </p:txBody>
      </p:sp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02" y="1248141"/>
            <a:ext cx="4061221" cy="5414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746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31" y="2721824"/>
            <a:ext cx="5267169" cy="395037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8600" y="431799"/>
            <a:ext cx="6870700" cy="24130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000" dirty="0"/>
              <a:t>Бережное отношение к природе возникает в процессе осознания того, что окружающий мир неповторим, уникален, нуждается в нашей заботе и закрепляется в процессе практической деятельности. И в этом трудном и благородном деле нам помогают незаменимые произведения - рассказы, стихи, сказки русских классиков и современников, которые учат добру, ответственности, причастности человека ко всему живому на Земле.</a:t>
            </a:r>
          </a:p>
          <a:p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2721824"/>
            <a:ext cx="2962782" cy="3950377"/>
          </a:xfrm>
          <a:prstGeom prst="rect">
            <a:avLst/>
          </a:prstGeom>
        </p:spPr>
      </p:pic>
      <p:pic>
        <p:nvPicPr>
          <p:cNvPr id="4098" name="Picture 2" descr="vse_my_rodom_iz_detstva1.jpg (305×143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313152"/>
            <a:ext cx="4451609" cy="208714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083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1442" y="538217"/>
            <a:ext cx="108077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/>
              <a:t>«Годы детства – это, прежде всего воспитание сердца»</a:t>
            </a:r>
          </a:p>
          <a:p>
            <a:pPr marL="0" indent="0">
              <a:buNone/>
            </a:pPr>
            <a:r>
              <a:rPr lang="ru-RU" sz="4400" dirty="0" smtClean="0"/>
              <a:t>                                    В. Сухомлинский</a:t>
            </a:r>
            <a:endParaRPr lang="ru-RU" sz="4400" dirty="0"/>
          </a:p>
        </p:txBody>
      </p:sp>
      <p:pic>
        <p:nvPicPr>
          <p:cNvPr id="1026" name="Picture 2" descr="suhomlinskiy_2341234.jpg (975×659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426216" y="3413707"/>
            <a:ext cx="3814259" cy="2578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115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9000">
              <a:schemeClr val="accent4">
                <a:lumMod val="40000"/>
                <a:lumOff val="6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альтернативный процесс 3"/>
          <p:cNvSpPr/>
          <p:nvPr/>
        </p:nvSpPr>
        <p:spPr>
          <a:xfrm>
            <a:off x="222250" y="330200"/>
            <a:ext cx="7048500" cy="6350000"/>
          </a:xfrm>
          <a:prstGeom prst="flowChartAlternateProcess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  <a:tileRect/>
          </a:gradFill>
          <a:ln>
            <a:solidFill>
              <a:srgbClr val="ECF4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400" y="623502"/>
            <a:ext cx="6172200" cy="6056698"/>
          </a:xfrm>
          <a:scene3d>
            <a:camera prst="orthographicFront"/>
            <a:lightRig rig="threePt" dir="t"/>
          </a:scene3d>
          <a:sp3d z="-6350"/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</a:rPr>
              <a:t>В. А.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Сухомлинский: </a:t>
            </a:r>
            <a:b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Детские годы, тот возраст, который мы считаем возрастом беззаботной радости, игры, сказки, - это истоки жизненного идеала. Именно в это время закладываются корни гражданственности. От того, что открылось ребенку в окружающем мире в годы детства, что его изумило и восхитило и заставило плакать – не от личной обиды, а от переживания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за других,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от этого зависит, каким гражданином будет наш воспитанник».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699" y="279815"/>
            <a:ext cx="2160226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699" y="3385151"/>
            <a:ext cx="216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899" y="279815"/>
            <a:ext cx="216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599" y="2890487"/>
            <a:ext cx="2700000" cy="3600000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-283767" y="800139"/>
            <a:ext cx="779767" cy="365125"/>
          </a:xfrm>
        </p:spPr>
        <p:txBody>
          <a:bodyPr/>
          <a:lstStyle/>
          <a:p>
            <a:fld id="{E97799C9-84D9-46D2-A11E-BCF8A720529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67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Человечность.jpg (640×48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749778"/>
            <a:ext cx="8445500" cy="505742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501" y="393700"/>
            <a:ext cx="9918700" cy="1180576"/>
          </a:xfrm>
        </p:spPr>
        <p:txBody>
          <a:bodyPr>
            <a:normAutofit/>
          </a:bodyPr>
          <a:lstStyle/>
          <a:p>
            <a:pPr algn="ctr"/>
            <a:r>
              <a:rPr lang="ru-RU" sz="6600" i="1" dirty="0" smtClean="0">
                <a:latin typeface="Book Antiqua" panose="02040602050305030304" pitchFamily="18" charset="0"/>
              </a:rPr>
              <a:t>Спасибо за внимание</a:t>
            </a:r>
            <a:endParaRPr lang="ru-RU" sz="6600" i="1" dirty="0">
              <a:latin typeface="Book Antiqua" panose="0204060205030503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-147809" y="801425"/>
            <a:ext cx="779767" cy="365125"/>
          </a:xfrm>
        </p:spPr>
        <p:txBody>
          <a:bodyPr/>
          <a:lstStyle/>
          <a:p>
            <a:fld id="{E97799C9-84D9-46D2-A11E-BCF8A720529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1444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739" y="36523"/>
            <a:ext cx="11802090" cy="1356360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экологической культуры через разные виды деятельности</a:t>
            </a:r>
            <a:endParaRPr lang="ru-RU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132613" y="2554022"/>
            <a:ext cx="4085111" cy="2465666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Экологическая культура</a:t>
            </a:r>
            <a:endParaRPr lang="ru-RU" sz="2800" dirty="0">
              <a:solidFill>
                <a:schemeClr val="tx1"/>
              </a:solidFill>
            </a:endParaRPr>
          </a:p>
        </p:txBody>
      </p:sp>
      <p:grpSp>
        <p:nvGrpSpPr>
          <p:cNvPr id="49" name="Группа 48"/>
          <p:cNvGrpSpPr/>
          <p:nvPr/>
        </p:nvGrpSpPr>
        <p:grpSpPr>
          <a:xfrm>
            <a:off x="181083" y="1163085"/>
            <a:ext cx="11836746" cy="5504412"/>
            <a:chOff x="181083" y="1163085"/>
            <a:chExt cx="11836746" cy="5504412"/>
          </a:xfrm>
        </p:grpSpPr>
        <p:sp>
          <p:nvSpPr>
            <p:cNvPr id="4" name="Овал 3"/>
            <p:cNvSpPr/>
            <p:nvPr/>
          </p:nvSpPr>
          <p:spPr>
            <a:xfrm>
              <a:off x="205191" y="3289467"/>
              <a:ext cx="3252594" cy="118650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К</a:t>
              </a:r>
              <a:r>
                <a:rPr lang="ru-RU" dirty="0" smtClean="0"/>
                <a:t>онструирование</a:t>
              </a:r>
              <a:endParaRPr lang="ru-RU" dirty="0"/>
            </a:p>
          </p:txBody>
        </p:sp>
        <p:sp>
          <p:nvSpPr>
            <p:cNvPr id="7" name="Овал 6"/>
            <p:cNvSpPr/>
            <p:nvPr/>
          </p:nvSpPr>
          <p:spPr>
            <a:xfrm>
              <a:off x="3331235" y="1163085"/>
              <a:ext cx="3014284" cy="9272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Художественная литература</a:t>
              </a:r>
              <a:endParaRPr lang="ru-RU" dirty="0"/>
            </a:p>
          </p:txBody>
        </p:sp>
        <p:sp>
          <p:nvSpPr>
            <p:cNvPr id="8" name="Овал 7"/>
            <p:cNvSpPr/>
            <p:nvPr/>
          </p:nvSpPr>
          <p:spPr>
            <a:xfrm>
              <a:off x="6841282" y="1163085"/>
              <a:ext cx="2340391" cy="104288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Н</a:t>
              </a:r>
              <a:r>
                <a:rPr lang="ru-RU" dirty="0" smtClean="0"/>
                <a:t>аблюдения</a:t>
              </a:r>
              <a:endParaRPr lang="ru-RU" dirty="0"/>
            </a:p>
          </p:txBody>
        </p:sp>
        <p:sp>
          <p:nvSpPr>
            <p:cNvPr id="9" name="Овал 8"/>
            <p:cNvSpPr/>
            <p:nvPr/>
          </p:nvSpPr>
          <p:spPr>
            <a:xfrm>
              <a:off x="9595789" y="1568936"/>
              <a:ext cx="2422040" cy="104288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Музыкальная деятельность</a:t>
              </a:r>
              <a:endParaRPr lang="ru-RU" dirty="0"/>
            </a:p>
          </p:txBody>
        </p:sp>
        <p:sp>
          <p:nvSpPr>
            <p:cNvPr id="10" name="Овал 9"/>
            <p:cNvSpPr/>
            <p:nvPr/>
          </p:nvSpPr>
          <p:spPr>
            <a:xfrm>
              <a:off x="8727951" y="3289467"/>
              <a:ext cx="3289878" cy="126912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Театрализованная деятельность</a:t>
              </a:r>
              <a:endParaRPr lang="ru-RU" dirty="0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6390800" y="5470623"/>
              <a:ext cx="2437323" cy="119687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Трудовая деятельность</a:t>
              </a:r>
              <a:endParaRPr lang="ru-RU" dirty="0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215739" y="4971859"/>
              <a:ext cx="2846899" cy="1196875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Физическая  деятельность</a:t>
              </a:r>
              <a:endParaRPr lang="ru-RU" dirty="0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181083" y="1626731"/>
              <a:ext cx="2881555" cy="92729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Игровая деятельность</a:t>
              </a:r>
              <a:endParaRPr lang="ru-RU" dirty="0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8828123" y="4971859"/>
              <a:ext cx="3126504" cy="1196875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Изобразительная</a:t>
              </a:r>
            </a:p>
            <a:p>
              <a:pPr algn="ctr"/>
              <a:r>
                <a:rPr lang="ru-RU" dirty="0" smtClean="0"/>
                <a:t> деятельность</a:t>
              </a:r>
              <a:endParaRPr lang="ru-RU" dirty="0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3360928" y="5470623"/>
              <a:ext cx="2731581" cy="119687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эксперименты</a:t>
              </a:r>
              <a:endParaRPr lang="ru-RU" dirty="0"/>
            </a:p>
          </p:txBody>
        </p:sp>
        <p:cxnSp>
          <p:nvCxnSpPr>
            <p:cNvPr id="20" name="Прямая соединительная линия 19"/>
            <p:cNvCxnSpPr>
              <a:stCxn id="14" idx="7"/>
              <a:endCxn id="8" idx="4"/>
            </p:cNvCxnSpPr>
            <p:nvPr/>
          </p:nvCxnSpPr>
          <p:spPr>
            <a:xfrm flipV="1">
              <a:off x="7619473" y="2205969"/>
              <a:ext cx="392005" cy="7091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>
              <a:endCxn id="9" idx="3"/>
            </p:cNvCxnSpPr>
            <p:nvPr/>
          </p:nvCxnSpPr>
          <p:spPr>
            <a:xfrm flipV="1">
              <a:off x="8027719" y="2459093"/>
              <a:ext cx="1922770" cy="8303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>
              <a:stCxn id="14" idx="6"/>
            </p:cNvCxnSpPr>
            <p:nvPr/>
          </p:nvCxnSpPr>
          <p:spPr>
            <a:xfrm>
              <a:off x="8217724" y="3786855"/>
              <a:ext cx="510227" cy="137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>
              <a:endCxn id="16" idx="1"/>
            </p:cNvCxnSpPr>
            <p:nvPr/>
          </p:nvCxnSpPr>
          <p:spPr>
            <a:xfrm>
              <a:off x="7908966" y="4475969"/>
              <a:ext cx="1377023" cy="6711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7011666" y="4971859"/>
              <a:ext cx="303534" cy="4987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H="1">
              <a:off x="5284519" y="4971859"/>
              <a:ext cx="356260" cy="4987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flipH="1">
              <a:off x="2873829" y="4334494"/>
              <a:ext cx="1500792" cy="9262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>
              <a:stCxn id="4" idx="6"/>
            </p:cNvCxnSpPr>
            <p:nvPr/>
          </p:nvCxnSpPr>
          <p:spPr>
            <a:xfrm>
              <a:off x="3457785" y="3882718"/>
              <a:ext cx="677149" cy="242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>
              <a:off x="2873829" y="2327564"/>
              <a:ext cx="1638794" cy="7481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5517202" y="2055122"/>
              <a:ext cx="123577" cy="5566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91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7" t="8823" r="19668" b="9912"/>
          <a:stretch/>
        </p:blipFill>
        <p:spPr>
          <a:xfrm>
            <a:off x="7771415" y="4386980"/>
            <a:ext cx="2851831" cy="249843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8590" y="108578"/>
            <a:ext cx="9875520" cy="135636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Экологическая культура дошкольника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829" b="9189"/>
          <a:stretch/>
        </p:blipFill>
        <p:spPr>
          <a:xfrm>
            <a:off x="9029396" y="852292"/>
            <a:ext cx="3187700" cy="2777364"/>
          </a:xfrm>
          <a:effectLst>
            <a:softEdge rad="1270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04806" y="896950"/>
            <a:ext cx="8988393" cy="1392877"/>
          </a:xfrm>
          <a:prstGeom prst="roundRect">
            <a:avLst/>
          </a:prstGeom>
          <a:solidFill>
            <a:srgbClr val="00B0F0">
              <a:alpha val="66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/>
          </a:scene3d>
          <a:sp3d contourW="12700" prstMaterial="matte">
            <a:bevelT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ЗНАНИЯ (о природе, их экологическая направленность)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27502" y="3181036"/>
            <a:ext cx="7666608" cy="1392877"/>
          </a:xfrm>
          <a:prstGeom prst="roundRect">
            <a:avLst/>
          </a:prstGeom>
          <a:solidFill>
            <a:srgbClr val="00B0F0">
              <a:alpha val="66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/>
          </a:scene3d>
          <a:sp3d contourW="12700" prstMaterial="matte">
            <a:bevelT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НАВЫКИ (использование знаний и умений в повседневной жизни, в поведении, в различных видах деятельности)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0200" y="5084123"/>
            <a:ext cx="7666608" cy="1392877"/>
          </a:xfrm>
          <a:prstGeom prst="roundRect">
            <a:avLst/>
          </a:prstGeom>
          <a:solidFill>
            <a:srgbClr val="00B0F0">
              <a:alpha val="66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/>
          </a:scene3d>
          <a:sp3d contourW="12700" prstMaterial="matte">
            <a:bevelT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УМЕНИЯ (на основе полученных данных)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2330780"/>
            <a:ext cx="2426388" cy="309339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305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5260527.jpg (1024×64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7" y="0"/>
            <a:ext cx="12006838" cy="6904038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2.jpg (448×296)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910" y="868926"/>
            <a:ext cx="4559300" cy="304047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1784668" y="326315"/>
            <a:ext cx="6698561" cy="5394634"/>
            <a:chOff x="2628730" y="868926"/>
            <a:chExt cx="6698561" cy="5394634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2628730" y="5349160"/>
              <a:ext cx="6698561" cy="91440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schemeClr val="bg2">
                      <a:lumMod val="25000"/>
                    </a:schemeClr>
                  </a:solidFill>
                </a:rPr>
                <a:t>Чтение художественной литературы</a:t>
              </a:r>
              <a:endParaRPr lang="ru-RU" sz="2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2650154" y="4268224"/>
              <a:ext cx="3313472" cy="106495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schemeClr val="accent6">
                      <a:lumMod val="50000"/>
                    </a:schemeClr>
                  </a:solidFill>
                </a:rPr>
                <a:t>память</a:t>
              </a:r>
              <a:endParaRPr lang="ru-RU" sz="24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5942202" y="4276214"/>
              <a:ext cx="3313471" cy="105696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schemeClr val="accent6">
                      <a:lumMod val="50000"/>
                    </a:schemeClr>
                  </a:solidFill>
                </a:rPr>
                <a:t>внимание</a:t>
              </a:r>
              <a:endParaRPr lang="ru-RU" sz="24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2628730" y="3200810"/>
              <a:ext cx="3313472" cy="105696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воображение</a:t>
              </a:r>
              <a:endPara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5942202" y="3203268"/>
              <a:ext cx="3313472" cy="105696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i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мышление</a:t>
              </a:r>
              <a:endParaRPr lang="ru-RU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>
              <a:off x="2650154" y="868926"/>
              <a:ext cx="6584096" cy="2305664"/>
            </a:xfrm>
            <a:prstGeom prst="triangl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>
                  <a:solidFill>
                    <a:schemeClr val="bg2">
                      <a:lumMod val="25000"/>
                    </a:schemeClr>
                  </a:solidFill>
                </a:rPr>
                <a:t>Внутренний мир ребенка</a:t>
              </a:r>
              <a:endParaRPr lang="ru-RU" sz="28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3" name="AutoShape 2" descr="rainbow_girl_paints_moods_ultra_3840x2160_hd-wallpaper-364423.jpg (3840×2160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85400" y="-7404100"/>
            <a:ext cx="9600000" cy="5400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550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ood-talk-4-u-student.jpeg (368×30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222" y="2904677"/>
            <a:ext cx="3505200" cy="292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enhanced-buzz-8340-1340208842-8.jpg (624×61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046" y="2360717"/>
            <a:ext cx="3513176" cy="3468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2728" y="-25474"/>
            <a:ext cx="8659812" cy="921566"/>
          </a:xfrm>
          <a:gradFill>
            <a:gsLst>
              <a:gs pos="59000">
                <a:schemeClr val="bg2">
                  <a:tint val="90000"/>
                  <a:satMod val="92000"/>
                  <a:lumMod val="120000"/>
                  <a:alpha val="99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</p:spPr>
        <p:txBody>
          <a:bodyPr/>
          <a:lstStyle/>
          <a:p>
            <a:pPr algn="ctr"/>
            <a:r>
              <a:rPr lang="ru-RU" b="1" dirty="0">
                <a:solidFill>
                  <a:srgbClr val="CC3399"/>
                </a:solidFill>
              </a:rPr>
              <a:t>А</a:t>
            </a:r>
            <a:r>
              <a:rPr lang="ru-RU" b="1" dirty="0" smtClean="0">
                <a:solidFill>
                  <a:srgbClr val="CC3399"/>
                </a:solidFill>
              </a:rPr>
              <a:t>ктуальность</a:t>
            </a:r>
            <a:endParaRPr lang="ru-RU" b="1" dirty="0">
              <a:solidFill>
                <a:srgbClr val="CC339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791737"/>
            <a:ext cx="11811000" cy="5347623"/>
          </a:xfrm>
        </p:spPr>
        <p:txBody>
          <a:bodyPr>
            <a:normAutofit/>
          </a:bodyPr>
          <a:lstStyle/>
          <a:p>
            <a:pPr lvl="3"/>
            <a:r>
              <a:rPr lang="ru-RU" sz="3200" i="1" dirty="0" smtClean="0"/>
              <a:t>Развитие информационных технологий</a:t>
            </a:r>
            <a:endParaRPr lang="ru-RU" sz="3200" i="1" dirty="0"/>
          </a:p>
        </p:txBody>
      </p:sp>
      <p:pic>
        <p:nvPicPr>
          <p:cNvPr id="2050" name="Picture 2" descr="3727944829_1a0cf49396_b.jpg (1024×68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73832" y="3227078"/>
            <a:ext cx="3912214" cy="2601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954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00" y="749300"/>
            <a:ext cx="10036241" cy="5121275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П</a:t>
            </a:r>
            <a:r>
              <a:rPr lang="ru-RU" sz="3200" dirty="0" smtClean="0"/>
              <a:t>роблема взаимосвязи человека с природой</a:t>
            </a:r>
            <a:endParaRPr lang="ru-RU" sz="3200" dirty="0"/>
          </a:p>
        </p:txBody>
      </p:sp>
      <p:pic>
        <p:nvPicPr>
          <p:cNvPr id="3074" name="Picture 2" descr="img30.jpg (360×24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9" y="1736724"/>
            <a:ext cx="3286125" cy="2343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img22.jpg (306×320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04" y="2270124"/>
            <a:ext cx="2914650" cy="3048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8" name="Picture 6" descr="gibelj_ryby_93948473.jpg (420×280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515" y="3142274"/>
            <a:ext cx="3837715" cy="2558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676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/>
              <a:t>В XIX - начале XX века в интеллигентных семьях была замечательная традиция семейного чтения, когда дети слушали взрослые произведения в чтении старших. Еще А. С. Пушкин вспоминал завораживающее впечатление от такого чтения, хотя и было не все понятно, но воздействие было очень сильным и незабываемым. Со временем дети глубже понимали произведения, которые с самого детства стали им родными,</a:t>
            </a:r>
          </a:p>
        </p:txBody>
      </p:sp>
      <p:pic>
        <p:nvPicPr>
          <p:cNvPr id="1026" name="Picture 2" descr="916926_bf1e604037315301.jpg (480×240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674" y="3119047"/>
            <a:ext cx="4572000" cy="228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ullsize.jpg (320×27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372" y="2546394"/>
            <a:ext cx="4051725" cy="34313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47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541018"/>
            <a:ext cx="8635999" cy="5981700"/>
          </a:xfrm>
          <a:gradFill>
            <a:gsLst>
              <a:gs pos="59000">
                <a:schemeClr val="bg2">
                  <a:tint val="90000"/>
                  <a:satMod val="92000"/>
                  <a:lumMod val="120000"/>
                  <a:alpha val="99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</p:spPr>
        <p:txBody>
          <a:bodyPr>
            <a:normAutofit fontScale="90000"/>
          </a:bodyPr>
          <a:lstStyle/>
          <a:p>
            <a:r>
              <a:rPr lang="ru-RU" sz="3200" dirty="0" smtClean="0">
                <a:ln w="3810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Принципы отбора художественной литературы:</a:t>
            </a:r>
            <a:r>
              <a:rPr lang="ru-RU" sz="3200" dirty="0">
                <a:ln w="3810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ru-RU" sz="3200" dirty="0">
                <a:ln w="3810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3200" dirty="0" smtClean="0">
                <a:ln w="3810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ru-RU" sz="3200" dirty="0" smtClean="0">
                <a:ln w="3810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2800" dirty="0" smtClean="0"/>
              <a:t>1. </a:t>
            </a:r>
            <a:r>
              <a:rPr lang="ru-RU" sz="2800" b="1" dirty="0" smtClean="0">
                <a:solidFill>
                  <a:srgbClr val="00B050"/>
                </a:solidFill>
              </a:rPr>
              <a:t>Доступность</a:t>
            </a:r>
            <a:r>
              <a:rPr lang="ru-RU" sz="2800" dirty="0" smtClean="0">
                <a:solidFill>
                  <a:srgbClr val="002E15"/>
                </a:solidFill>
              </a:rPr>
              <a:t> </a:t>
            </a:r>
            <a:r>
              <a:rPr lang="ru-RU" sz="2800" dirty="0" smtClean="0"/>
              <a:t>произведений детскому пониманию. Произведение может воздействовать на чувства ребёнка, только когда понято им.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2. </a:t>
            </a:r>
            <a:r>
              <a:rPr lang="ru-RU" sz="2800" b="1" dirty="0" smtClean="0">
                <a:solidFill>
                  <a:srgbClr val="00B050"/>
                </a:solidFill>
              </a:rPr>
              <a:t>Реалистичность.</a:t>
            </a:r>
            <a:r>
              <a:rPr lang="ru-RU" sz="2800" dirty="0" smtClean="0"/>
              <a:t> Важны стихи, сказки, рассказы, описывающие реальную жизнь животных в природе, их внешний вид, повадки, жилище и др.</a:t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3. </a:t>
            </a:r>
            <a:r>
              <a:rPr lang="ru-RU" sz="2800" b="1" dirty="0" smtClean="0">
                <a:solidFill>
                  <a:srgbClr val="00B050"/>
                </a:solidFill>
              </a:rPr>
              <a:t>Привлекательность</a:t>
            </a:r>
            <a:r>
              <a:rPr lang="ru-RU" sz="2800" dirty="0" smtClean="0"/>
              <a:t> для детей. Следует подбирать произведения с интересным сюжетом, насыщенные поэтическими образами.</a:t>
            </a:r>
            <a:endParaRPr lang="ru-RU" sz="2800" dirty="0"/>
          </a:p>
        </p:txBody>
      </p:sp>
      <p:pic>
        <p:nvPicPr>
          <p:cNvPr id="2050" name="Picture 2" descr="6151191.jpg (254×190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621" y="704850"/>
            <a:ext cx="3548379" cy="2654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10" name="Стрелка вправо 9"/>
          <p:cNvSpPr/>
          <p:nvPr/>
        </p:nvSpPr>
        <p:spPr>
          <a:xfrm>
            <a:off x="5219700" y="2032000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241301" y="5106668"/>
            <a:ext cx="254001" cy="139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241301" y="2059303"/>
            <a:ext cx="254001" cy="139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241301" y="3531868"/>
            <a:ext cx="254001" cy="1511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-284465" y="782953"/>
            <a:ext cx="779767" cy="365125"/>
          </a:xfrm>
        </p:spPr>
        <p:txBody>
          <a:bodyPr/>
          <a:lstStyle/>
          <a:p>
            <a:fld id="{E97799C9-84D9-46D2-A11E-BCF8A720529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800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17528</TotalTime>
  <Words>513</Words>
  <Application>Microsoft Office PowerPoint</Application>
  <PresentationFormat>Широкоэкранный</PresentationFormat>
  <Paragraphs>112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Book Antiqua</vt:lpstr>
      <vt:lpstr>Calibri</vt:lpstr>
      <vt:lpstr>Century Gothic</vt:lpstr>
      <vt:lpstr>Times New Roman</vt:lpstr>
      <vt:lpstr>Wingdings 3</vt:lpstr>
      <vt:lpstr>Легкий дым</vt:lpstr>
      <vt:lpstr>Использование художественной литературы в экологическом воспитании дошкольников.</vt:lpstr>
      <vt:lpstr>Презентация PowerPoint</vt:lpstr>
      <vt:lpstr>Воспитание экологической культуры через разные виды деятельности</vt:lpstr>
      <vt:lpstr>Экологическая культура дошкольника</vt:lpstr>
      <vt:lpstr>Презентация PowerPoint</vt:lpstr>
      <vt:lpstr>Актуальность</vt:lpstr>
      <vt:lpstr>Презентация PowerPoint</vt:lpstr>
      <vt:lpstr>В XIX - начале XX века в интеллигентных семьях была замечательная традиция семейного чтения, когда дети слушали взрослые произведения в чтении старших. Еще А. С. Пушкин вспоминал завораживающее впечатление от такого чтения, хотя и было не все понятно, но воздействие было очень сильным и незабываемым. Со временем дети глубже понимали произведения, которые с самого детства стали им родными,</vt:lpstr>
      <vt:lpstr>Принципы отбора художественной литературы:  1. Доступность произведений детскому пониманию. Произведение может воздействовать на чувства ребёнка, только когда понято им.  2. Реалистичность. Важны стихи, сказки, рассказы, описывающие реальную жизнь животных в природе, их внешний вид, повадки, жилище и др.  3. Привлекательность для детей. Следует подбирать произведения с интересным сюжетом, насыщенные поэтическими образами.</vt:lpstr>
      <vt:lpstr>Презентация PowerPoint</vt:lpstr>
      <vt:lpstr>Презентация PowerPoint</vt:lpstr>
      <vt:lpstr>Поэзия, помогающая увидеть красоту природы</vt:lpstr>
      <vt:lpstr>Природа – душа поэзии</vt:lpstr>
      <vt:lpstr>Книги, которые помогают открыть мир природы:</vt:lpstr>
      <vt:lpstr>Презентация PowerPoint</vt:lpstr>
      <vt:lpstr> Дошкольники любят рассказы о животных, однако законы природы довольно жестоки. И, если ребёнок раним, чувствителен, возбудим, то лучше воздержаться от чтения некоторых повестей и рассказов.</vt:lpstr>
      <vt:lpstr>«Прогулки по лесу» С. А. Махотин  Тот, кто прочтёт её, уже никогда не сломает ветку у дерева, не растопчет жучка,  не станет мусорить в лесу…</vt:lpstr>
      <vt:lpstr>Презентация PowerPoint</vt:lpstr>
      <vt:lpstr>Презентация PowerPoint</vt:lpstr>
      <vt:lpstr>В. А. Сухомлинский:  «Детские годы, тот возраст, который мы считаем возрастом беззаботной радости, игры, сказки, - это истоки жизненного идеала. Именно в это время закладываются корни гражданственности. От того, что открылось ребенку в окружающем мире в годы детства, что его изумило и восхитило и заставило плакать – не от личной обиды, а от переживания за других, - от этого зависит, каким гражданином будет наш воспитанник».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художественной литературы в экологическом воспитании дошкольников.</dc:title>
  <dc:creator>Прохор</dc:creator>
  <cp:lastModifiedBy>Прохор</cp:lastModifiedBy>
  <cp:revision>162</cp:revision>
  <dcterms:created xsi:type="dcterms:W3CDTF">2016-01-10T17:00:36Z</dcterms:created>
  <dcterms:modified xsi:type="dcterms:W3CDTF">2016-02-17T09:02:17Z</dcterms:modified>
</cp:coreProperties>
</file>