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6"/>
  </p:notesMasterIdLst>
  <p:sldIdLst>
    <p:sldId id="257" r:id="rId2"/>
    <p:sldId id="265" r:id="rId3"/>
    <p:sldId id="266" r:id="rId4"/>
    <p:sldId id="267" r:id="rId5"/>
    <p:sldId id="268" r:id="rId6"/>
    <p:sldId id="269" r:id="rId7"/>
    <p:sldId id="260" r:id="rId8"/>
    <p:sldId id="270" r:id="rId9"/>
    <p:sldId id="271" r:id="rId10"/>
    <p:sldId id="263" r:id="rId11"/>
    <p:sldId id="275" r:id="rId12"/>
    <p:sldId id="272" r:id="rId13"/>
    <p:sldId id="27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94660"/>
  </p:normalViewPr>
  <p:slideViewPr>
    <p:cSldViewPr>
      <p:cViewPr varScale="1">
        <p:scale>
          <a:sx n="69" d="100"/>
          <a:sy n="69" d="100"/>
        </p:scale>
        <p:origin x="-8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12B6E-7125-45ED-921C-E9CD47B46EA3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5CE52F-6490-40A4-B1A8-7BE012F4FE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409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ABA779-684B-46C2-A909-4B794EFF66F5}" type="datetimeFigureOut">
              <a:rPr lang="ru-RU" smtClean="0"/>
              <a:t>18.02.2016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CCA72FD-022D-45CF-9E7D-B0F3F1688A0F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Разгадайте ребус и определите тему урока: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0476" y="2558524"/>
            <a:ext cx="3603048" cy="260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4365104"/>
            <a:ext cx="3816424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600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8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</p:spPr>
            <p:txBody>
              <a:bodyPr/>
              <a:lstStyle/>
              <a:p>
                <a:pPr marL="0" indent="0" algn="just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Движение Солнца происходит по кругу. </a:t>
                </a:r>
              </a:p>
              <a:p>
                <a:pPr marL="0" indent="0" algn="just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Как называли круг астрономы древности? Зачеркните в таблице буквы, соответствующие найденным ответам. Оставшиеся буквы позволят прочитать слово:</a:t>
                </a:r>
              </a:p>
              <a:p>
                <a:pPr marL="0" indent="0" algn="just">
                  <a:buNone/>
                </a:pPr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2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r>
                  <a:rPr lang="ru-RU" b="0" dirty="0" smtClean="0">
                    <a:latin typeface="Times New Roman" panose="02020603050405020304" pitchFamily="18" charset="0"/>
                    <a:ea typeface="Cambria Math"/>
                    <a:cs typeface="Times New Roman" panose="02020603050405020304" pitchFamily="18" charset="0"/>
                  </a:rPr>
                  <a:t>                      2.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3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  <m:sup>
                        <m:r>
                          <a:rPr lang="ru-RU" b="0" i="1" smtClean="0">
                            <a:latin typeface="Cambria Math"/>
                            <a:ea typeface="Cambria Math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ru-RU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r>
                  <a:rPr lang="ru-RU" b="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0,2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∙5</m:t>
                    </m:r>
                  </m:oMath>
                </a14:m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               4. 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/>
                        <a:cs typeface="Times New Roman" panose="02020603050405020304" pitchFamily="18" charset="0"/>
                      </a:rPr>
                      <m:t>0,05</m:t>
                    </m:r>
                    <m:r>
                      <a:rPr lang="ru-RU" b="0" i="1" smtClean="0"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∙4.</m:t>
                    </m:r>
                  </m:oMath>
                </a14:m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32656"/>
                <a:ext cx="8229600" cy="5793507"/>
              </a:xfrm>
              <a:blipFill rotWithShape="1">
                <a:blip r:embed="rId2"/>
                <a:stretch>
                  <a:fillRect l="-1111" t="-842" r="-111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0538186"/>
              </p:ext>
            </p:extLst>
          </p:nvPr>
        </p:nvGraphicFramePr>
        <p:xfrm>
          <a:off x="251520" y="3429000"/>
          <a:ext cx="871297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  <a:gridCol w="87129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54823" y="4869160"/>
            <a:ext cx="302114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ЗОДИАК</a:t>
            </a:r>
            <a:r>
              <a:rPr lang="ru-RU" sz="3200" dirty="0" smtClean="0"/>
              <a:t>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9250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600200"/>
          </a:xfrm>
        </p:spPr>
        <p:txBody>
          <a:bodyPr/>
          <a:lstStyle/>
          <a:p>
            <a:r>
              <a:rPr lang="ru-RU" dirty="0" smtClean="0"/>
              <a:t>Историческая справка</a:t>
            </a:r>
            <a:endParaRPr lang="ru-RU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26656"/>
            <a:ext cx="2771799" cy="2751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26" y="4657725"/>
            <a:ext cx="3209925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987824" y="1997839"/>
            <a:ext cx="57606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Астрологи древности показали, что планеты движутся всегда по одним и тем же созвездиям, образующим на небе кольцо. Осевая линия этого кольца - путь Солнца относительно звезд, который стабилен и постоянен. Воображаемую линию, по которой из года в год, день за днем движется относительно звезд Солнце, назвали эклиптикой, а область звездного неба, непосредственно к ней прилегающую - зодиакальным поясом или Зодиаком (происходит  от  греч. "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zodiacos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 - "круг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животных").</a:t>
            </a:r>
          </a:p>
          <a:p>
            <a:endParaRPr lang="ru-RU" dirty="0" smtClean="0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81128"/>
            <a:ext cx="3886200" cy="219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24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850106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Самостоятельная работа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79" y="1556792"/>
            <a:ext cx="1988457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765331"/>
                  </p:ext>
                </p:extLst>
              </p:nvPr>
            </p:nvGraphicFramePr>
            <p:xfrm>
              <a:off x="2483768" y="1484784"/>
              <a:ext cx="6077585" cy="17936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759177"/>
                    <a:gridCol w="936104"/>
                    <a:gridCol w="1152128"/>
                    <a:gridCol w="1901121"/>
                  </a:tblGrid>
                  <a:tr h="320204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183285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4956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1600">
                                    <a:effectLst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9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67489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z="1600">
                                    <a:effectLst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19618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600">
                                    <a:effectLst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ru-RU" sz="16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600">
                                            <a:effectLst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ru-RU" sz="1600">
                                            <a:effectLst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600">
                                        <a:effectLst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6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6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6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93765331"/>
                  </p:ext>
                </p:extLst>
              </p:nvPr>
            </p:nvGraphicFramePr>
            <p:xfrm>
              <a:off x="2483768" y="1484784"/>
              <a:ext cx="6077585" cy="179363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759177"/>
                    <a:gridCol w="936104"/>
                    <a:gridCol w="1152128"/>
                    <a:gridCol w="1901121"/>
                  </a:tblGrid>
                  <a:tr h="53835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5793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86766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95745" r="-357798" b="-2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74400" t="-295745" r="-524000" b="-2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24183" t="-295745" r="-328105" b="-2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2434" t="-295745" r="-165608" b="-2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90957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95745" r="-357798" b="-1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74400" t="-395745" r="-524000" b="-1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24183" t="-395745" r="-328105" b="-1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2434" t="-395745" r="-165608" b="-1468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1961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37681" r="-3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74400" t="-337681" r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24183" t="-337681" r="-328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62434" t="-337681" r="-165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ru-RU" sz="16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6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17031"/>
            <a:ext cx="1904345" cy="1922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64736"/>
                  </p:ext>
                </p:extLst>
              </p:nvPr>
            </p:nvGraphicFramePr>
            <p:xfrm>
              <a:off x="2483768" y="3659014"/>
              <a:ext cx="6077585" cy="18880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759177"/>
                    <a:gridCol w="936104"/>
                    <a:gridCol w="1152128"/>
                    <a:gridCol w="190112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7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8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ru-RU" sz="14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>
                                            <a:effectLst/>
                                          </a:rPr>
                                          <m:t>𝑎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effectLst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ru-RU" sz="1400">
                                        <a:effectLst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lang="ru-RU" sz="1400">
                                    <a:effectLst/>
                                  </a:rPr>
                                  <m:t>a</m:t>
                                </m:r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5764736"/>
                  </p:ext>
                </p:extLst>
              </p:nvPr>
            </p:nvGraphicFramePr>
            <p:xfrm>
              <a:off x="2483768" y="3659014"/>
              <a:ext cx="6077585" cy="1888047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759177"/>
                    <a:gridCol w="936104"/>
                    <a:gridCol w="1152128"/>
                    <a:gridCol w="1901121"/>
                  </a:tblGrid>
                  <a:tr h="4711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7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15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190476" r="-357798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4400" t="-190476" r="-524000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24183" t="-190476" r="-328105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62434" t="-190476" r="-165608" b="-21111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295161" r="-357798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4400" t="-295161" r="-524000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24183" t="-295161" r="-328105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62434" t="-295161" r="-165608" b="-11451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318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345070" r="-3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74400" t="-345070" r="-524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24183" t="-345070" r="-3281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262434" t="-345070" r="-1656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721266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50" y="-387424"/>
            <a:ext cx="8229600" cy="1600200"/>
          </a:xfrm>
        </p:spPr>
        <p:txBody>
          <a:bodyPr/>
          <a:lstStyle/>
          <a:p>
            <a:r>
              <a:rPr lang="ru-RU" dirty="0" smtClean="0"/>
              <a:t>Домашнее задание:</a:t>
            </a:r>
            <a:endParaRPr lang="ru-RU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2030144" cy="198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757567"/>
                  </p:ext>
                </p:extLst>
              </p:nvPr>
            </p:nvGraphicFramePr>
            <p:xfrm>
              <a:off x="2483768" y="1556792"/>
              <a:ext cx="6077585" cy="19100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831185"/>
                    <a:gridCol w="1008112"/>
                    <a:gridCol w="1008112"/>
                    <a:gridCol w="1901121"/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9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16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ru-RU" sz="1400">
                                            <a:effectLst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1400">
                                            <a:effectLst/>
                                          </a:rPr>
                                          <m:t>𝑏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effectLst/>
                                          </a:rPr>
                                          <m:t>4</m:t>
                                        </m:r>
                                      </m:sup>
                                    </m:sSup>
                                    <m:r>
                                      <a:rPr lang="ru-RU" sz="1400">
                                        <a:effectLst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/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>
                                        <a:effectLst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34757567"/>
                  </p:ext>
                </p:extLst>
              </p:nvPr>
            </p:nvGraphicFramePr>
            <p:xfrm>
              <a:off x="2483768" y="1556792"/>
              <a:ext cx="6077585" cy="191001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831185"/>
                    <a:gridCol w="1008112"/>
                    <a:gridCol w="1008112"/>
                    <a:gridCol w="1901121"/>
                  </a:tblGrid>
                  <a:tr h="4711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7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81508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195161" r="-357798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60294" t="-195161" r="-473529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3253" t="-195161" r="-287952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5152" t="-195161" r="-189697" b="-2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782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295161" r="-357798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60294" t="-295161" r="-473529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3253" t="-295161" r="-287952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5152" t="-295161" r="-189697" b="-1209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45383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t="-326667" r="-3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160294" t="-326667" r="-4735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213253" t="-326667" r="-2879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3"/>
                          <a:stretch>
                            <a:fillRect l="-315152" t="-326667" r="-18969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53414"/>
            <a:ext cx="2016224" cy="1910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1370"/>
                  </p:ext>
                </p:extLst>
              </p:nvPr>
            </p:nvGraphicFramePr>
            <p:xfrm>
              <a:off x="2483768" y="3689911"/>
              <a:ext cx="6077585" cy="18376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989965"/>
                    <a:gridCol w="1170305"/>
                    <a:gridCol w="899795"/>
                    <a:gridCol w="1688465"/>
                  </a:tblGrid>
                  <a:tr h="14985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∙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/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12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4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: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13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𝑏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1400">
                                    <a:effectLst/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sSup>
                                      <m:sSupPr>
                                        <m:ctrlPr>
                                          <a:rPr lang="ru-RU" sz="1400" i="1">
                                            <a:effectLst/>
                                            <a:latin typeface="Cambria Math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1400">
                                            <a:effectLst/>
                                            <a:latin typeface="Cambria Math"/>
                                          </a:rPr>
                                          <m:t>a</m:t>
                                        </m:r>
                                      </m:e>
                                      <m:sup>
                                        <m:r>
                                          <a:rPr lang="ru-RU" sz="1400">
                                            <a:effectLst/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5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7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1400" i="1">
                                        <a:effectLst/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𝑎</m:t>
                                    </m:r>
                                  </m:e>
                                  <m:sup>
                                    <m:r>
                                      <a:rPr lang="ru-RU" sz="1400">
                                        <a:effectLst/>
                                        <a:latin typeface="Cambria Math"/>
                                      </a:rPr>
                                      <m:t>10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911370"/>
                  </p:ext>
                </p:extLst>
              </p:nvPr>
            </p:nvGraphicFramePr>
            <p:xfrm>
              <a:off x="2483768" y="3689911"/>
              <a:ext cx="6077585" cy="1837628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329055"/>
                    <a:gridCol w="989965"/>
                    <a:gridCol w="1170305"/>
                    <a:gridCol w="899795"/>
                    <a:gridCol w="1688465"/>
                  </a:tblGrid>
                  <a:tr h="47110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Упростите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gridSpan="3"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Варианты ответа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Номер варианта ответа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225743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3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9331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189063" r="-357798" b="-1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34568" t="-189063" r="-381481" b="-1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97917" t="-189063" r="-221875" b="-1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86486" t="-189063" r="-187838" b="-1921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2364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303279" r="-35779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34568" t="-303279" r="-381481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97917" t="-303279" r="-221875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86486" t="-303279" r="-187838" b="-1016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  <a:tr h="375095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t="-396774" r="-35779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34568" t="-396774" r="-3814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197917" t="-396774" r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 marL="68580" marR="68580" marT="0" marB="0">
                        <a:blipFill rotWithShape="1">
                          <a:blip r:embed="rId5"/>
                          <a:stretch>
                            <a:fillRect l="-386486" t="-396774" r="-1878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15000"/>
                            </a:lnSpc>
                            <a:spcAft>
                              <a:spcPts val="1000"/>
                            </a:spcAft>
                          </a:pPr>
                          <a:r>
                            <a:rPr lang="ru-RU" sz="1400" dirty="0">
                              <a:effectLst/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 </a:t>
                          </a:r>
                          <a:endParaRPr lang="ru-RU" sz="1400" dirty="0">
                            <a:effectLst/>
                            <a:latin typeface="Times New Roman" panose="02020603050405020304" pitchFamily="18" charset="0"/>
                            <a:ea typeface="Calibri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6903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37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с натуральным показателем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 класс</a:t>
            </a:r>
            <a:endParaRPr lang="ru-RU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учитель математики 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44 г. Томска</a:t>
            </a:r>
          </a:p>
          <a:p>
            <a:pPr marL="0" indent="0" algn="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Полева Н.В.</a:t>
            </a:r>
          </a:p>
          <a:p>
            <a:pPr marL="0" indent="0" algn="ctr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964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современной теории степеней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Найдите и внесите буквы в таблицы, учитывая найденные ответы: </a:t>
            </a:r>
          </a:p>
          <a:p>
            <a:pPr marL="0" indent="0" algn="ctr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974002"/>
                  </p:ext>
                </p:extLst>
              </p:nvPr>
            </p:nvGraphicFramePr>
            <p:xfrm>
              <a:off x="611562" y="2780929"/>
              <a:ext cx="8136900" cy="35243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150"/>
                    <a:gridCol w="1356150"/>
                    <a:gridCol w="1356150"/>
                    <a:gridCol w="1356150"/>
                    <a:gridCol w="1356150"/>
                    <a:gridCol w="1356150"/>
                  </a:tblGrid>
                  <a:tr h="96297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3600" b="1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6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num>
                                      <m:den>
                                        <m:r>
                                          <a:rPr lang="en-US" sz="3600" b="1" i="1" smtClean="0">
                                            <a:latin typeface="Cambria Math"/>
                                          </a:rPr>
                                          <m:t>𝟑</m:t>
                                        </m:r>
                                      </m:den>
                                    </m:f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en-US" sz="3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𝟓</m:t>
                                    </m:r>
                                  </m:e>
                                  <m:sup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1" i="1" smtClean="0">
                                    <a:latin typeface="Cambria Math"/>
                                  </a:rPr>
                                  <m:t>−</m:t>
                                </m:r>
                                <m:sSup>
                                  <m:sSupPr>
                                    <m:ctrlPr>
                                      <a:rPr lang="ru-RU" sz="3600" b="1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e>
                                  <m:sup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ru-RU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6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ru-RU" sz="36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(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  <m:f>
                                      <m:fPr>
                                        <m:ctrlPr>
                                          <a:rPr lang="ru-RU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600" b="1" i="1" smtClean="0">
                                            <a:latin typeface="Cambria Math"/>
                                          </a:rPr>
                                          <m:t>𝟏</m:t>
                                        </m:r>
                                      </m:num>
                                      <m:den>
                                        <m:r>
                                          <a:rPr lang="ru-RU" sz="3600" b="1" i="1" smtClean="0">
                                            <a:latin typeface="Cambria Math"/>
                                          </a:rPr>
                                          <m:t>𝟐</m:t>
                                        </m:r>
                                      </m:den>
                                    </m:f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𝟎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,</m:t>
                                    </m:r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e>
                                  <m:sup>
                                    <m:r>
                                      <a:rPr lang="ru-RU" sz="3600" b="1" i="1" smtClean="0">
                                        <a:latin typeface="Cambria Math"/>
                                      </a:rPr>
                                      <m:t>𝟑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85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963072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(−1,2)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(</m:t>
                                    </m:r>
                                    <m:f>
                                      <m:fPr>
                                        <m:ctrlPr>
                                          <a:rPr lang="ru-RU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num>
                                      <m:den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5</m:t>
                                        </m:r>
                                      </m:den>
                                    </m:f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sz="3600" b="0" i="1" smtClean="0">
                                    <a:latin typeface="Cambria Math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−0,1)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(−</m:t>
                                    </m:r>
                                    <m:f>
                                      <m:fPr>
                                        <m:ctrlPr>
                                          <a:rPr lang="ru-RU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ru-RU" sz="3600" i="1" smtClean="0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−(</m:t>
                                    </m:r>
                                    <m:f>
                                      <m:fPr>
                                        <m:ctrlPr>
                                          <a:rPr lang="ru-RU" sz="3600" i="1" smtClean="0">
                                            <a:latin typeface="Cambria Math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ru-RU" sz="3600" b="0" i="1" smtClean="0">
                                            <a:latin typeface="Cambria Math"/>
                                          </a:rPr>
                                          <m:t>7</m:t>
                                        </m:r>
                                      </m:den>
                                    </m:f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ru-RU" sz="3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58515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4" name="Таблица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269974002"/>
                  </p:ext>
                </p:extLst>
              </p:nvPr>
            </p:nvGraphicFramePr>
            <p:xfrm>
              <a:off x="611562" y="2780929"/>
              <a:ext cx="8136900" cy="352437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56150"/>
                    <a:gridCol w="1356150"/>
                    <a:gridCol w="1356150"/>
                    <a:gridCol w="1356150"/>
                    <a:gridCol w="1356150"/>
                    <a:gridCol w="1356150"/>
                  </a:tblGrid>
                  <a:tr h="11221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r="-499103" b="-234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50" r="-401351" b="-234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552" r="-299552" b="-234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901" r="-200901" b="-234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103" r="-100000" b="-234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351" r="-450" b="-234239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1122109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157065" r="-499103" b="-7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00450" t="-157065" r="-401351" b="-7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99552" t="-157065" r="-299552" b="-7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00901" t="-157065" r="-200901" b="-7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99103" t="-157065" r="-100000" b="-771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501351" t="-157065" r="-450" b="-7717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36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sz="36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0899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800100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современной теории степеней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91264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1 (вариант 1).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 (вариант 1).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3 (вариант 2). 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4 (вариант 2).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367761"/>
              </p:ext>
            </p:extLst>
          </p:nvPr>
        </p:nvGraphicFramePr>
        <p:xfrm>
          <a:off x="827584" y="1340768"/>
          <a:ext cx="7272808" cy="813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474"/>
                <a:gridCol w="1745474"/>
                <a:gridCol w="1890930"/>
                <a:gridCol w="1890930"/>
              </a:tblGrid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0,25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-1,44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0,027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0684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325981"/>
                  </p:ext>
                </p:extLst>
              </p:nvPr>
            </p:nvGraphicFramePr>
            <p:xfrm>
              <a:off x="971600" y="2636912"/>
              <a:ext cx="7128792" cy="976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1152128"/>
                    <a:gridCol w="1152128"/>
                    <a:gridCol w="720080"/>
                    <a:gridCol w="1224136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𝟒𝟗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-0,001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latin typeface="Cambria Math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𝟐𝟕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39325981"/>
                  </p:ext>
                </p:extLst>
              </p:nvPr>
            </p:nvGraphicFramePr>
            <p:xfrm>
              <a:off x="971600" y="2636912"/>
              <a:ext cx="7128792" cy="97663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224136"/>
                    <a:gridCol w="1152128"/>
                    <a:gridCol w="1152128"/>
                    <a:gridCol w="720080"/>
                    <a:gridCol w="1224136"/>
                    <a:gridCol w="1656184"/>
                  </a:tblGrid>
                  <a:tr h="60579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t="-5051" r="-482090" b="-76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-0,001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0,25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30147" t="-5051" b="-76768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Д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К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Р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00152"/>
                  </p:ext>
                </p:extLst>
              </p:nvPr>
            </p:nvGraphicFramePr>
            <p:xfrm>
              <a:off x="899592" y="4221088"/>
              <a:ext cx="7128792" cy="977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296144"/>
                    <a:gridCol w="1224136"/>
                    <a:gridCol w="1512168"/>
                    <a:gridCol w="1656184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𝟗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𝟐𝟓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ru-RU" b="1" i="1" smtClean="0">
                                    <a:latin typeface="Cambria Math"/>
                                  </a:rPr>
                                  <m:t>𝟔</m:t>
                                </m:r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𝟒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𝟒𝟗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7" name="Таблица 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64900152"/>
                  </p:ext>
                </p:extLst>
              </p:nvPr>
            </p:nvGraphicFramePr>
            <p:xfrm>
              <a:off x="899592" y="4221088"/>
              <a:ext cx="7128792" cy="977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440160"/>
                    <a:gridCol w="1296144"/>
                    <a:gridCol w="1224136"/>
                    <a:gridCol w="1512168"/>
                    <a:gridCol w="1656184"/>
                  </a:tblGrid>
                  <a:tr h="6068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24" t="-5000" r="-395339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1268" t="-5000" r="-338028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62097" t="-5000" r="-109677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М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О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830639"/>
                  </p:ext>
                </p:extLst>
              </p:nvPr>
            </p:nvGraphicFramePr>
            <p:xfrm>
              <a:off x="971600" y="5733256"/>
              <a:ext cx="7056786" cy="977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6131"/>
                    <a:gridCol w="1176131"/>
                    <a:gridCol w="1176131"/>
                    <a:gridCol w="1176131"/>
                    <a:gridCol w="1176131"/>
                    <a:gridCol w="1176131"/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𝟐𝟓</m:t>
                                  </m:r>
                                </m:den>
                              </m:f>
                              <m:r>
                                <a:rPr lang="ru-RU" b="1" i="1" smtClean="0">
                                  <a:latin typeface="Cambria Math"/>
                                </a:rPr>
                                <m:t>)</m:t>
                              </m:r>
                            </m:oMath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𝟐𝟕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𝟏</m:t>
                                    </m:r>
                                  </m:num>
                                  <m:den>
                                    <m:r>
                                      <a:rPr lang="ru-RU" b="1" i="1" smtClean="0">
                                        <a:latin typeface="Cambria Math"/>
                                      </a:rPr>
                                      <m:t>𝟖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ru-RU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ru-RU" b="1" i="1" smtClean="0">
                                      <a:latin typeface="Cambria Math"/>
                                    </a:rPr>
                                    <m:t>𝟒</m:t>
                                  </m:r>
                                </m:den>
                              </m:f>
                            </m:oMath>
                          </a14:m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8" name="Таблица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66830639"/>
                  </p:ext>
                </p:extLst>
              </p:nvPr>
            </p:nvGraphicFramePr>
            <p:xfrm>
              <a:off x="971600" y="5733256"/>
              <a:ext cx="7056786" cy="97771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176131"/>
                    <a:gridCol w="1176131"/>
                    <a:gridCol w="1176131"/>
                    <a:gridCol w="1176131"/>
                    <a:gridCol w="1176131"/>
                    <a:gridCol w="1176131"/>
                  </a:tblGrid>
                  <a:tr h="606870"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t="-5000" r="-500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5000" r="-400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0,027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00000" t="-5000" r="-200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00000" t="-5000" r="-100000" b="-7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-1,44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С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Т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Е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Н</a:t>
                          </a:r>
                          <a:endParaRPr lang="ru-RU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Прямоугольник 8"/>
          <p:cNvSpPr/>
          <p:nvPr/>
        </p:nvSpPr>
        <p:spPr>
          <a:xfrm>
            <a:off x="683568" y="1772816"/>
            <a:ext cx="74888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284984"/>
            <a:ext cx="74888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27584" y="4869160"/>
            <a:ext cx="74888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55576" y="6364740"/>
            <a:ext cx="7488832" cy="360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63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603448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современной теории степеней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РЕНЕ Декарт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(31 марта 1596 - 11 февраля 1650,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Стокгольм) —  французский философ,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механик, физик и  физиолог,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аналитической геометрии  и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современной   алгебраической символики, </a:t>
            </a:r>
          </a:p>
          <a:p>
            <a:pPr marL="0" indent="0">
              <a:buNone/>
            </a:pP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метода радикального сомнения в философии, механицизма в физике, предтеча рефлексологии.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Натуральный      показатель  степени принял современный вид (дробные и отрицательные утвердились благодаря Ньютону). Декарт ввел черту над подкоренным выражением. Уравнения привел к канонической форме (в правой части — ноль).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420060"/>
            <a:ext cx="1807840" cy="2347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652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31440"/>
            <a:ext cx="8229600" cy="16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современной теории степеней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СИМОН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Стевин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(1548 – 1620 — голландский  </a:t>
            </a:r>
          </a:p>
          <a:p>
            <a:pPr marL="0" indent="0">
              <a:buNone/>
            </a:pPr>
            <a:r>
              <a:rPr lang="ru-RU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математик,  механик и инженер.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Десятичные дроби были известны 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уже    около 500 лет. Для вычисления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квадратных корней,  именно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Симен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ввел десятичные дроби в повседневную жизнь. В своей книге он доступно объясняет всем полезность их применения , например, в системах мер и монетном деле. 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340768"/>
            <a:ext cx="2562225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684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Свойства степеней с натуральным показателем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Вспомнив свойства степени, отгадайте автора древнего каталога звезд, дошедшего до нашего времени. Найдите букву, соответствующую свойству; запишите буквы в порядке номеров приведенных свойств:</a:t>
            </a:r>
          </a:p>
          <a:p>
            <a:pPr marL="0" indent="0" algn="just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7452078"/>
              </p:ext>
            </p:extLst>
          </p:nvPr>
        </p:nvGraphicFramePr>
        <p:xfrm>
          <a:off x="395536" y="2636912"/>
          <a:ext cx="828092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0404"/>
                <a:gridCol w="2506452"/>
                <a:gridCol w="3414064"/>
              </a:tblGrid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–степень с нулевым показателем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 – возведение степени в степень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 – деление степеней с одинаковыми основаниями, возведение степени в степень  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Г- определение степени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 – свойство единицы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– умножение степеней с одинаковыми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основаниями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39552" y="4221088"/>
                <a:ext cx="8064896" cy="4247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/>
                  <a:t>Автором каталога был…..</a:t>
                </a: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−число множителей</m:t>
                    </m:r>
                  </m:oMath>
                </a14:m>
                <a:endParaRPr lang="ru-RU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ru-RU" b="0" i="1" smtClean="0">
                        <a:latin typeface="Cambria Math"/>
                        <a:ea typeface="Cambria Math"/>
                      </a:rPr>
                      <m:t>:</m:t>
                    </m:r>
                    <m:sSup>
                      <m:sSupPr>
                        <m:ctrlPr>
                          <a:rPr lang="ru-RU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𝑎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𝑛</m:t>
                            </m:r>
                          </m:sup>
                        </m:s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𝑛𝑚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r>
                  <a:rPr lang="en-US" b="0" dirty="0" smtClean="0">
                    <a:ea typeface="Cambria Math"/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∙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𝑏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/>
                        <a:ea typeface="Cambria Math"/>
                      </a:rPr>
                      <m:t>=1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∙1=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</m:t>
                    </m:r>
                  </m:oMath>
                </a14:m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en-US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ru-RU" b="0" dirty="0" smtClean="0">
                  <a:ea typeface="Cambria Math"/>
                </a:endParaRPr>
              </a:p>
              <a:p>
                <a:pPr marL="342900" indent="-342900">
                  <a:buAutoNum type="arabicParenR"/>
                </a:pPr>
                <a:endParaRPr lang="ru-RU" dirty="0" smtClean="0"/>
              </a:p>
              <a:p>
                <a:endParaRPr lang="ru-RU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221088"/>
                <a:ext cx="8064896" cy="4247317"/>
              </a:xfrm>
              <a:prstGeom prst="rect">
                <a:avLst/>
              </a:prstGeom>
              <a:blipFill rotWithShape="1">
                <a:blip r:embed="rId2"/>
                <a:stretch>
                  <a:fillRect l="-832" t="-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283968" y="5157192"/>
            <a:ext cx="36724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 smtClean="0">
                <a:ea typeface="Cambria Math"/>
              </a:rPr>
              <a:t>Гиппарх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1843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Гиппарх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52816"/>
            <a:ext cx="2543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305341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Гиппарх – древнегреческий ученый, один из основоположников астрономии. Родился в городе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Никея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жил и работал на острове Родос. Гиппарху принадлежит заслуга создания первых математических теорий видимого движения Солнца и Луны и теории затмений. Он правильно определил размер Луны и ее расстояние от  Земли. Сопоставляя результаты личных наблюдений своих предшественников, он с точностью до дня вычислил продолжительность солнечного года. Гиппарх и другие астрономы древности уделяли много внимания наблюдениям за движением планет.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48" y="152816"/>
            <a:ext cx="2417828" cy="1259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429000"/>
            <a:ext cx="2736304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49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Гиппарх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154076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Выполните вычисления и определите в каком веке жил Гиппарх:</a:t>
                </a:r>
                <a:endParaRPr lang="en-US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4000" i="1" smtClean="0">
                              <a:latin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(−2)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  <m:r>
                        <a:rPr lang="ru-RU" sz="400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4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4</m:t>
                      </m:r>
                      <m:r>
                        <a:rPr lang="ru-RU" sz="4000" b="0" i="1" smtClean="0">
                          <a:latin typeface="Cambria Math"/>
                          <a:ea typeface="Cambria Math"/>
                          <a:cs typeface="Times New Roman" panose="02020603050405020304" pitchFamily="18" charset="0"/>
                        </a:rPr>
                        <m:t>:</m:t>
                      </m:r>
                      <m:sSup>
                        <m:sSupPr>
                          <m:ctrlPr>
                            <a:rPr lang="ru-RU" sz="4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4000" b="0" i="1" smtClean="0">
                              <a:latin typeface="Cambria Math"/>
                              <a:ea typeface="Cambria Math"/>
                              <a:cs typeface="Times New Roman" panose="020206030504050203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US" sz="4000" b="0" dirty="0" smtClean="0">
                  <a:latin typeface="Times New Roman" panose="02020603050405020304" pitchFamily="18" charset="0"/>
                  <a:ea typeface="Cambria Math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sz="4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1540767"/>
              </a:xfrm>
              <a:blipFill rotWithShape="1">
                <a:blip r:embed="rId2"/>
                <a:stretch>
                  <a:fillRect l="-1111" t="-31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89040"/>
            <a:ext cx="367240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3568" y="3068960"/>
            <a:ext cx="6938438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означает знак минус в ответе?</a:t>
            </a:r>
          </a:p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век до н.э.</a:t>
            </a:r>
            <a:endParaRPr lang="en-US" sz="4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0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9501</TotalTime>
  <Words>1183</Words>
  <Application>Microsoft Office PowerPoint</Application>
  <PresentationFormat>Экран (4:3)</PresentationFormat>
  <Paragraphs>265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Исполнительная</vt:lpstr>
      <vt:lpstr>Разгадайте ребус и определите тему урока:</vt:lpstr>
      <vt:lpstr>Презентация PowerPoint</vt:lpstr>
      <vt:lpstr>История создания современной теории степеней</vt:lpstr>
      <vt:lpstr>История создания современной теории степеней</vt:lpstr>
      <vt:lpstr>История создания современной теории степеней</vt:lpstr>
      <vt:lpstr>История создания современной теории степеней</vt:lpstr>
      <vt:lpstr>Свойства степеней с натуральным показателем</vt:lpstr>
      <vt:lpstr>Гиппарх</vt:lpstr>
      <vt:lpstr>Гиппарх</vt:lpstr>
      <vt:lpstr>Презентация PowerPoint</vt:lpstr>
      <vt:lpstr>Историческая справка</vt:lpstr>
      <vt:lpstr>Самостоятельная работа </vt:lpstr>
      <vt:lpstr>Домашнее задание: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Степень с натуральным показателем</dc:title>
  <dc:creator>Windows User</dc:creator>
  <cp:lastModifiedBy>Windows User</cp:lastModifiedBy>
  <cp:revision>32</cp:revision>
  <dcterms:created xsi:type="dcterms:W3CDTF">2016-02-18T01:40:59Z</dcterms:created>
  <dcterms:modified xsi:type="dcterms:W3CDTF">2016-02-24T16:02:50Z</dcterms:modified>
</cp:coreProperties>
</file>