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8" r:id="rId1"/>
  </p:sldMasterIdLst>
  <p:sldIdLst>
    <p:sldId id="256" r:id="rId2"/>
    <p:sldId id="260" r:id="rId3"/>
    <p:sldId id="284" r:id="rId4"/>
    <p:sldId id="261" r:id="rId5"/>
    <p:sldId id="285" r:id="rId6"/>
    <p:sldId id="263" r:id="rId7"/>
    <p:sldId id="286" r:id="rId8"/>
    <p:sldId id="287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99"/>
    <a:srgbClr val="FF9966"/>
    <a:srgbClr val="99CCFF"/>
    <a:srgbClr val="FF00FF"/>
    <a:srgbClr val="FF505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5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EF44E2-78E6-4B6A-8A1E-0457712987A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81B005-AD3B-4F1D-89EF-D7A79998EAB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4CB9DD-AE60-4E01-91CD-1E60F180EE4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4C2BDA-A6F9-4373-9356-43F91400864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B07ADF-54FF-42D9-990C-78725996368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2687B9-C658-4190-8ECA-73905CA8311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5B9669-1BFD-4D55-8E69-210F17E2252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7C666-99C5-4C26-9ED1-D449B3AEE6F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458F4B-9BFF-4F1B-B97F-28130E84FCD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A7BEFF-B4B0-4DD6-8D02-DEF62312CB5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D3A5120D-17C6-42CC-BAA6-0B8DC10B6D0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12842D57-3982-4D98-B43D-6A77457A2DB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9" r:id="rId1"/>
    <p:sldLayoutId id="2147483920" r:id="rId2"/>
    <p:sldLayoutId id="2147483921" r:id="rId3"/>
    <p:sldLayoutId id="2147483922" r:id="rId4"/>
    <p:sldLayoutId id="2147483923" r:id="rId5"/>
    <p:sldLayoutId id="2147483924" r:id="rId6"/>
    <p:sldLayoutId id="2147483925" r:id="rId7"/>
    <p:sldLayoutId id="2147483926" r:id="rId8"/>
    <p:sldLayoutId id="2147483927" r:id="rId9"/>
    <p:sldLayoutId id="2147483928" r:id="rId10"/>
    <p:sldLayoutId id="214748392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CC99"/>
            </a:gs>
            <a:gs pos="100000">
              <a:srgbClr val="FF505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7"/>
          <p:cNvSpPr>
            <a:spLocks noGrp="1"/>
          </p:cNvSpPr>
          <p:nvPr>
            <p:ph type="title"/>
          </p:nvPr>
        </p:nvSpPr>
        <p:spPr>
          <a:xfrm>
            <a:off x="457200" y="5214938"/>
            <a:ext cx="8305800" cy="1309687"/>
          </a:xfrm>
        </p:spPr>
        <p:txBody>
          <a:bodyPr/>
          <a:lstStyle/>
          <a:p>
            <a:pPr algn="r" eaLnBrk="1" hangingPunct="1">
              <a:defRPr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Выполнила ученица 3 А класс Шишова Алина </a:t>
            </a:r>
            <a:br>
              <a:rPr lang="ru-RU" sz="2000" dirty="0" smtClean="0"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latin typeface="Arial" pitchFamily="34" charset="0"/>
                <a:cs typeface="Arial" pitchFamily="34" charset="0"/>
              </a:rPr>
              <a:t>Руководитель учитель начальных классов МОУ СОШ №3</a:t>
            </a:r>
            <a:br>
              <a:rPr lang="ru-RU" sz="2000" dirty="0" smtClean="0"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latin typeface="Arial" pitchFamily="34" charset="0"/>
                <a:cs typeface="Arial" pitchFamily="34" charset="0"/>
              </a:rPr>
              <a:t>г. Георгиевска</a:t>
            </a:r>
            <a:br>
              <a:rPr lang="ru-RU" sz="2000" dirty="0" smtClean="0"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latin typeface="Arial" pitchFamily="34" charset="0"/>
                <a:cs typeface="Arial" pitchFamily="34" charset="0"/>
              </a:rPr>
              <a:t>Малахова Н.Н.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500034" y="1142984"/>
            <a:ext cx="7929618" cy="378621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762"/>
              </a:avLst>
            </a:prstTxWarp>
          </a:bodyPr>
          <a:lstStyle/>
          <a:p>
            <a:pPr algn="ctr"/>
            <a:endParaRPr lang="ru-RU" sz="8000" b="1" kern="10" dirty="0" smtClean="0">
              <a:ln w="18000">
                <a:solidFill>
                  <a:srgbClr val="F3CA00"/>
                </a:solidFill>
                <a:miter lim="800000"/>
                <a:headEnd/>
                <a:tailEnd/>
              </a:ln>
              <a:solidFill>
                <a:srgbClr val="FF0000"/>
              </a:solidFill>
              <a:effectLst>
                <a:outerShdw dist="23000" dir="7020039" algn="tl" rotWithShape="0">
                  <a:srgbClr val="000000">
                    <a:alpha val="50000"/>
                  </a:srgbClr>
                </a:outerShdw>
              </a:effectLst>
              <a:latin typeface="Arial"/>
              <a:cs typeface="Arial"/>
            </a:endParaRPr>
          </a:p>
          <a:p>
            <a:pPr algn="ctr"/>
            <a:r>
              <a:rPr lang="ru-RU" sz="8000" b="1" kern="10" dirty="0" smtClean="0">
                <a:ln w="18000">
                  <a:solidFill>
                    <a:srgbClr val="F3CA00"/>
                  </a:solidFill>
                  <a:miter lim="800000"/>
                  <a:headEnd/>
                  <a:tailEnd/>
                </a:ln>
                <a:solidFill>
                  <a:srgbClr val="FF0000"/>
                </a:solidFill>
                <a:effectLst>
                  <a:outerShdw dist="23000" dir="7020039" algn="tl" rotWithShape="0">
                    <a:srgbClr val="000000">
                      <a:alpha val="50000"/>
                    </a:srgbClr>
                  </a:outerShdw>
                </a:effectLst>
                <a:latin typeface="Arial"/>
                <a:cs typeface="Arial"/>
              </a:rPr>
              <a:t>«ВЕЛОСИПЕД»</a:t>
            </a:r>
          </a:p>
          <a:p>
            <a:pPr algn="ctr"/>
            <a:r>
              <a:rPr lang="ru-RU" sz="8000" b="1" i="1" kern="10" dirty="0" smtClean="0">
                <a:ln w="18000">
                  <a:solidFill>
                    <a:srgbClr val="F3CA00"/>
                  </a:solidFill>
                  <a:miter lim="800000"/>
                  <a:headEnd/>
                  <a:tailEnd/>
                </a:ln>
                <a:solidFill>
                  <a:srgbClr val="FF0000"/>
                </a:solidFill>
                <a:effectLst>
                  <a:outerShdw dist="23000" dir="7020039" algn="tl" rotWithShape="0">
                    <a:srgbClr val="000000">
                      <a:alpha val="50000"/>
                    </a:srgbClr>
                  </a:outerShdw>
                </a:effectLst>
                <a:latin typeface="Arial"/>
                <a:cs typeface="Arial"/>
              </a:rPr>
              <a:t>ВСЕ НАЧИНАЕТСЯ С НАЗВАНИЯ!</a:t>
            </a:r>
            <a:endParaRPr lang="ru-RU" sz="8000" b="1" i="1" kern="10" dirty="0">
              <a:ln w="18000">
                <a:solidFill>
                  <a:srgbClr val="F3CA00"/>
                </a:solidFill>
                <a:miter lim="800000"/>
                <a:headEnd/>
                <a:tailEnd/>
              </a:ln>
              <a:solidFill>
                <a:srgbClr val="FF0000"/>
              </a:solidFill>
              <a:effectLst>
                <a:outerShdw dist="23000" dir="7020039" algn="tl" rotWithShape="0">
                  <a:srgbClr val="000000">
                    <a:alpha val="50000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7173" name="Прямоугольник 5"/>
          <p:cNvSpPr>
            <a:spLocks noChangeArrowheads="1"/>
          </p:cNvSpPr>
          <p:nvPr/>
        </p:nvSpPr>
        <p:spPr bwMode="auto">
          <a:xfrm>
            <a:off x="4429124" y="142853"/>
            <a:ext cx="4500564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buFont typeface="Wingdings 2" pitchFamily="18" charset="2"/>
              <a:buNone/>
            </a:pPr>
            <a:endParaRPr lang="ru-RU" sz="2000" dirty="0" smtClean="0"/>
          </a:p>
          <a:p>
            <a:pPr algn="r">
              <a:buFont typeface="Wingdings 2" pitchFamily="18" charset="2"/>
              <a:buNone/>
            </a:pPr>
            <a:endParaRPr lang="ru-RU" sz="2000" dirty="0"/>
          </a:p>
          <a:p>
            <a:pPr algn="r">
              <a:buFont typeface="Wingdings 2" pitchFamily="18" charset="2"/>
              <a:buNone/>
            </a:pP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Вот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</a:rPr>
              <a:t>педали я кручу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dirty="0">
                <a:solidFill>
                  <a:schemeClr val="accent1">
                    <a:lumMod val="75000"/>
                  </a:schemeClr>
                </a:solidFill>
              </a:rPr>
              <a:t>И вперёд стрелой лечу.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dirty="0">
                <a:solidFill>
                  <a:schemeClr val="accent1">
                    <a:lumMod val="75000"/>
                  </a:schemeClr>
                </a:solidFill>
              </a:rPr>
              <a:t>Ух, блестят, вращаясь спицы,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dirty="0">
                <a:solidFill>
                  <a:schemeClr val="accent1">
                    <a:lumMod val="75000"/>
                  </a:schemeClr>
                </a:solidFill>
              </a:rPr>
              <a:t>Руль на солнце серебрится,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dirty="0">
                <a:solidFill>
                  <a:schemeClr val="accent1">
                    <a:lumMod val="75000"/>
                  </a:schemeClr>
                </a:solidFill>
              </a:rPr>
              <a:t>На песке оставил след-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dirty="0">
                <a:solidFill>
                  <a:schemeClr val="accent1">
                    <a:lumMod val="75000"/>
                  </a:schemeClr>
                </a:solidFill>
              </a:rPr>
              <a:t>Быстрый мой… велосипед! 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dirty="0">
                <a:solidFill>
                  <a:schemeClr val="accent1">
                    <a:lumMod val="75000"/>
                  </a:schemeClr>
                </a:solidFill>
              </a:rPr>
              <a:t>С. Мельников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20688"/>
            <a:ext cx="8401050" cy="1368152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ru-RU" sz="36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ПОЧЕМУ ВЕЛОСИПЕД ПОПУЛЯРЕН</a:t>
            </a:r>
            <a:br>
              <a:rPr lang="ru-RU" sz="36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</a:br>
            <a:r>
              <a:rPr lang="ru-RU" sz="36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СЕГОДНЯ И ВСЕГДА!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988840"/>
            <a:ext cx="8501063" cy="413732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1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      </a:t>
            </a:r>
            <a:r>
              <a:rPr lang="ru-RU" sz="2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Велосипед является самым популярным транспортным средством на Земле. Почему же велосипед так популярен? Перечислим основные причины его популярности:</a:t>
            </a:r>
          </a:p>
          <a:p>
            <a:pPr marL="0" indent="0">
              <a:buNone/>
            </a:pPr>
            <a:r>
              <a:rPr lang="ru-RU" sz="1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ru-RU" sz="1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1. Велосипед вас сделает более здоровым.</a:t>
            </a:r>
          </a:p>
          <a:p>
            <a:pPr marL="0" indent="0">
              <a:buNone/>
            </a:pPr>
            <a:r>
              <a:rPr lang="ru-RU" sz="1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3. Велосипед способствует общению людей.</a:t>
            </a:r>
          </a:p>
          <a:p>
            <a:pPr marL="0" indent="0">
              <a:buNone/>
            </a:pPr>
            <a:r>
              <a:rPr lang="ru-RU" sz="1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5. Не загрязняет воздух.</a:t>
            </a:r>
          </a:p>
          <a:p>
            <a:pPr marL="0" indent="0">
              <a:buNone/>
            </a:pPr>
            <a:r>
              <a:rPr lang="ru-RU" sz="1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6. Велосипеды занимают гораздо меньше места, чем автомобили.</a:t>
            </a:r>
          </a:p>
          <a:p>
            <a:pPr marL="0" indent="0">
              <a:buNone/>
            </a:pPr>
            <a:r>
              <a:rPr lang="ru-RU" sz="1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7. Велосипед – одни из самых эффективных средств передвижения.</a:t>
            </a:r>
          </a:p>
          <a:p>
            <a:pPr marL="0" indent="0">
              <a:buNone/>
            </a:pPr>
            <a:r>
              <a:rPr lang="ru-RU" sz="1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9. Для велосипеда не требуется топливо и нет расходов на него.</a:t>
            </a:r>
          </a:p>
          <a:p>
            <a:pPr marL="0" indent="0">
              <a:buNone/>
            </a:pPr>
            <a:r>
              <a:rPr lang="ru-RU" sz="1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10. Стоимость велосипеда значительно дешевле стоимость автомобиля, поэтому каждый человек в состоянии его приобрести.</a:t>
            </a:r>
          </a:p>
          <a:p>
            <a:pPr marL="0" indent="0">
              <a:buNone/>
            </a:pPr>
            <a:endParaRPr lang="ru-RU" sz="18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ru-RU" sz="1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800" dirty="0" smtClean="0">
                <a:latin typeface="Arial" pitchFamily="34" charset="0"/>
                <a:cs typeface="Arial" pitchFamily="34" charset="0"/>
              </a:rPr>
            </a:br>
            <a:r>
              <a:rPr lang="ru-RU" sz="1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800" dirty="0" smtClean="0">
                <a:latin typeface="Arial" pitchFamily="34" charset="0"/>
                <a:cs typeface="Arial" pitchFamily="34" charset="0"/>
              </a:rPr>
            </a:br>
            <a:endParaRPr lang="ru-RU" sz="18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00"/>
                            </p:stCondLst>
                            <p:childTnLst>
                              <p:par>
                                <p:cTn id="38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000"/>
                            </p:stCondLst>
                            <p:childTnLst>
                              <p:par>
                                <p:cTn id="45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500"/>
                            </p:stCondLst>
                            <p:childTnLst>
                              <p:par>
                                <p:cTn id="52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000"/>
                            </p:stCondLst>
                            <p:childTnLst>
                              <p:par>
                                <p:cTn id="59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4500"/>
                            </p:stCondLst>
                            <p:childTnLst>
                              <p:par>
                                <p:cTn id="66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33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33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33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33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642918"/>
            <a:ext cx="8229600" cy="779463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2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СОДЕРЖАНИЕ</a:t>
            </a:r>
            <a:endParaRPr lang="ru-RU" sz="4200" b="1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1700213"/>
            <a:ext cx="8964612" cy="4321075"/>
          </a:xfrm>
        </p:spPr>
        <p:txBody>
          <a:bodyPr>
            <a:normAutofit/>
          </a:bodyPr>
          <a:lstStyle/>
          <a:p>
            <a:endParaRPr lang="ru-RU" sz="2800" b="1" dirty="0" smtClean="0">
              <a:solidFill>
                <a:srgbClr val="7030A0"/>
              </a:solidFill>
              <a:cs typeface="Arial" charset="0"/>
            </a:endParaRPr>
          </a:p>
          <a:p>
            <a:r>
              <a:rPr lang="ru-RU" sz="3600" b="1" dirty="0" smtClean="0">
                <a:solidFill>
                  <a:srgbClr val="7030A0"/>
                </a:solidFill>
                <a:cs typeface="Arial" charset="0"/>
              </a:rPr>
              <a:t>Почему велосипед так называется? </a:t>
            </a:r>
          </a:p>
          <a:p>
            <a:r>
              <a:rPr lang="ru-RU" sz="3600" b="1" dirty="0" smtClean="0">
                <a:solidFill>
                  <a:srgbClr val="7030A0"/>
                </a:solidFill>
                <a:cs typeface="Arial" charset="0"/>
              </a:rPr>
              <a:t>История возникновения и виды велосипеда</a:t>
            </a:r>
          </a:p>
          <a:p>
            <a:r>
              <a:rPr lang="ru-RU" sz="3600" b="1" dirty="0" smtClean="0">
                <a:solidFill>
                  <a:srgbClr val="7030A0"/>
                </a:solidFill>
                <a:cs typeface="Arial" charset="0"/>
              </a:rPr>
              <a:t>Как появился велосипед в России?</a:t>
            </a:r>
          </a:p>
          <a:p>
            <a:r>
              <a:rPr lang="ru-RU" sz="3600" b="1" dirty="0" smtClean="0">
                <a:solidFill>
                  <a:srgbClr val="7030A0"/>
                </a:solidFill>
                <a:cs typeface="Arial" charset="0"/>
              </a:rPr>
              <a:t>Почему велосипед популярен сегодня и всегда?</a:t>
            </a:r>
          </a:p>
          <a:p>
            <a:endParaRPr lang="ru-RU" sz="2800" dirty="0" smtClean="0"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utoUpdateAnimBg="0"/>
      <p:bldP spid="6147" grpId="0" build="p" autoUpdateAnimBg="0" advAuto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50077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4200" b="1" dirty="0" smtClean="0">
                <a:solidFill>
                  <a:srgbClr val="00B0F0"/>
                </a:solidFill>
                <a:latin typeface="Arial" charset="0"/>
                <a:cs typeface="Arial" charset="0"/>
              </a:rPr>
              <a:t>ПОЧЕМУ ВЕЛОСИПЕД ТАК </a:t>
            </a:r>
            <a:br>
              <a:rPr lang="ru-RU" sz="4200" b="1" dirty="0" smtClean="0">
                <a:solidFill>
                  <a:srgbClr val="00B0F0"/>
                </a:solidFill>
                <a:latin typeface="Arial" charset="0"/>
                <a:cs typeface="Arial" charset="0"/>
              </a:rPr>
            </a:br>
            <a:r>
              <a:rPr lang="ru-RU" sz="4200" b="1" dirty="0" smtClean="0">
                <a:solidFill>
                  <a:srgbClr val="00B0F0"/>
                </a:solidFill>
                <a:latin typeface="Arial" charset="0"/>
                <a:cs typeface="Arial" charset="0"/>
              </a:rPr>
              <a:t>НАЗЫВАЕТСЯ?</a:t>
            </a:r>
            <a:endParaRPr lang="ru-RU" sz="4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sz="28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0" indent="0">
              <a:buNone/>
            </a:pPr>
            <a:r>
              <a:rPr lang="ru-RU" sz="28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      </a:t>
            </a:r>
            <a:r>
              <a:rPr lang="ru-RU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Почему велосипед получил такое название? </a:t>
            </a:r>
          </a:p>
          <a:p>
            <a:pPr marL="0" indent="0">
              <a:buNone/>
            </a:pPr>
            <a:r>
              <a:rPr lang="ru-RU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По латыни "</a:t>
            </a:r>
            <a:r>
              <a:rPr lang="ru-RU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velox</a:t>
            </a:r>
            <a:r>
              <a:rPr lang="ru-RU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" значит "быстрый" и "</a:t>
            </a:r>
            <a:r>
              <a:rPr lang="ru-RU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pedis</a:t>
            </a:r>
            <a:r>
              <a:rPr lang="ru-RU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"- "ноги". </a:t>
            </a:r>
          </a:p>
          <a:p>
            <a:pPr marL="0" indent="0">
              <a:buNone/>
            </a:pPr>
            <a:r>
              <a:rPr lang="ru-RU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Вот и получилось "велосипед", то есть "быстроногий".</a:t>
            </a:r>
          </a:p>
          <a:p>
            <a:pPr marL="0" indent="0">
              <a:buNone/>
            </a:pPr>
            <a:r>
              <a:rPr lang="ru-RU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      В современной Европе велосипед часто называют "</a:t>
            </a:r>
            <a:r>
              <a:rPr lang="ru-RU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байком</a:t>
            </a:r>
            <a:r>
              <a:rPr lang="ru-RU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". Слово "</a:t>
            </a:r>
            <a:r>
              <a:rPr lang="ru-RU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байк</a:t>
            </a:r>
            <a:r>
              <a:rPr lang="ru-RU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" привилось и у нас. Раньше чаще называли "великом".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r>
              <a:rPr lang="ru-RU" sz="4200" b="1" dirty="0" smtClean="0">
                <a:solidFill>
                  <a:srgbClr val="00B0F0"/>
                </a:solidFill>
                <a:latin typeface="Arial" charset="0"/>
                <a:cs typeface="Arial" charset="0"/>
              </a:rPr>
              <a:t>ИСТОРИЯ ВОЗНИКНОВЕНИЯ ВЕЛОСИПЕДА</a:t>
            </a:r>
            <a:endParaRPr lang="ru-RU" sz="4200" dirty="0" smtClean="0">
              <a:solidFill>
                <a:srgbClr val="00B0F0"/>
              </a:solidFill>
              <a:latin typeface="Arial" charset="0"/>
              <a:cs typeface="Arial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marL="420624" indent="-384048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2800" b="1" dirty="0">
                <a:cs typeface="Arial" pitchFamily="34" charset="0"/>
              </a:rPr>
              <a:t>                             </a:t>
            </a:r>
            <a:endParaRPr lang="ru-RU" sz="2800" b="1" dirty="0" smtClean="0">
              <a:cs typeface="Arial" pitchFamily="34" charset="0"/>
            </a:endParaRPr>
          </a:p>
          <a:p>
            <a:pPr marL="0" indent="0">
              <a:lnSpc>
                <a:spcPct val="120000"/>
              </a:lnSpc>
              <a:buNone/>
              <a:defRPr/>
            </a:pPr>
            <a:r>
              <a:rPr lang="ru-RU" sz="7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      В 1817 году немецкий профессор барон Карл фон </a:t>
            </a:r>
            <a:r>
              <a:rPr lang="ru-RU" sz="7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Дрез</a:t>
            </a:r>
            <a:r>
              <a:rPr lang="ru-RU" sz="7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 создал первый двухколёсный самокат, который он назвал «машиной для бега». Самокат был двухколёсным, снабжён рулём и выглядел в целом, как велосипед без педалей, т.е. человек должен был отталкиваться ногами от земли. Рама была деревянной. </a:t>
            </a:r>
          </a:p>
          <a:p>
            <a:pPr marL="0" indent="0">
              <a:lnSpc>
                <a:spcPct val="120000"/>
              </a:lnSpc>
              <a:buNone/>
              <a:defRPr/>
            </a:pPr>
            <a:r>
              <a:rPr lang="ru-RU" sz="7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     С этого времени началась история развития и усовершенствования самоката добавлением педалей и различных дополнительных устройств для удобства езды.</a:t>
            </a:r>
          </a:p>
          <a:p>
            <a:pPr marL="420624" indent="-384048">
              <a:buNone/>
              <a:defRPr/>
            </a:pPr>
            <a:endParaRPr lang="ru-RU" sz="3800" dirty="0" smtClean="0">
              <a:cs typeface="Arial" pitchFamily="34" charset="0"/>
            </a:endParaRPr>
          </a:p>
          <a:p>
            <a:pPr marL="420624" indent="-384048">
              <a:buNone/>
              <a:defRPr/>
            </a:pPr>
            <a:endParaRPr lang="ru-RU" sz="3200" dirty="0" smtClean="0">
              <a:cs typeface="Arial" pitchFamily="34" charset="0"/>
            </a:endParaRPr>
          </a:p>
          <a:p>
            <a:pPr marL="420624" indent="-384048">
              <a:buNone/>
              <a:defRPr/>
            </a:pPr>
            <a:endParaRPr lang="ru-RU" sz="3200" dirty="0" smtClean="0">
              <a:cs typeface="Arial" pitchFamily="34" charset="0"/>
            </a:endParaRPr>
          </a:p>
          <a:p>
            <a:pPr marL="420624" indent="-384048">
              <a:buNone/>
              <a:defRPr/>
            </a:pPr>
            <a:endParaRPr lang="ru-RU" sz="3200" dirty="0" smtClean="0">
              <a:cs typeface="Arial" pitchFamily="34" charset="0"/>
            </a:endParaRPr>
          </a:p>
          <a:p>
            <a:pPr marL="420624" indent="-384048">
              <a:buNone/>
              <a:defRPr/>
            </a:pPr>
            <a:endParaRPr lang="ru-RU" sz="4000" dirty="0"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301208"/>
            <a:ext cx="8229600" cy="102339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Первый самокат без педалей, </a:t>
            </a:r>
          </a:p>
          <a:p>
            <a:pPr algn="ctr">
              <a:buNone/>
            </a:pPr>
            <a: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сделанный из дерева в 1817 году</a:t>
            </a:r>
            <a:endParaRPr lang="ru-RU" sz="24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Дэнди-хорз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836711"/>
            <a:ext cx="5976664" cy="439968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5085184"/>
            <a:ext cx="8176394" cy="1296144"/>
          </a:xfrm>
        </p:spPr>
        <p:txBody>
          <a:bodyPr>
            <a:normAutofit fontScale="32500" lnSpcReduction="20000"/>
          </a:bodyPr>
          <a:lstStyle/>
          <a:p>
            <a:pPr algn="ctr" eaLnBrk="1" hangingPunct="1">
              <a:buFont typeface="Wingdings" pitchFamily="2" charset="2"/>
              <a:buNone/>
            </a:pPr>
            <a:r>
              <a:rPr lang="ru-RU" b="1" dirty="0" smtClean="0"/>
              <a:t>   </a:t>
            </a:r>
          </a:p>
          <a:p>
            <a:pPr algn="ctr">
              <a:buNone/>
            </a:pPr>
            <a:r>
              <a:rPr lang="ru-RU" sz="6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Следующий "шаг" в истории велосипеда произошёл в 1862 году во Франции, когда местный мастер по созданию детских колясок Пьер </a:t>
            </a:r>
            <a:r>
              <a:rPr lang="ru-RU" sz="6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Лалман</a:t>
            </a:r>
            <a:r>
              <a:rPr lang="ru-RU" sz="6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решил прикрутить к переднему колесу педали.</a:t>
            </a:r>
          </a:p>
        </p:txBody>
      </p:sp>
      <p:pic>
        <p:nvPicPr>
          <p:cNvPr id="17412" name="Picture 4" descr="Велосипед Лалман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692696"/>
            <a:ext cx="6610350" cy="4400551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5301208"/>
            <a:ext cx="8640960" cy="115212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1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Первый велосипед, похожий на современный, появился в 1884 году. Он был оборудован цепной передачей, почти одинаковыми колёсами. </a:t>
            </a:r>
          </a:p>
          <a:p>
            <a:pPr marL="0" indent="0" algn="ctr">
              <a:buNone/>
            </a:pPr>
            <a:r>
              <a:rPr lang="ru-RU" sz="1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Идея такой безопасной конструкции пришла в голову англичанину — Джону </a:t>
            </a:r>
            <a:r>
              <a:rPr lang="ru-RU" sz="1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Старли</a:t>
            </a:r>
            <a:r>
              <a:rPr lang="ru-RU" sz="1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А назвал он своё творение "Скитальцем" (</a:t>
            </a:r>
            <a:r>
              <a:rPr lang="ru-RU" sz="1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Rover</a:t>
            </a:r>
            <a:r>
              <a:rPr lang="ru-RU" sz="1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).</a:t>
            </a:r>
            <a:endParaRPr lang="ru-RU" sz="1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3794" name="Picture 2" descr="Скиталец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836712"/>
            <a:ext cx="6610350" cy="43815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44008" y="836712"/>
            <a:ext cx="4320480" cy="576064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В 1970 году был изобретен Веломобиль – </a:t>
            </a:r>
          </a:p>
          <a:p>
            <a:pPr marL="0" indent="0" algn="ctr">
              <a:buNone/>
            </a:pPr>
            <a: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велосипед с кузовом.</a:t>
            </a:r>
          </a:p>
          <a:p>
            <a:pPr marL="0" indent="0" algn="ctr">
              <a:buNone/>
            </a:pPr>
            <a: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Он оказался легок в управлении, прост в изготовлении, устойчив и безвреден для окружающей среды.</a:t>
            </a:r>
          </a:p>
          <a:p>
            <a:pPr marL="0" indent="0" algn="ctr">
              <a:buNone/>
            </a:pPr>
            <a: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Почему веломобиль получил такое название? </a:t>
            </a:r>
          </a:p>
          <a:p>
            <a:pPr marL="0" indent="0" algn="ctr">
              <a:buNone/>
            </a:pPr>
            <a: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Оно возникло от слияния двух латинских слов </a:t>
            </a:r>
          </a:p>
          <a:p>
            <a:pPr marL="0" indent="0" algn="ctr">
              <a:buNone/>
            </a:pPr>
            <a: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"</a:t>
            </a:r>
            <a:r>
              <a:rPr lang="ru-RU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velox</a:t>
            </a:r>
            <a: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" – быстрый и "</a:t>
            </a:r>
            <a:r>
              <a:rPr lang="ru-RU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mobilis</a:t>
            </a:r>
            <a: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" –движущий. </a:t>
            </a:r>
          </a:p>
          <a:p>
            <a:pPr marL="0" indent="0">
              <a:buNone/>
            </a:pPr>
            <a:endParaRPr lang="ru-RU" sz="20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4820" name="Picture 4" descr="http://ok-t.ru/studopediaru/baza5/1780125239358.files/image009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692696"/>
            <a:ext cx="3960440" cy="590728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764704"/>
            <a:ext cx="7772400" cy="1368152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ru-RU" sz="4200" b="1" dirty="0" smtClean="0">
                <a:solidFill>
                  <a:srgbClr val="00B0F0"/>
                </a:solidFill>
                <a:latin typeface="+mn-lt"/>
              </a:rPr>
              <a:t>КАК ПОЯВИЛСЯ ВЕЛОСИПЕД В РОССИИ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285750" y="2060849"/>
            <a:ext cx="8501063" cy="4464496"/>
          </a:xfrm>
        </p:spPr>
        <p:txBody>
          <a:bodyPr>
            <a:normAutofit fontScale="25000" lnSpcReduction="20000"/>
          </a:bodyPr>
          <a:lstStyle/>
          <a:p>
            <a:pPr algn="ctr" eaLnBrk="1" hangingPunct="1">
              <a:buFont typeface="Wingdings" pitchFamily="2" charset="2"/>
              <a:buNone/>
            </a:pPr>
            <a:r>
              <a:rPr lang="ru-RU" dirty="0" smtClean="0"/>
              <a:t>   </a:t>
            </a:r>
          </a:p>
          <a:p>
            <a:pPr marL="0" indent="0">
              <a:buNone/>
            </a:pPr>
            <a:r>
              <a:rPr lang="ru-RU" sz="8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Это событие произошло в Москве летом 1880 г. </a:t>
            </a:r>
          </a:p>
          <a:p>
            <a:pPr marL="0" indent="0">
              <a:buNone/>
            </a:pPr>
            <a:r>
              <a:rPr lang="ru-RU" sz="8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Прохожие стали свидетелями необычного "циркачества". Человек, без особого труда удерживая равновесие, совершал поездку на велосипеде. Все удивлялись. Велосипедист спокойно крутил педали, прикрепленные к переднему колесу. </a:t>
            </a:r>
          </a:p>
          <a:p>
            <a:pPr marL="0" indent="0">
              <a:buNone/>
            </a:pPr>
            <a:r>
              <a:rPr lang="ru-RU" sz="8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Скопление народа, конных повозок остановились посмотреть на необычное транспортное средство. Но это вызвало неудовольствие у полицмейстера города. На следующий день вышло указание запретить езду на велосипеде по улицам Москвы, так как это, якобы, пугает лошадей и людей. </a:t>
            </a:r>
          </a:p>
          <a:p>
            <a:pPr marL="0" indent="0">
              <a:buNone/>
            </a:pPr>
            <a:r>
              <a:rPr lang="ru-RU" sz="8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Во многих крупных российских городах был установлен запрет на езду на велосипедах. </a:t>
            </a:r>
          </a:p>
          <a:p>
            <a:pPr marL="0" indent="0">
              <a:buNone/>
            </a:pPr>
            <a:r>
              <a:rPr lang="ru-RU" sz="8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Но прогресс не остановить, вскоре пришлось признать этот новый вид транспорта.</a:t>
            </a:r>
          </a:p>
          <a:p>
            <a:pPr marL="0" indent="0">
              <a:buNone/>
            </a:pPr>
            <a:r>
              <a:rPr lang="ru-RU" sz="8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К концу минувшего столетия велосипед в России становится популярным транспортным средством.</a:t>
            </a:r>
          </a:p>
          <a:p>
            <a:pPr marL="0" indent="0" algn="ctr">
              <a:buNone/>
            </a:pPr>
            <a:endParaRPr lang="ru-RU" sz="80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1157</TotalTime>
  <Words>379</Words>
  <Application>Microsoft Office PowerPoint</Application>
  <PresentationFormat>Экран (4:3)</PresentationFormat>
  <Paragraphs>58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Поток</vt:lpstr>
      <vt:lpstr>Выполнила ученица 3 А класс Шишова Алина  Руководитель учитель начальных классов МОУ СОШ №3 г. Георгиевска Малахова Н.Н.</vt:lpstr>
      <vt:lpstr>СОДЕРЖАНИЕ</vt:lpstr>
      <vt:lpstr> ПОЧЕМУ ВЕЛОСИПЕД ТАК  НАЗЫВАЕТСЯ?</vt:lpstr>
      <vt:lpstr>ИСТОРИЯ ВОЗНИКНОВЕНИЯ ВЕЛОСИПЕДА</vt:lpstr>
      <vt:lpstr>Слайд 5</vt:lpstr>
      <vt:lpstr>Слайд 6</vt:lpstr>
      <vt:lpstr>Слайд 7</vt:lpstr>
      <vt:lpstr>Слайд 8</vt:lpstr>
      <vt:lpstr>КАК ПОЯВИЛСЯ ВЕЛОСИПЕД В РОССИИ</vt:lpstr>
      <vt:lpstr>ПОЧЕМУ ВЕЛОСИПЕД ПОПУЛЯРЕН СЕГОДНЯ И ВСЕГДА!</vt:lpstr>
    </vt:vector>
  </TitlesOfParts>
  <Company>Министерство образования Российской Федерации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Красная книга</dc:title>
  <dc:creator>Пользователь</dc:creator>
  <cp:lastModifiedBy>Media</cp:lastModifiedBy>
  <cp:revision>85</cp:revision>
  <dcterms:created xsi:type="dcterms:W3CDTF">2006-11-07T06:47:33Z</dcterms:created>
  <dcterms:modified xsi:type="dcterms:W3CDTF">2016-02-22T09:09:55Z</dcterms:modified>
</cp:coreProperties>
</file>