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256" r:id="rId3"/>
    <p:sldId id="257" r:id="rId4"/>
    <p:sldId id="277" r:id="rId5"/>
    <p:sldId id="280" r:id="rId6"/>
    <p:sldId id="278" r:id="rId7"/>
    <p:sldId id="259" r:id="rId8"/>
    <p:sldId id="260" r:id="rId9"/>
    <p:sldId id="261" r:id="rId10"/>
    <p:sldId id="289" r:id="rId11"/>
    <p:sldId id="263" r:id="rId12"/>
    <p:sldId id="291" r:id="rId13"/>
    <p:sldId id="264" r:id="rId14"/>
    <p:sldId id="265" r:id="rId15"/>
    <p:sldId id="266" r:id="rId16"/>
    <p:sldId id="286" r:id="rId17"/>
    <p:sldId id="267" r:id="rId18"/>
    <p:sldId id="269" r:id="rId19"/>
    <p:sldId id="283" r:id="rId20"/>
    <p:sldId id="282" r:id="rId21"/>
    <p:sldId id="284" r:id="rId22"/>
    <p:sldId id="288" r:id="rId23"/>
    <p:sldId id="290" r:id="rId24"/>
    <p:sldId id="273" r:id="rId25"/>
    <p:sldId id="275" r:id="rId26"/>
    <p:sldId id="276" r:id="rId27"/>
    <p:sldId id="28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94" autoAdjust="0"/>
    <p:restoredTop sz="94660"/>
  </p:normalViewPr>
  <p:slideViewPr>
    <p:cSldViewPr>
      <p:cViewPr varScale="1">
        <p:scale>
          <a:sx n="73" d="100"/>
          <a:sy n="73" d="100"/>
        </p:scale>
        <p:origin x="-13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23.02.2016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23.02.2016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785794"/>
            <a:ext cx="7851648" cy="928694"/>
          </a:xfrm>
        </p:spPr>
        <p:txBody>
          <a:bodyPr>
            <a:normAutofit fontScale="90000"/>
          </a:bodyPr>
          <a:lstStyle/>
          <a:p>
            <a:pPr algn="ctr"/>
            <a:r>
              <a:rPr lang="ru-RU" b="1"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Презентация урока по </a:t>
            </a:r>
            <a:r>
              <a:rPr lang="ru-RU"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Times New Roman" pitchFamily="18" charset="0"/>
                <a:cs typeface="Times New Roman" pitchFamily="18" charset="0"/>
              </a:rPr>
              <a:t>развитию речи</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3400" y="2214554"/>
            <a:ext cx="7854696" cy="3071834"/>
          </a:xfrm>
        </p:spPr>
        <p:txBody>
          <a:bodyPr>
            <a:noAutofit/>
          </a:bodyPr>
          <a:lstStyle/>
          <a:p>
            <a:pPr algn="ctr"/>
            <a:r>
              <a:rPr lang="ru-RU" sz="2800" b="1" i="1" dirty="0" smtClean="0">
                <a:solidFill>
                  <a:srgbClr val="002060"/>
                </a:solidFill>
                <a:latin typeface="Times New Roman" pitchFamily="18" charset="0"/>
                <a:cs typeface="Times New Roman" pitchFamily="18" charset="0"/>
              </a:rPr>
              <a:t>Тема  урока: «Подготовка к сочинению по </a:t>
            </a:r>
          </a:p>
          <a:p>
            <a:pPr algn="ctr"/>
            <a:r>
              <a:rPr lang="ru-RU" sz="2800" b="1" i="1" dirty="0" smtClean="0">
                <a:solidFill>
                  <a:srgbClr val="002060"/>
                </a:solidFill>
                <a:latin typeface="Times New Roman" pitchFamily="18" charset="0"/>
                <a:cs typeface="Times New Roman" pitchFamily="18" charset="0"/>
              </a:rPr>
              <a:t>картине Аркадия Александровича </a:t>
            </a:r>
            <a:r>
              <a:rPr lang="ru-RU" sz="2800" b="1" i="1" dirty="0" err="1" smtClean="0">
                <a:solidFill>
                  <a:srgbClr val="002060"/>
                </a:solidFill>
                <a:latin typeface="Times New Roman" pitchFamily="18" charset="0"/>
                <a:cs typeface="Times New Roman" pitchFamily="18" charset="0"/>
              </a:rPr>
              <a:t>Пластова</a:t>
            </a:r>
            <a:r>
              <a:rPr lang="ru-RU" sz="2800" b="1" i="1" dirty="0" smtClean="0">
                <a:solidFill>
                  <a:srgbClr val="002060"/>
                </a:solidFill>
                <a:latin typeface="Times New Roman" pitchFamily="18" charset="0"/>
                <a:cs typeface="Times New Roman" pitchFamily="18" charset="0"/>
              </a:rPr>
              <a:t> «Первый снег».</a:t>
            </a:r>
          </a:p>
          <a:p>
            <a:pPr algn="ctr"/>
            <a:r>
              <a:rPr lang="ru-RU" sz="2800" b="1" i="1" dirty="0" smtClean="0">
                <a:solidFill>
                  <a:srgbClr val="002060"/>
                </a:solidFill>
                <a:latin typeface="Times New Roman" pitchFamily="18" charset="0"/>
                <a:cs typeface="Times New Roman" pitchFamily="18" charset="0"/>
              </a:rPr>
              <a:t>5 класс</a:t>
            </a:r>
          </a:p>
          <a:p>
            <a:pPr algn="ctr"/>
            <a:r>
              <a:rPr lang="ru-RU" sz="2800" b="1" i="1" dirty="0" smtClean="0">
                <a:solidFill>
                  <a:srgbClr val="002060"/>
                </a:solidFill>
                <a:latin typeface="Times New Roman" pitchFamily="18" charset="0"/>
                <a:cs typeface="Times New Roman" pitchFamily="18" charset="0"/>
              </a:rPr>
              <a:t>Выполнила: учитель русского языка и литературы МОУ-СОШ села Кочетовка </a:t>
            </a:r>
            <a:r>
              <a:rPr lang="ru-RU" sz="2800" b="1" i="1" dirty="0" err="1" smtClean="0">
                <a:solidFill>
                  <a:srgbClr val="002060"/>
                </a:solidFill>
                <a:latin typeface="Times New Roman" pitchFamily="18" charset="0"/>
                <a:cs typeface="Times New Roman" pitchFamily="18" charset="0"/>
              </a:rPr>
              <a:t>Аткарского</a:t>
            </a:r>
            <a:r>
              <a:rPr lang="ru-RU" sz="2800" b="1" i="1" dirty="0" smtClean="0">
                <a:solidFill>
                  <a:srgbClr val="002060"/>
                </a:solidFill>
                <a:latin typeface="Times New Roman" pitchFamily="18" charset="0"/>
                <a:cs typeface="Times New Roman" pitchFamily="18" charset="0"/>
              </a:rPr>
              <a:t> района Саратовской области </a:t>
            </a:r>
          </a:p>
          <a:p>
            <a:pPr algn="ctr"/>
            <a:r>
              <a:rPr lang="ru-RU" sz="2800" b="1" i="1" dirty="0" smtClean="0">
                <a:solidFill>
                  <a:srgbClr val="002060"/>
                </a:solidFill>
                <a:latin typeface="Times New Roman" pitchFamily="18" charset="0"/>
                <a:cs typeface="Times New Roman" pitchFamily="18" charset="0"/>
              </a:rPr>
              <a:t>филиал в селе </a:t>
            </a:r>
            <a:r>
              <a:rPr lang="ru-RU" sz="2800" b="1" i="1" dirty="0" err="1" smtClean="0">
                <a:solidFill>
                  <a:srgbClr val="002060"/>
                </a:solidFill>
                <a:latin typeface="Times New Roman" pitchFamily="18" charset="0"/>
                <a:cs typeface="Times New Roman" pitchFamily="18" charset="0"/>
              </a:rPr>
              <a:t>Белгаза</a:t>
            </a:r>
            <a:endParaRPr lang="ru-RU" sz="2800" b="1" i="1" dirty="0" smtClean="0">
              <a:solidFill>
                <a:srgbClr val="002060"/>
              </a:solidFill>
              <a:latin typeface="Times New Roman" pitchFamily="18" charset="0"/>
              <a:cs typeface="Times New Roman" pitchFamily="18" charset="0"/>
            </a:endParaRPr>
          </a:p>
          <a:p>
            <a:pPr algn="ctr"/>
            <a:r>
              <a:rPr lang="ru-RU" sz="2800" b="1" i="1" dirty="0" smtClean="0">
                <a:solidFill>
                  <a:srgbClr val="002060"/>
                </a:solidFill>
                <a:latin typeface="Times New Roman" pitchFamily="18" charset="0"/>
                <a:cs typeface="Times New Roman" pitchFamily="18" charset="0"/>
              </a:rPr>
              <a:t> Волошина Людмила Константиновна </a:t>
            </a:r>
          </a:p>
          <a:p>
            <a:endParaRPr lang="ru-RU" sz="28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4786314" y="714356"/>
            <a:ext cx="3786214" cy="5078313"/>
          </a:xfrm>
          <a:prstGeom prst="rect">
            <a:avLst/>
          </a:prstGeom>
        </p:spPr>
        <p:txBody>
          <a:bodyPr wrap="square">
            <a:spAutoFit/>
          </a:bodyPr>
          <a:lstStyle/>
          <a:p>
            <a:pPr>
              <a:lnSpc>
                <a:spcPct val="90000"/>
              </a:lnSpc>
            </a:pPr>
            <a:r>
              <a:rPr lang="ru-RU" sz="2400" dirty="0" smtClean="0">
                <a:latin typeface="Times New Roman" pitchFamily="18" charset="0"/>
                <a:cs typeface="Times New Roman" pitchFamily="18" charset="0"/>
              </a:rPr>
              <a:t>- Какое время года изобразил художник? </a:t>
            </a:r>
          </a:p>
          <a:p>
            <a:pPr>
              <a:lnSpc>
                <a:spcPct val="90000"/>
              </a:lnSpc>
            </a:pPr>
            <a:r>
              <a:rPr lang="ru-RU" sz="2400" dirty="0" smtClean="0">
                <a:latin typeface="Times New Roman" pitchFamily="18" charset="0"/>
                <a:cs typeface="Times New Roman" pitchFamily="18" charset="0"/>
              </a:rPr>
              <a:t>(Начало зимы.)</a:t>
            </a:r>
          </a:p>
          <a:p>
            <a:pPr>
              <a:lnSpc>
                <a:spcPct val="90000"/>
              </a:lnSpc>
            </a:pPr>
            <a:r>
              <a:rPr lang="ru-RU" sz="2400" dirty="0" smtClean="0">
                <a:latin typeface="Times New Roman" pitchFamily="18" charset="0"/>
                <a:cs typeface="Times New Roman" pitchFamily="18" charset="0"/>
              </a:rPr>
              <a:t>- Почему вы догадались, что это именно начало зимы? </a:t>
            </a:r>
          </a:p>
          <a:p>
            <a:pPr>
              <a:lnSpc>
                <a:spcPct val="90000"/>
              </a:lnSpc>
            </a:pPr>
            <a:r>
              <a:rPr lang="ru-RU" sz="2400" dirty="0" smtClean="0">
                <a:latin typeface="Times New Roman" pitchFamily="18" charset="0"/>
                <a:cs typeface="Times New Roman" pitchFamily="18" charset="0"/>
              </a:rPr>
              <a:t>(Нет сугробов, местами еще видна голая земля.) </a:t>
            </a:r>
          </a:p>
          <a:p>
            <a:pPr>
              <a:lnSpc>
                <a:spcPct val="90000"/>
              </a:lnSpc>
            </a:pPr>
            <a:r>
              <a:rPr lang="ru-RU" sz="2400" dirty="0" smtClean="0">
                <a:latin typeface="Times New Roman" pitchFamily="18" charset="0"/>
                <a:cs typeface="Times New Roman" pitchFamily="18" charset="0"/>
              </a:rPr>
              <a:t>- Какое время суток изображено? Как вы догадались? </a:t>
            </a:r>
          </a:p>
          <a:p>
            <a:pPr>
              <a:lnSpc>
                <a:spcPct val="90000"/>
              </a:lnSpc>
            </a:pPr>
            <a:r>
              <a:rPr lang="ru-RU" sz="2400" dirty="0" smtClean="0">
                <a:latin typeface="Times New Roman" pitchFamily="18" charset="0"/>
                <a:cs typeface="Times New Roman" pitchFamily="18" charset="0"/>
              </a:rPr>
              <a:t>(Снег выпал ночью, сейчас утро, дети второпях выбежали на крыльцо, они еще не выходили из дома.)</a:t>
            </a:r>
            <a:endParaRPr lang="ru-RU" sz="2400" dirty="0">
              <a:latin typeface="Times New Roman" pitchFamily="18" charset="0"/>
              <a:cs typeface="Times New Roman" pitchFamily="18" charset="0"/>
            </a:endParaRPr>
          </a:p>
        </p:txBody>
      </p:sp>
      <p:pic>
        <p:nvPicPr>
          <p:cNvPr id="7" name="Picture 7"/>
          <p:cNvPicPr>
            <a:picLocks noGrp="1" noChangeAspect="1" noChangeArrowheads="1"/>
          </p:cNvPicPr>
          <p:nvPr>
            <p:ph idx="1"/>
          </p:nvPr>
        </p:nvPicPr>
        <p:blipFill>
          <a:blip r:embed="rId2"/>
          <a:srcRect/>
          <a:stretch>
            <a:fillRect/>
          </a:stretch>
        </p:blipFill>
        <p:spPr>
          <a:xfrm>
            <a:off x="571472" y="1357298"/>
            <a:ext cx="3411944" cy="4389437"/>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86314" y="1071546"/>
            <a:ext cx="3500462" cy="4643470"/>
          </a:xfrm>
        </p:spPr>
        <p:txBody>
          <a:bodyPr/>
          <a:lstStyle/>
          <a:p>
            <a:pPr algn="ctr">
              <a:buNone/>
            </a:pPr>
            <a:endParaRPr lang="ru-RU" sz="2400" b="1" i="1" u="sng" dirty="0" smtClean="0">
              <a:solidFill>
                <a:srgbClr val="FF0000"/>
              </a:solidFill>
              <a:latin typeface="Times New Roman" pitchFamily="18" charset="0"/>
              <a:cs typeface="Times New Roman" pitchFamily="18" charset="0"/>
            </a:endParaRPr>
          </a:p>
          <a:p>
            <a:pPr algn="ctr">
              <a:buNone/>
            </a:pPr>
            <a:endParaRPr lang="ru-RU" sz="2400" b="1" i="1" u="sng" dirty="0" smtClean="0">
              <a:solidFill>
                <a:srgbClr val="FF0000"/>
              </a:solidFill>
              <a:latin typeface="Times New Roman" pitchFamily="18" charset="0"/>
              <a:cs typeface="Times New Roman" pitchFamily="18" charset="0"/>
            </a:endParaRPr>
          </a:p>
          <a:p>
            <a:pPr algn="ctr">
              <a:buNone/>
            </a:pPr>
            <a:endParaRPr lang="ru-RU" sz="2400" b="1" i="1" u="sng" dirty="0" smtClean="0">
              <a:solidFill>
                <a:srgbClr val="FF0000"/>
              </a:solidFill>
              <a:latin typeface="Times New Roman" pitchFamily="18" charset="0"/>
              <a:cs typeface="Times New Roman" pitchFamily="18" charset="0"/>
            </a:endParaRPr>
          </a:p>
          <a:p>
            <a:pPr algn="ctr">
              <a:buNone/>
            </a:pPr>
            <a:r>
              <a:rPr lang="ru-RU" sz="2400" b="1" i="1" u="sng" dirty="0" smtClean="0">
                <a:solidFill>
                  <a:srgbClr val="FF0000"/>
                </a:solidFill>
                <a:latin typeface="Times New Roman" pitchFamily="18" charset="0"/>
                <a:cs typeface="Times New Roman" pitchFamily="18" charset="0"/>
              </a:rPr>
              <a:t>Передний </a:t>
            </a:r>
            <a:r>
              <a:rPr lang="ru-RU" sz="2400" b="1" i="1" u="sng" dirty="0" smtClean="0">
                <a:solidFill>
                  <a:srgbClr val="FF0000"/>
                </a:solidFill>
                <a:latin typeface="Times New Roman" pitchFamily="18" charset="0"/>
                <a:cs typeface="Times New Roman" pitchFamily="18" charset="0"/>
              </a:rPr>
              <a:t>план:</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a:t>
            </a:r>
            <a:r>
              <a:rPr lang="ru-RU" sz="2400" b="1" dirty="0" smtClean="0">
                <a:solidFill>
                  <a:srgbClr val="0000FF"/>
                </a:solidFill>
                <a:latin typeface="Times New Roman" pitchFamily="18" charset="0"/>
                <a:cs typeface="Times New Roman" pitchFamily="18" charset="0"/>
              </a:rPr>
              <a:t>крыльцо, ещё не полностью засыпанное снегом; мальчик и девочка (сестра и брат).</a:t>
            </a:r>
          </a:p>
          <a:p>
            <a:pPr>
              <a:buNone/>
            </a:pPr>
            <a:endParaRPr lang="ru-RU" dirty="0"/>
          </a:p>
        </p:txBody>
      </p:sp>
      <p:pic>
        <p:nvPicPr>
          <p:cNvPr id="4" name="Picture 7"/>
          <p:cNvPicPr>
            <a:picLocks noChangeAspect="1" noChangeArrowheads="1"/>
          </p:cNvPicPr>
          <p:nvPr/>
        </p:nvPicPr>
        <p:blipFill>
          <a:blip r:embed="rId2"/>
          <a:srcRect/>
          <a:stretch>
            <a:fillRect/>
          </a:stretch>
        </p:blipFill>
        <p:spPr>
          <a:xfrm>
            <a:off x="500034" y="1071546"/>
            <a:ext cx="3786214" cy="4643470"/>
          </a:xfrm>
          <a:prstGeom prst="rect">
            <a:avLst/>
          </a:prstGeo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214282" y="714356"/>
            <a:ext cx="4572032" cy="5232202"/>
          </a:xfrm>
          <a:prstGeom prst="rect">
            <a:avLst/>
          </a:prstGeom>
        </p:spPr>
        <p:txBody>
          <a:bodyPr wrap="square">
            <a:spAutoFit/>
          </a:bodyPr>
          <a:lstStyle/>
          <a:p>
            <a:r>
              <a:rPr lang="ru-RU" sz="5400" b="1" dirty="0" smtClean="0">
                <a:solidFill>
                  <a:srgbClr val="FF0000"/>
                </a:solidFill>
                <a:latin typeface="Times New Roman" pitchFamily="18" charset="0"/>
                <a:cs typeface="Times New Roman" pitchFamily="18" charset="0"/>
              </a:rPr>
              <a:t>Сне</a:t>
            </a:r>
            <a:r>
              <a:rPr lang="ru-RU" sz="5400" b="1" u="sng" dirty="0" smtClean="0">
                <a:solidFill>
                  <a:srgbClr val="FF0000"/>
                </a:solidFill>
                <a:latin typeface="Times New Roman" pitchFamily="18" charset="0"/>
                <a:cs typeface="Times New Roman" pitchFamily="18" charset="0"/>
              </a:rPr>
              <a:t>г</a:t>
            </a:r>
            <a:r>
              <a:rPr lang="ru-RU" sz="5400" b="1" dirty="0" smtClean="0">
                <a:solidFill>
                  <a:srgbClr val="FF0000"/>
                </a:solidFill>
                <a:latin typeface="Times New Roman" pitchFamily="18" charset="0"/>
                <a:cs typeface="Times New Roman" pitchFamily="18" charset="0"/>
              </a:rPr>
              <a:t>: </a:t>
            </a:r>
          </a:p>
          <a:p>
            <a:r>
              <a:rPr lang="ru-RU" sz="2800" b="1" dirty="0" smtClean="0"/>
              <a:t>белый, чистый, </a:t>
            </a:r>
            <a:r>
              <a:rPr lang="ru-RU" sz="2800" b="1" dirty="0" err="1" smtClean="0"/>
              <a:t>пуш</a:t>
            </a:r>
            <a:r>
              <a:rPr lang="ru-RU" sz="2800" b="1" u="sng" dirty="0" smtClean="0"/>
              <a:t> </a:t>
            </a:r>
            <a:r>
              <a:rPr lang="ru-RU" sz="2800" b="1" dirty="0" err="1" smtClean="0"/>
              <a:t>стый</a:t>
            </a:r>
            <a:r>
              <a:rPr lang="ru-RU" sz="2800" b="1" dirty="0" smtClean="0"/>
              <a:t>, падает мохнатыми хлопьями</a:t>
            </a:r>
          </a:p>
          <a:p>
            <a:r>
              <a:rPr lang="ru-RU" sz="2800" b="1" dirty="0" smtClean="0">
                <a:solidFill>
                  <a:srgbClr val="FF0000"/>
                </a:solidFill>
              </a:rPr>
              <a:t>на</a:t>
            </a:r>
            <a:r>
              <a:rPr lang="ru-RU" sz="2800" b="1" dirty="0" smtClean="0"/>
              <a:t>дел меховые ша</a:t>
            </a:r>
            <a:r>
              <a:rPr lang="ru-RU" sz="2800" b="1" u="sng" dirty="0" smtClean="0"/>
              <a:t>  </a:t>
            </a:r>
            <a:r>
              <a:rPr lang="ru-RU" sz="2800" b="1" dirty="0" err="1" smtClean="0"/>
              <a:t>ки</a:t>
            </a:r>
            <a:r>
              <a:rPr lang="ru-RU" sz="2800" b="1" dirty="0" smtClean="0"/>
              <a:t> (на)</a:t>
            </a:r>
            <a:r>
              <a:rPr lang="ru-RU" sz="2800" b="1" dirty="0" err="1" smtClean="0"/>
              <a:t>крыш_</a:t>
            </a:r>
            <a:r>
              <a:rPr lang="ru-RU" sz="2800" b="1" u="sng" dirty="0" smtClean="0"/>
              <a:t>   </a:t>
            </a:r>
            <a:r>
              <a:rPr lang="ru-RU" sz="2800" b="1" dirty="0" smtClean="0"/>
              <a:t>  </a:t>
            </a:r>
            <a:r>
              <a:rPr lang="ru-RU" sz="2800" b="1" dirty="0" err="1" smtClean="0"/>
              <a:t>д</a:t>
            </a:r>
            <a:r>
              <a:rPr lang="ru-RU" sz="2800" b="1" u="sng" dirty="0" smtClean="0"/>
              <a:t>  </a:t>
            </a:r>
            <a:r>
              <a:rPr lang="ru-RU" sz="2800" b="1" dirty="0" err="1" smtClean="0"/>
              <a:t>мов</a:t>
            </a:r>
            <a:endParaRPr lang="ru-RU" sz="2800" b="1" dirty="0" smtClean="0"/>
          </a:p>
          <a:p>
            <a:r>
              <a:rPr lang="ru-RU" sz="2800" b="1" dirty="0" smtClean="0"/>
              <a:t> укутал всю землю бел</a:t>
            </a:r>
            <a:r>
              <a:rPr lang="ru-RU" sz="2800" b="1" dirty="0" smtClean="0">
                <a:solidFill>
                  <a:srgbClr val="FF0000"/>
                </a:solidFill>
              </a:rPr>
              <a:t>о</a:t>
            </a:r>
            <a:r>
              <a:rPr lang="ru-RU" sz="2800" b="1" dirty="0" smtClean="0"/>
              <a:t>снежным ковром</a:t>
            </a:r>
          </a:p>
          <a:p>
            <a:r>
              <a:rPr lang="ru-RU" sz="2800" b="1" dirty="0" smtClean="0"/>
              <a:t>медле</a:t>
            </a:r>
            <a:r>
              <a:rPr lang="ru-RU" sz="2800" b="1" dirty="0" smtClean="0">
                <a:solidFill>
                  <a:srgbClr val="FF0000"/>
                </a:solidFill>
              </a:rPr>
              <a:t>нн</a:t>
            </a:r>
            <a:r>
              <a:rPr lang="ru-RU" sz="2800" b="1" dirty="0" smtClean="0"/>
              <a:t>о </a:t>
            </a:r>
            <a:r>
              <a:rPr lang="ru-RU" sz="2800" b="1" dirty="0" err="1" smtClean="0"/>
              <a:t>круж</a:t>
            </a:r>
            <a:r>
              <a:rPr lang="ru-RU" sz="2800" b="1" u="sng" dirty="0" smtClean="0"/>
              <a:t>  </a:t>
            </a:r>
            <a:r>
              <a:rPr lang="ru-RU" sz="2800" b="1" dirty="0" err="1" smtClean="0"/>
              <a:t>тся</a:t>
            </a:r>
            <a:r>
              <a:rPr lang="ru-RU" sz="2800" b="1" dirty="0" smtClean="0"/>
              <a:t>   (в)воздухе, как стая  белых мошек </a:t>
            </a:r>
          </a:p>
        </p:txBody>
      </p:sp>
      <p:pic>
        <p:nvPicPr>
          <p:cNvPr id="7" name="Picture 7"/>
          <p:cNvPicPr>
            <a:picLocks noGrp="1" noChangeAspect="1" noChangeArrowheads="1"/>
          </p:cNvPicPr>
          <p:nvPr>
            <p:ph idx="1"/>
          </p:nvPr>
        </p:nvPicPr>
        <p:blipFill>
          <a:blip r:embed="rId2"/>
          <a:srcRect/>
          <a:stretch>
            <a:fillRect/>
          </a:stretch>
        </p:blipFill>
        <p:spPr>
          <a:xfrm>
            <a:off x="4857752" y="1071546"/>
            <a:ext cx="3840572" cy="4857784"/>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274638"/>
            <a:ext cx="4186238" cy="1143000"/>
          </a:xfrm>
        </p:spPr>
        <p:txBody>
          <a:bodyPr/>
          <a:lstStyle/>
          <a:p>
            <a:r>
              <a:rPr lang="ru-RU" b="1" dirty="0" smtClean="0">
                <a:solidFill>
                  <a:srgbClr val="FF0000"/>
                </a:solidFill>
                <a:latin typeface="Times New Roman" pitchFamily="18" charset="0"/>
                <a:cs typeface="Times New Roman" pitchFamily="18" charset="0"/>
              </a:rPr>
              <a:t>Девочка:</a:t>
            </a:r>
            <a:endParaRPr lang="ru-RU" dirty="0">
              <a:solidFill>
                <a:srgbClr val="FF0000"/>
              </a:solidFill>
              <a:latin typeface="Times New Roman" pitchFamily="18" charset="0"/>
              <a:cs typeface="Times New Roman" pitchFamily="18" charset="0"/>
            </a:endParaRPr>
          </a:p>
        </p:txBody>
      </p:sp>
      <p:sp>
        <p:nvSpPr>
          <p:cNvPr id="5" name="Прямоугольник 4"/>
          <p:cNvSpPr/>
          <p:nvPr/>
        </p:nvSpPr>
        <p:spPr>
          <a:xfrm>
            <a:off x="4214810" y="1428736"/>
            <a:ext cx="3857652" cy="3785652"/>
          </a:xfrm>
          <a:prstGeom prst="rect">
            <a:avLst/>
          </a:prstGeom>
        </p:spPr>
        <p:txBody>
          <a:bodyPr wrap="square">
            <a:spAutoFit/>
          </a:bodyPr>
          <a:lstStyle/>
          <a:p>
            <a:r>
              <a:rPr lang="ru-RU" sz="2400" dirty="0" smtClean="0">
                <a:latin typeface="Times New Roman" pitchFamily="18" charset="0"/>
                <a:cs typeface="Times New Roman" pitchFamily="18" charset="0"/>
              </a:rPr>
              <a:t>в </a:t>
            </a:r>
            <a:r>
              <a:rPr lang="ru-RU" sz="2400" dirty="0" err="1" smtClean="0">
                <a:latin typeface="Times New Roman" pitchFamily="18" charset="0"/>
                <a:cs typeface="Times New Roman" pitchFamily="18" charset="0"/>
              </a:rPr>
              <a:t>бело</a:t>
            </a:r>
            <a:r>
              <a:rPr lang="ru-RU" sz="2400" dirty="0" err="1" smtClean="0">
                <a:solidFill>
                  <a:srgbClr val="FF0000"/>
                </a:solidFill>
                <a:latin typeface="Times New Roman" pitchFamily="18" charset="0"/>
                <a:cs typeface="Times New Roman" pitchFamily="18" charset="0"/>
              </a:rPr>
              <a:t>-</a:t>
            </a:r>
            <a:r>
              <a:rPr lang="ru-RU" sz="2400" dirty="0" err="1" smtClean="0">
                <a:latin typeface="Times New Roman" pitchFamily="18" charset="0"/>
                <a:cs typeface="Times New Roman" pitchFamily="18" charset="0"/>
              </a:rPr>
              <a:t>розовом</a:t>
            </a:r>
            <a:r>
              <a:rPr lang="ru-RU" sz="2400" dirty="0" smtClean="0">
                <a:latin typeface="Times New Roman" pitchFamily="18" charset="0"/>
                <a:cs typeface="Times New Roman" pitchFamily="18" charset="0"/>
              </a:rPr>
              <a:t> плать</a:t>
            </a:r>
            <a:r>
              <a:rPr lang="ru-RU" sz="2400" dirty="0" smtClean="0">
                <a:solidFill>
                  <a:srgbClr val="FF0000"/>
                </a:solidFill>
                <a:latin typeface="Times New Roman" pitchFamily="18" charset="0"/>
                <a:cs typeface="Times New Roman" pitchFamily="18" charset="0"/>
              </a:rPr>
              <a:t>ице</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тап</a:t>
            </a:r>
            <a:r>
              <a:rPr lang="ru-RU" sz="2400" dirty="0" smtClean="0">
                <a:solidFill>
                  <a:srgbClr val="FF0000"/>
                </a:solidFill>
                <a:latin typeface="Times New Roman" pitchFamily="18" charset="0"/>
                <a:cs typeface="Times New Roman" pitchFamily="18" charset="0"/>
              </a:rPr>
              <a:t>очк</a:t>
            </a:r>
            <a:r>
              <a:rPr lang="ru-RU" sz="2400" dirty="0" smtClean="0">
                <a:latin typeface="Times New Roman" pitchFamily="18" charset="0"/>
                <a:cs typeface="Times New Roman" pitchFamily="18" charset="0"/>
              </a:rPr>
              <a:t>и, отороче</a:t>
            </a:r>
            <a:r>
              <a:rPr lang="ru-RU" sz="2400" dirty="0" smtClean="0">
                <a:solidFill>
                  <a:srgbClr val="FF0000"/>
                </a:solidFill>
                <a:latin typeface="Times New Roman" pitchFamily="18" charset="0"/>
                <a:cs typeface="Times New Roman" pitchFamily="18" charset="0"/>
              </a:rPr>
              <a:t>нн</a:t>
            </a:r>
            <a:r>
              <a:rPr lang="ru-RU" sz="2400" dirty="0" smtClean="0">
                <a:latin typeface="Times New Roman" pitchFamily="18" charset="0"/>
                <a:cs typeface="Times New Roman" pitchFamily="18" charset="0"/>
              </a:rPr>
              <a:t>ые тёмным мехом; </a:t>
            </a:r>
          </a:p>
          <a:p>
            <a:r>
              <a:rPr lang="ru-RU" sz="2400" dirty="0" smtClean="0">
                <a:latin typeface="Times New Roman" pitchFamily="18" charset="0"/>
                <a:cs typeface="Times New Roman" pitchFamily="18" charset="0"/>
              </a:rPr>
              <a:t>   без </a:t>
            </a:r>
            <a:r>
              <a:rPr lang="ru-RU" sz="2400" dirty="0" err="1" smtClean="0">
                <a:latin typeface="Times New Roman" pitchFamily="18" charset="0"/>
                <a:cs typeface="Times New Roman" pitchFamily="18" charset="0"/>
              </a:rPr>
              <a:t>п</a:t>
            </a:r>
            <a:r>
              <a:rPr lang="ru-RU" sz="2400" u="sng"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льто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выб</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жала на крыльцо; </a:t>
            </a:r>
          </a:p>
          <a:p>
            <a:r>
              <a:rPr lang="ru-RU" sz="2400" dirty="0" smtClean="0">
                <a:latin typeface="Times New Roman" pitchFamily="18" charset="0"/>
                <a:cs typeface="Times New Roman" pitchFamily="18" charset="0"/>
              </a:rPr>
              <a:t>   с уд</a:t>
            </a:r>
            <a:r>
              <a:rPr lang="ru-RU" sz="2400" u="sng"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влением</a:t>
            </a:r>
            <a:r>
              <a:rPr lang="ru-RU" sz="2400" dirty="0" smtClean="0">
                <a:latin typeface="Times New Roman" pitchFamily="18" charset="0"/>
                <a:cs typeface="Times New Roman" pitchFamily="18" charset="0"/>
              </a:rPr>
              <a:t> н</a:t>
            </a:r>
            <a:r>
              <a:rPr lang="ru-RU" sz="2400" dirty="0" smtClean="0">
                <a:solidFill>
                  <a:srgbClr val="FF0000"/>
                </a:solidFill>
                <a:latin typeface="Times New Roman" pitchFamily="18" charset="0"/>
                <a:cs typeface="Times New Roman" pitchFamily="18" charset="0"/>
              </a:rPr>
              <a:t>а</a:t>
            </a:r>
            <a:r>
              <a:rPr lang="ru-RU" sz="2400" dirty="0" smtClean="0">
                <a:latin typeface="Times New Roman" pitchFamily="18" charset="0"/>
                <a:cs typeface="Times New Roman" pitchFamily="18" charset="0"/>
              </a:rPr>
              <a:t>блюдает;</a:t>
            </a:r>
          </a:p>
          <a:p>
            <a:r>
              <a:rPr lang="ru-RU" sz="2400" dirty="0" smtClean="0">
                <a:latin typeface="Times New Roman" pitchFamily="18" charset="0"/>
                <a:cs typeface="Times New Roman" pitchFamily="18" charset="0"/>
              </a:rPr>
              <a:t>   в</a:t>
            </a:r>
            <a:r>
              <a:rPr lang="ru-RU" sz="2400" dirty="0" smtClean="0">
                <a:solidFill>
                  <a:srgbClr val="FF0000"/>
                </a:solidFill>
                <a:latin typeface="Times New Roman" pitchFamily="18" charset="0"/>
                <a:cs typeface="Times New Roman" pitchFamily="18" charset="0"/>
              </a:rPr>
              <a:t>о</a:t>
            </a:r>
            <a:r>
              <a:rPr lang="ru-RU" sz="2400" dirty="0" smtClean="0">
                <a:latin typeface="Times New Roman" pitchFamily="18" charset="0"/>
                <a:cs typeface="Times New Roman" pitchFamily="18" charset="0"/>
              </a:rPr>
              <a:t>сх</a:t>
            </a:r>
            <a:r>
              <a:rPr lang="ru-RU" sz="2400" dirty="0" smtClean="0">
                <a:solidFill>
                  <a:srgbClr val="FF0000"/>
                </a:solidFill>
                <a:latin typeface="Times New Roman" pitchFamily="18" charset="0"/>
                <a:cs typeface="Times New Roman" pitchFamily="18" charset="0"/>
              </a:rPr>
              <a:t>и</a:t>
            </a:r>
            <a:r>
              <a:rPr lang="ru-RU" sz="2400" dirty="0" smtClean="0">
                <a:latin typeface="Times New Roman" pitchFamily="18" charset="0"/>
                <a:cs typeface="Times New Roman" pitchFamily="18" charset="0"/>
              </a:rPr>
              <a:t>щённо смотрит; </a:t>
            </a:r>
          </a:p>
          <a:p>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за</a:t>
            </a:r>
            <a:r>
              <a:rPr lang="ru-RU" sz="2400" dirty="0" err="1" smtClean="0">
                <a:latin typeface="Times New Roman" pitchFamily="18" charset="0"/>
                <a:cs typeface="Times New Roman" pitchFamily="18" charset="0"/>
              </a:rPr>
              <a:t>вор</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ж</a:t>
            </a:r>
            <a:r>
              <a:rPr lang="ru-RU" sz="2400" u="sng"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нно</a:t>
            </a:r>
            <a:r>
              <a:rPr lang="ru-RU" sz="2400" dirty="0" smtClean="0">
                <a:latin typeface="Times New Roman" pitchFamily="18" charset="0"/>
                <a:cs typeface="Times New Roman" pitchFamily="18" charset="0"/>
              </a:rPr>
              <a:t> смотрит на сне</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лё</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кий </a:t>
            </a:r>
            <a:r>
              <a:rPr lang="ru-RU" sz="2400" dirty="0" err="1" smtClean="0">
                <a:latin typeface="Times New Roman" pitchFamily="18" charset="0"/>
                <a:cs typeface="Times New Roman" pitchFamily="18" charset="0"/>
              </a:rPr>
              <a:t>пл</a:t>
            </a:r>
            <a:r>
              <a:rPr lang="ru-RU" sz="2400" u="sng"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ток.</a:t>
            </a:r>
          </a:p>
        </p:txBody>
      </p:sp>
      <p:pic>
        <p:nvPicPr>
          <p:cNvPr id="4098" name="Picture 2" descr="C:\Users\Светик\Desktop\РЯ ПРЕЗЕНТАЦИИ\5класс\perviy-sneg-fragment.jpg"/>
          <p:cNvPicPr>
            <a:picLocks noGrp="1" noChangeAspect="1" noChangeArrowheads="1"/>
          </p:cNvPicPr>
          <p:nvPr>
            <p:ph idx="1"/>
          </p:nvPr>
        </p:nvPicPr>
        <p:blipFill>
          <a:blip r:embed="rId2"/>
          <a:srcRect/>
          <a:stretch>
            <a:fillRect/>
          </a:stretch>
        </p:blipFill>
        <p:spPr bwMode="auto">
          <a:xfrm>
            <a:off x="357158" y="1000108"/>
            <a:ext cx="3786214" cy="46434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2984"/>
            <a:ext cx="4043362" cy="357190"/>
          </a:xfrm>
        </p:spPr>
        <p:txBody>
          <a:bodyPr>
            <a:noAutofit/>
          </a:bodyPr>
          <a:lstStyle/>
          <a:p>
            <a:r>
              <a:rPr lang="ru-RU" sz="5400" b="1" dirty="0" smtClean="0">
                <a:solidFill>
                  <a:srgbClr val="FF0000"/>
                </a:solidFill>
                <a:latin typeface="Times New Roman" pitchFamily="18" charset="0"/>
                <a:cs typeface="Times New Roman" pitchFamily="18" charset="0"/>
              </a:rPr>
              <a:t/>
            </a:r>
            <a:br>
              <a:rPr lang="ru-RU" sz="5400" b="1" dirty="0" smtClean="0">
                <a:solidFill>
                  <a:srgbClr val="FF0000"/>
                </a:solidFill>
                <a:latin typeface="Times New Roman" pitchFamily="18" charset="0"/>
                <a:cs typeface="Times New Roman" pitchFamily="18" charset="0"/>
              </a:rPr>
            </a:br>
            <a:r>
              <a:rPr lang="ru-RU" sz="5400" b="1" dirty="0" smtClean="0">
                <a:solidFill>
                  <a:srgbClr val="FF0000"/>
                </a:solidFill>
                <a:latin typeface="Times New Roman" pitchFamily="18" charset="0"/>
                <a:cs typeface="Times New Roman" pitchFamily="18" charset="0"/>
              </a:rPr>
              <a:t/>
            </a:r>
            <a:br>
              <a:rPr lang="ru-RU" sz="5400" b="1" dirty="0" smtClean="0">
                <a:solidFill>
                  <a:srgbClr val="FF0000"/>
                </a:solidFill>
                <a:latin typeface="Times New Roman" pitchFamily="18" charset="0"/>
                <a:cs typeface="Times New Roman" pitchFamily="18" charset="0"/>
              </a:rPr>
            </a:br>
            <a:r>
              <a:rPr lang="ru-RU" sz="5400" b="1" dirty="0" smtClean="0">
                <a:solidFill>
                  <a:srgbClr val="FF0000"/>
                </a:solidFill>
                <a:latin typeface="Times New Roman" pitchFamily="18" charset="0"/>
                <a:cs typeface="Times New Roman" pitchFamily="18" charset="0"/>
              </a:rPr>
              <a:t/>
            </a:r>
            <a:br>
              <a:rPr lang="ru-RU" sz="5400" b="1" dirty="0" smtClean="0">
                <a:solidFill>
                  <a:srgbClr val="FF0000"/>
                </a:solidFill>
                <a:latin typeface="Times New Roman" pitchFamily="18" charset="0"/>
                <a:cs typeface="Times New Roman" pitchFamily="18" charset="0"/>
              </a:rPr>
            </a:br>
            <a:r>
              <a:rPr lang="ru-RU" sz="5400" b="1" dirty="0" smtClean="0">
                <a:solidFill>
                  <a:srgbClr val="FF0000"/>
                </a:solidFill>
                <a:latin typeface="Times New Roman" pitchFamily="18" charset="0"/>
                <a:cs typeface="Times New Roman" pitchFamily="18" charset="0"/>
              </a:rPr>
              <a:t>Мальчик:</a:t>
            </a:r>
            <a:r>
              <a:rPr lang="ru-RU" sz="5400" dirty="0" smtClean="0">
                <a:solidFill>
                  <a:srgbClr val="FF0000"/>
                </a:solidFill>
                <a:latin typeface="Times New Roman" pitchFamily="18" charset="0"/>
                <a:cs typeface="Times New Roman" pitchFamily="18" charset="0"/>
              </a:rPr>
              <a:t> </a:t>
            </a:r>
            <a:br>
              <a:rPr lang="ru-RU" sz="5400" dirty="0" smtClean="0">
                <a:solidFill>
                  <a:srgbClr val="FF0000"/>
                </a:solidFill>
                <a:latin typeface="Times New Roman" pitchFamily="18" charset="0"/>
                <a:cs typeface="Times New Roman" pitchFamily="18" charset="0"/>
              </a:rPr>
            </a:br>
            <a:endParaRPr lang="ru-RU" sz="5400" dirty="0">
              <a:solidFill>
                <a:srgbClr val="FF0000"/>
              </a:solidFill>
              <a:latin typeface="Times New Roman" pitchFamily="18" charset="0"/>
              <a:cs typeface="Times New Roman" pitchFamily="18" charset="0"/>
            </a:endParaRPr>
          </a:p>
        </p:txBody>
      </p:sp>
      <p:sp>
        <p:nvSpPr>
          <p:cNvPr id="5" name="Прямоугольник 4"/>
          <p:cNvSpPr/>
          <p:nvPr/>
        </p:nvSpPr>
        <p:spPr>
          <a:xfrm>
            <a:off x="642910" y="1285860"/>
            <a:ext cx="3857652" cy="3539430"/>
          </a:xfrm>
          <a:prstGeom prst="rect">
            <a:avLst/>
          </a:prstGeom>
        </p:spPr>
        <p:txBody>
          <a:bodyPr wrap="square">
            <a:spAutoFit/>
          </a:bodyPr>
          <a:lstStyle/>
          <a:p>
            <a:r>
              <a:rPr lang="ru-RU" b="1" dirty="0" smtClean="0">
                <a:solidFill>
                  <a:srgbClr val="CC00FF"/>
                </a:solidFill>
              </a:rPr>
              <a:t> </a:t>
            </a:r>
            <a:r>
              <a:rPr lang="ru-RU" sz="2800" dirty="0" smtClean="0">
                <a:latin typeface="Times New Roman" pitchFamily="18" charset="0"/>
                <a:cs typeface="Times New Roman" pitchFamily="18" charset="0"/>
              </a:rPr>
              <a:t>(в)</a:t>
            </a:r>
            <a:r>
              <a:rPr lang="ru-RU" sz="2800" dirty="0" err="1" smtClean="0">
                <a:latin typeface="Times New Roman" pitchFamily="18" charset="0"/>
                <a:cs typeface="Times New Roman" pitchFamily="18" charset="0"/>
              </a:rPr>
              <a:t>п</a:t>
            </a:r>
            <a:r>
              <a:rPr lang="ru-RU" sz="2800" u="sng"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льто</a:t>
            </a:r>
            <a:r>
              <a:rPr lang="ru-RU" sz="2800" dirty="0" smtClean="0">
                <a:latin typeface="Times New Roman" pitchFamily="18" charset="0"/>
                <a:cs typeface="Times New Roman" pitchFamily="18" charset="0"/>
              </a:rPr>
              <a:t>   (с)меховым</a:t>
            </a:r>
          </a:p>
          <a:p>
            <a:r>
              <a:rPr lang="ru-RU" sz="2800" dirty="0" smtClean="0">
                <a:latin typeface="Times New Roman" pitchFamily="18" charset="0"/>
                <a:cs typeface="Times New Roman" pitchFamily="18" charset="0"/>
              </a:rPr>
              <a:t>  в</a:t>
            </a:r>
            <a:r>
              <a:rPr lang="ru-RU" sz="2800" u="sng"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ротником</a:t>
            </a:r>
            <a:r>
              <a:rPr lang="ru-RU" sz="2800" dirty="0" smtClean="0">
                <a:latin typeface="Times New Roman" pitchFamily="18" charset="0"/>
                <a:cs typeface="Times New Roman" pitchFamily="18" charset="0"/>
              </a:rPr>
              <a:t>; </a:t>
            </a:r>
          </a:p>
          <a:p>
            <a:r>
              <a:rPr lang="ru-RU" sz="2800" dirty="0" smtClean="0">
                <a:latin typeface="Times New Roman" pitchFamily="18" charset="0"/>
                <a:cs typeface="Times New Roman" pitchFamily="18" charset="0"/>
              </a:rPr>
              <a:t>  на голове – шапка </a:t>
            </a:r>
            <a:r>
              <a:rPr lang="ru-RU" sz="2800"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ушанка; </a:t>
            </a:r>
          </a:p>
          <a:p>
            <a:r>
              <a:rPr lang="ru-RU" sz="2800"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о</a:t>
            </a:r>
            <a:r>
              <a:rPr lang="ru-RU" sz="2800" dirty="0" smtClean="0">
                <a:latin typeface="Times New Roman" pitchFamily="18" charset="0"/>
                <a:cs typeface="Times New Roman" pitchFamily="18" charset="0"/>
              </a:rPr>
              <a:t>дет по</a:t>
            </a:r>
            <a:r>
              <a:rPr lang="ru-RU" sz="2800" dirty="0" smtClean="0">
                <a:solidFill>
                  <a:srgbClr val="FF000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зимнему;</a:t>
            </a:r>
          </a:p>
          <a:p>
            <a:r>
              <a:rPr lang="ru-RU" sz="2800" dirty="0" smtClean="0">
                <a:latin typeface="Times New Roman" pitchFamily="18" charset="0"/>
                <a:cs typeface="Times New Roman" pitchFamily="18" charset="0"/>
              </a:rPr>
              <a:t>  мечтает </a:t>
            </a:r>
            <a:r>
              <a:rPr lang="ru-RU" sz="2800" dirty="0" err="1" smtClean="0">
                <a:latin typeface="Times New Roman" pitchFamily="18" charset="0"/>
                <a:cs typeface="Times New Roman" pitchFamily="18" charset="0"/>
              </a:rPr>
              <a:t>покатат</a:t>
            </a:r>
            <a:r>
              <a:rPr lang="ru-RU" sz="2800" u="sng"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ся</a:t>
            </a:r>
            <a:r>
              <a:rPr lang="ru-RU" sz="2800" dirty="0" smtClean="0">
                <a:latin typeface="Times New Roman" pitchFamily="18" charset="0"/>
                <a:cs typeface="Times New Roman" pitchFamily="18" charset="0"/>
              </a:rPr>
              <a:t> на санках;</a:t>
            </a:r>
          </a:p>
          <a:p>
            <a:r>
              <a:rPr lang="ru-RU" sz="2800" dirty="0" smtClean="0">
                <a:latin typeface="Times New Roman" pitchFamily="18" charset="0"/>
                <a:cs typeface="Times New Roman" pitchFamily="18" charset="0"/>
              </a:rPr>
              <a:t>  давно наблюдает.</a:t>
            </a:r>
            <a:endParaRPr lang="ru-RU" sz="2800" dirty="0">
              <a:latin typeface="Times New Roman" pitchFamily="18" charset="0"/>
              <a:cs typeface="Times New Roman" pitchFamily="18" charset="0"/>
            </a:endParaRPr>
          </a:p>
        </p:txBody>
      </p:sp>
      <p:pic>
        <p:nvPicPr>
          <p:cNvPr id="7" name="Picture 2" descr="C:\Users\Светик\Desktop\РЯ ПРЕЗЕНТАЦИИ\5класс\perviy-sneg-fragment.jpg"/>
          <p:cNvPicPr>
            <a:picLocks noGrp="1" noChangeAspect="1" noChangeArrowheads="1"/>
          </p:cNvPicPr>
          <p:nvPr>
            <p:ph idx="1"/>
          </p:nvPr>
        </p:nvPicPr>
        <p:blipFill>
          <a:blip r:embed="rId2"/>
          <a:srcRect/>
          <a:stretch>
            <a:fillRect/>
          </a:stretch>
        </p:blipFill>
        <p:spPr bwMode="auto">
          <a:xfrm>
            <a:off x="4572000" y="1000108"/>
            <a:ext cx="4000528" cy="47149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ru-RU" sz="4800" b="1" dirty="0" smtClean="0">
                <a:solidFill>
                  <a:srgbClr val="FF0000"/>
                </a:solidFill>
                <a:latin typeface="Times New Roman" pitchFamily="18" charset="0"/>
                <a:cs typeface="Times New Roman" pitchFamily="18" charset="0"/>
              </a:rPr>
              <a:t>Настроение детей:</a:t>
            </a:r>
            <a:endParaRPr lang="ru-RU" dirty="0">
              <a:solidFill>
                <a:srgbClr val="FF0000"/>
              </a:solidFill>
              <a:latin typeface="Times New Roman" pitchFamily="18" charset="0"/>
              <a:cs typeface="Times New Roman" pitchFamily="18" charset="0"/>
            </a:endParaRPr>
          </a:p>
        </p:txBody>
      </p:sp>
      <p:pic>
        <p:nvPicPr>
          <p:cNvPr id="4" name="Picture 7"/>
          <p:cNvPicPr>
            <a:picLocks noGrp="1" noChangeAspect="1" noChangeArrowheads="1"/>
          </p:cNvPicPr>
          <p:nvPr>
            <p:ph idx="1"/>
          </p:nvPr>
        </p:nvPicPr>
        <p:blipFill>
          <a:blip r:embed="rId2"/>
          <a:srcRect/>
          <a:stretch>
            <a:fillRect/>
          </a:stretch>
        </p:blipFill>
        <p:spPr>
          <a:xfrm>
            <a:off x="571472" y="1714488"/>
            <a:ext cx="3411944" cy="4389437"/>
          </a:xfrm>
          <a:prstGeom prst="rect">
            <a:avLst/>
          </a:prstGeom>
          <a:noFill/>
          <a:ln/>
        </p:spPr>
      </p:pic>
      <p:sp>
        <p:nvSpPr>
          <p:cNvPr id="5" name="Прямоугольник 4"/>
          <p:cNvSpPr/>
          <p:nvPr/>
        </p:nvSpPr>
        <p:spPr>
          <a:xfrm>
            <a:off x="4286248" y="1785926"/>
            <a:ext cx="3929090" cy="3582519"/>
          </a:xfrm>
          <a:prstGeom prst="rect">
            <a:avLst/>
          </a:prstGeom>
        </p:spPr>
        <p:txBody>
          <a:bodyPr wrap="square">
            <a:spAutoFit/>
          </a:bodyPr>
          <a:lstStyle/>
          <a:p>
            <a:pPr>
              <a:lnSpc>
                <a:spcPct val="90000"/>
              </a:lnSpc>
            </a:pPr>
            <a:r>
              <a:rPr lang="ru-RU" dirty="0" smtClean="0"/>
              <a:t>- Что можно сказать, глядя на выражение лиц детей? </a:t>
            </a:r>
          </a:p>
          <a:p>
            <a:pPr>
              <a:lnSpc>
                <a:spcPct val="90000"/>
              </a:lnSpc>
            </a:pPr>
            <a:r>
              <a:rPr lang="ru-RU" dirty="0" smtClean="0"/>
              <a:t>Можно ли сказать, что ребятам нравится первый снег? </a:t>
            </a:r>
          </a:p>
          <a:p>
            <a:pPr>
              <a:lnSpc>
                <a:spcPct val="90000"/>
              </a:lnSpc>
            </a:pPr>
            <a:r>
              <a:rPr lang="ru-RU" dirty="0" smtClean="0"/>
              <a:t>(Их очень заинтересовал первый снегопад, дети любознательны и наблюдательны, они рады снегу, для них это праздник.)</a:t>
            </a:r>
            <a:endParaRPr lang="en-US" dirty="0" smtClean="0"/>
          </a:p>
          <a:p>
            <a:pPr>
              <a:lnSpc>
                <a:spcPct val="90000"/>
              </a:lnSpc>
            </a:pPr>
            <a:r>
              <a:rPr lang="en-US" dirty="0" smtClean="0"/>
              <a:t>- </a:t>
            </a:r>
            <a:r>
              <a:rPr lang="ru-RU" dirty="0" smtClean="0"/>
              <a:t> Выберите из предложенного списка слова, которыми можно охарактеризовать настроение детей: радость, восторг, волнение, беспокойство, испуг, восхищение, грусть, интерес, удивление.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4286248" y="500042"/>
            <a:ext cx="4500594" cy="3970318"/>
          </a:xfrm>
          <a:prstGeom prst="rect">
            <a:avLst/>
          </a:prstGeom>
        </p:spPr>
        <p:txBody>
          <a:bodyPr wrap="square">
            <a:spAutoFit/>
          </a:bodyPr>
          <a:lstStyle/>
          <a:p>
            <a:pPr algn="ctr"/>
            <a:endParaRPr lang="ru-RU" sz="2800" b="1" i="1" u="sng" dirty="0" smtClean="0">
              <a:solidFill>
                <a:srgbClr val="FF0000"/>
              </a:solidFill>
              <a:latin typeface="Times New Roman" pitchFamily="18" charset="0"/>
              <a:cs typeface="Times New Roman" pitchFamily="18" charset="0"/>
            </a:endParaRPr>
          </a:p>
          <a:p>
            <a:pPr algn="ctr"/>
            <a:endParaRPr lang="ru-RU" sz="2800" b="1" i="1" u="sng" dirty="0" smtClean="0">
              <a:solidFill>
                <a:srgbClr val="FF0000"/>
              </a:solidFill>
              <a:latin typeface="Times New Roman" pitchFamily="18" charset="0"/>
              <a:cs typeface="Times New Roman" pitchFamily="18" charset="0"/>
            </a:endParaRPr>
          </a:p>
          <a:p>
            <a:pPr algn="ctr"/>
            <a:endParaRPr lang="ru-RU" sz="2800" b="1" i="1" u="sng" dirty="0" smtClean="0">
              <a:solidFill>
                <a:srgbClr val="FF0000"/>
              </a:solidFill>
              <a:latin typeface="Times New Roman" pitchFamily="18" charset="0"/>
              <a:cs typeface="Times New Roman" pitchFamily="18" charset="0"/>
            </a:endParaRPr>
          </a:p>
          <a:p>
            <a:pPr algn="ctr"/>
            <a:endParaRPr lang="ru-RU" sz="2800" b="1" i="1" u="sng" dirty="0" smtClean="0">
              <a:solidFill>
                <a:srgbClr val="FF0000"/>
              </a:solidFill>
              <a:latin typeface="Times New Roman" pitchFamily="18" charset="0"/>
              <a:cs typeface="Times New Roman" pitchFamily="18" charset="0"/>
            </a:endParaRPr>
          </a:p>
          <a:p>
            <a:pPr algn="ctr"/>
            <a:endParaRPr lang="ru-RU" sz="2800" b="1" i="1" u="sng" dirty="0" smtClean="0">
              <a:solidFill>
                <a:srgbClr val="FF0000"/>
              </a:solidFill>
              <a:latin typeface="Times New Roman" pitchFamily="18" charset="0"/>
              <a:cs typeface="Times New Roman" pitchFamily="18" charset="0"/>
            </a:endParaRPr>
          </a:p>
          <a:p>
            <a:pPr algn="ctr"/>
            <a:r>
              <a:rPr lang="ru-RU" sz="2800" b="1" i="1" u="sng" dirty="0" smtClean="0">
                <a:solidFill>
                  <a:srgbClr val="FF0000"/>
                </a:solidFill>
                <a:latin typeface="Times New Roman" pitchFamily="18" charset="0"/>
                <a:cs typeface="Times New Roman" pitchFamily="18" charset="0"/>
              </a:rPr>
              <a:t>Второй </a:t>
            </a:r>
            <a:r>
              <a:rPr lang="ru-RU" sz="2800" b="1" i="1" u="sng" dirty="0" smtClean="0">
                <a:solidFill>
                  <a:srgbClr val="FF0000"/>
                </a:solidFill>
                <a:latin typeface="Times New Roman" pitchFamily="18" charset="0"/>
                <a:cs typeface="Times New Roman" pitchFamily="18" charset="0"/>
              </a:rPr>
              <a:t>план:</a:t>
            </a:r>
            <a:r>
              <a:rPr lang="ru-RU" sz="2800" dirty="0" smtClean="0">
                <a:latin typeface="Times New Roman" pitchFamily="18" charset="0"/>
                <a:cs typeface="Times New Roman" pitchFamily="18" charset="0"/>
              </a:rPr>
              <a:t> </a:t>
            </a:r>
          </a:p>
          <a:p>
            <a:r>
              <a:rPr lang="ru-RU" sz="2800" b="1" dirty="0" smtClean="0">
                <a:solidFill>
                  <a:srgbClr val="0000FF"/>
                </a:solidFill>
                <a:latin typeface="Times New Roman" pitchFamily="18" charset="0"/>
                <a:cs typeface="Times New Roman" pitchFamily="18" charset="0"/>
              </a:rPr>
              <a:t>   раскидистая берёза, ворона.</a:t>
            </a:r>
          </a:p>
          <a:p>
            <a:pPr algn="ctr"/>
            <a:endParaRPr lang="ru-RU" sz="2800" b="1" dirty="0" smtClean="0">
              <a:solidFill>
                <a:srgbClr val="0000FF"/>
              </a:solidFill>
              <a:latin typeface="Times New Roman" pitchFamily="18" charset="0"/>
              <a:cs typeface="Times New Roman" pitchFamily="18" charset="0"/>
            </a:endParaRPr>
          </a:p>
        </p:txBody>
      </p:sp>
      <p:pic>
        <p:nvPicPr>
          <p:cNvPr id="7" name="Picture 7"/>
          <p:cNvPicPr>
            <a:picLocks noGrp="1" noChangeAspect="1" noChangeArrowheads="1"/>
          </p:cNvPicPr>
          <p:nvPr>
            <p:ph idx="1"/>
          </p:nvPr>
        </p:nvPicPr>
        <p:blipFill>
          <a:blip r:embed="rId2"/>
          <a:srcRect/>
          <a:stretch>
            <a:fillRect/>
          </a:stretch>
        </p:blipFill>
        <p:spPr>
          <a:xfrm>
            <a:off x="500034" y="1071546"/>
            <a:ext cx="3786214" cy="464347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00132"/>
          </a:xfrm>
        </p:spPr>
        <p:txBody>
          <a:bodyPr>
            <a:normAutofit/>
          </a:bodyPr>
          <a:lstStyle/>
          <a:p>
            <a:r>
              <a:rPr lang="ru-RU" dirty="0" err="1" smtClean="0">
                <a:latin typeface="Times New Roman" pitchFamily="18" charset="0"/>
                <a:cs typeface="Times New Roman" pitchFamily="18" charset="0"/>
              </a:rPr>
              <a:t>Б_рёза</a:t>
            </a:r>
            <a:endParaRPr lang="ru-RU" dirty="0">
              <a:latin typeface="Times New Roman" pitchFamily="18" charset="0"/>
              <a:cs typeface="Times New Roman" pitchFamily="18" charset="0"/>
            </a:endParaRPr>
          </a:p>
        </p:txBody>
      </p:sp>
      <p:sp>
        <p:nvSpPr>
          <p:cNvPr id="5" name="Прямоугольник 4"/>
          <p:cNvSpPr/>
          <p:nvPr/>
        </p:nvSpPr>
        <p:spPr>
          <a:xfrm>
            <a:off x="428596" y="1714488"/>
            <a:ext cx="4214842" cy="2123658"/>
          </a:xfrm>
          <a:prstGeom prst="rect">
            <a:avLst/>
          </a:prstGeom>
        </p:spPr>
        <p:txBody>
          <a:bodyPr wrap="square">
            <a:spAutoFit/>
          </a:bodyPr>
          <a:lstStyle/>
          <a:p>
            <a:r>
              <a:rPr lang="ru-RU" sz="36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старая;</a:t>
            </a:r>
          </a:p>
          <a:p>
            <a:r>
              <a:rPr lang="ru-RU" sz="2400" b="1" dirty="0" smtClean="0">
                <a:latin typeface="Times New Roman" pitchFamily="18" charset="0"/>
                <a:cs typeface="Times New Roman" pitchFamily="18" charset="0"/>
              </a:rPr>
              <a:t>   могучая; </a:t>
            </a:r>
          </a:p>
          <a:p>
            <a:r>
              <a:rPr lang="ru-RU" sz="2400" b="1" dirty="0" smtClean="0">
                <a:latin typeface="Times New Roman" pitchFamily="18" charset="0"/>
                <a:cs typeface="Times New Roman" pitchFamily="18" charset="0"/>
              </a:rPr>
              <a:t>   с белым </a:t>
            </a:r>
            <a:r>
              <a:rPr lang="ru-RU" sz="2400" b="1" dirty="0" err="1" smtClean="0">
                <a:latin typeface="Times New Roman" pitchFamily="18" charset="0"/>
                <a:cs typeface="Times New Roman" pitchFamily="18" charset="0"/>
              </a:rPr>
              <a:t>ств</a:t>
            </a:r>
            <a:r>
              <a:rPr lang="ru-RU" sz="2400" b="1" u="sng"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лом; </a:t>
            </a:r>
          </a:p>
          <a:p>
            <a:r>
              <a:rPr lang="ru-RU" sz="2400" b="1" dirty="0" smtClean="0">
                <a:latin typeface="Times New Roman" pitchFamily="18" charset="0"/>
                <a:cs typeface="Times New Roman" pitchFamily="18" charset="0"/>
              </a:rPr>
              <a:t>   ветки у б</a:t>
            </a:r>
            <a:r>
              <a:rPr lang="ru-RU" sz="2400" b="1" u="sng"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рёзы </a:t>
            </a:r>
            <a:r>
              <a:rPr lang="ru-RU" sz="2400" b="1" dirty="0" err="1" smtClean="0">
                <a:latin typeface="Times New Roman" pitchFamily="18" charset="0"/>
                <a:cs typeface="Times New Roman" pitchFamily="18" charset="0"/>
              </a:rPr>
              <a:t>ги</a:t>
            </a:r>
            <a:r>
              <a:rPr lang="ru-RU" sz="2400" b="1" u="sng"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кие, дли</a:t>
            </a:r>
            <a:r>
              <a:rPr lang="ru-RU" sz="2400" b="1" dirty="0" smtClean="0">
                <a:solidFill>
                  <a:srgbClr val="FF0000"/>
                </a:solidFill>
                <a:latin typeface="Times New Roman" pitchFamily="18" charset="0"/>
                <a:cs typeface="Times New Roman" pitchFamily="18" charset="0"/>
              </a:rPr>
              <a:t>нн</a:t>
            </a:r>
            <a:r>
              <a:rPr lang="ru-RU" sz="2400" b="1" dirty="0" smtClean="0">
                <a:latin typeface="Times New Roman" pitchFamily="18" charset="0"/>
                <a:cs typeface="Times New Roman" pitchFamily="18" charset="0"/>
              </a:rPr>
              <a:t>ые, р</a:t>
            </a:r>
            <a:r>
              <a:rPr lang="ru-RU" sz="2400" b="1" dirty="0" smtClean="0">
                <a:solidFill>
                  <a:srgbClr val="FF0000"/>
                </a:solidFill>
                <a:latin typeface="Times New Roman" pitchFamily="18" charset="0"/>
                <a:cs typeface="Times New Roman" pitchFamily="18" charset="0"/>
              </a:rPr>
              <a:t>а</a:t>
            </a:r>
            <a:r>
              <a:rPr lang="ru-RU" sz="2400" b="1" dirty="0" smtClean="0">
                <a:latin typeface="Times New Roman" pitchFamily="18" charset="0"/>
                <a:cs typeface="Times New Roman" pitchFamily="18" charset="0"/>
              </a:rPr>
              <a:t>скидистые.</a:t>
            </a:r>
            <a:endParaRPr lang="ru-RU" sz="2400" dirty="0">
              <a:latin typeface="Times New Roman" pitchFamily="18" charset="0"/>
              <a:cs typeface="Times New Roman" pitchFamily="18" charset="0"/>
            </a:endParaRPr>
          </a:p>
        </p:txBody>
      </p:sp>
      <p:pic>
        <p:nvPicPr>
          <p:cNvPr id="5122" name="Picture 2" descr="C:\Users\Светик\Desktop\РЯ ПРЕЗЕНТАЦИИ\5класс\558572.jpg"/>
          <p:cNvPicPr>
            <a:picLocks noChangeAspect="1" noChangeArrowheads="1"/>
          </p:cNvPicPr>
          <p:nvPr/>
        </p:nvPicPr>
        <p:blipFill>
          <a:blip r:embed="rId2"/>
          <a:srcRect/>
          <a:stretch>
            <a:fillRect/>
          </a:stretch>
        </p:blipFill>
        <p:spPr bwMode="auto">
          <a:xfrm>
            <a:off x="3929058" y="0"/>
            <a:ext cx="4643471" cy="3238500"/>
          </a:xfrm>
          <a:prstGeom prst="rect">
            <a:avLst/>
          </a:prstGeom>
          <a:noFill/>
        </p:spPr>
      </p:pic>
      <p:pic>
        <p:nvPicPr>
          <p:cNvPr id="5123" name="Picture 3" descr="C:\Users\Светик\Desktop\РЯ ПРЕЗЕНТАЦИИ\5класс\e7d0e821e8952ec627cd79c0b5119c2e_i-23842.jpg"/>
          <p:cNvPicPr>
            <a:picLocks noGrp="1" noChangeAspect="1" noChangeArrowheads="1"/>
          </p:cNvPicPr>
          <p:nvPr>
            <p:ph idx="1"/>
          </p:nvPr>
        </p:nvPicPr>
        <p:blipFill>
          <a:blip r:embed="rId3"/>
          <a:srcRect/>
          <a:stretch>
            <a:fillRect/>
          </a:stretch>
        </p:blipFill>
        <p:spPr bwMode="auto">
          <a:xfrm>
            <a:off x="1142976" y="4429132"/>
            <a:ext cx="5500726" cy="1785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7"/>
          <p:cNvPicPr>
            <a:picLocks noGrp="1" noChangeAspect="1" noChangeArrowheads="1"/>
          </p:cNvPicPr>
          <p:nvPr>
            <p:ph idx="1"/>
          </p:nvPr>
        </p:nvPicPr>
        <p:blipFill>
          <a:blip r:embed="rId2"/>
          <a:srcRect/>
          <a:stretch>
            <a:fillRect/>
          </a:stretch>
        </p:blipFill>
        <p:spPr>
          <a:xfrm>
            <a:off x="4929190" y="1500174"/>
            <a:ext cx="3411944" cy="4389437"/>
          </a:xfrm>
          <a:noFill/>
          <a:ln/>
        </p:spPr>
      </p:pic>
      <p:sp>
        <p:nvSpPr>
          <p:cNvPr id="5" name="Прямоугольник 4"/>
          <p:cNvSpPr/>
          <p:nvPr/>
        </p:nvSpPr>
        <p:spPr>
          <a:xfrm>
            <a:off x="571472" y="1000108"/>
            <a:ext cx="4071966" cy="5410712"/>
          </a:xfrm>
          <a:prstGeom prst="rect">
            <a:avLst/>
          </a:prstGeom>
        </p:spPr>
        <p:txBody>
          <a:bodyPr wrap="square">
            <a:spAutoFit/>
          </a:bodyPr>
          <a:lstStyle/>
          <a:p>
            <a:pPr>
              <a:lnSpc>
                <a:spcPct val="80000"/>
              </a:lnSpc>
            </a:pPr>
            <a:r>
              <a:rPr lang="ru-RU" smtClean="0"/>
              <a:t>- </a:t>
            </a:r>
            <a:r>
              <a:rPr lang="ru-RU" sz="2400" smtClean="0">
                <a:latin typeface="Times New Roman" pitchFamily="18" charset="0"/>
                <a:cs typeface="Times New Roman" pitchFamily="18" charset="0"/>
              </a:rPr>
              <a:t>Почему </a:t>
            </a:r>
            <a:r>
              <a:rPr lang="ru-RU" sz="2400" dirty="0" smtClean="0">
                <a:latin typeface="Times New Roman" pitchFamily="18" charset="0"/>
                <a:cs typeface="Times New Roman" pitchFamily="18" charset="0"/>
              </a:rPr>
              <a:t>художник показал на картине только часть березы, а не все дерево? </a:t>
            </a:r>
          </a:p>
          <a:p>
            <a:pPr>
              <a:lnSpc>
                <a:spcPct val="80000"/>
              </a:lnSpc>
            </a:pPr>
            <a:r>
              <a:rPr lang="ru-RU" sz="2400" dirty="0" smtClean="0">
                <a:latin typeface="Times New Roman" pitchFamily="18" charset="0"/>
                <a:cs typeface="Times New Roman" pitchFamily="18" charset="0"/>
              </a:rPr>
              <a:t>(Береза - это часть зимнего пейзажа, а художник хотел сказать, что главное в картине - дети и их настроение.)</a:t>
            </a:r>
          </a:p>
          <a:p>
            <a:pPr>
              <a:lnSpc>
                <a:spcPct val="80000"/>
              </a:lnSpc>
            </a:pPr>
            <a:r>
              <a:rPr lang="ru-RU" sz="2400" dirty="0" smtClean="0">
                <a:latin typeface="Times New Roman" pitchFamily="18" charset="0"/>
                <a:cs typeface="Times New Roman" pitchFamily="18" charset="0"/>
              </a:rPr>
              <a:t>- Почему художник использовал вертикальный формат картины, случайно ли это сделано?</a:t>
            </a:r>
          </a:p>
          <a:p>
            <a:pPr>
              <a:lnSpc>
                <a:spcPct val="80000"/>
              </a:lnSpc>
            </a:pPr>
            <a:r>
              <a:rPr lang="ru-RU" sz="2400" dirty="0" smtClean="0">
                <a:latin typeface="Times New Roman" pitchFamily="18" charset="0"/>
                <a:cs typeface="Times New Roman" pitchFamily="18" charset="0"/>
              </a:rPr>
              <a:t> (Снег сыплется сверху, дети запрокинули головы, художник хочет усилить впечатление от бездонности неба, долгого полета снежинок</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idx="1"/>
          </p:nvPr>
        </p:nvPicPr>
        <p:blipFill>
          <a:blip r:embed="rId2"/>
          <a:srcRect/>
          <a:stretch>
            <a:fillRect/>
          </a:stretch>
        </p:blipFill>
        <p:spPr bwMode="auto">
          <a:xfrm>
            <a:off x="5000628" y="1500174"/>
            <a:ext cx="3214710" cy="3071834"/>
          </a:xfrm>
          <a:prstGeom prst="rect">
            <a:avLst/>
          </a:prstGeom>
          <a:noFill/>
          <a:ln w="9525">
            <a:noFill/>
            <a:miter lim="800000"/>
            <a:headEnd/>
            <a:tailEnd/>
          </a:ln>
          <a:effectLst/>
        </p:spPr>
      </p:pic>
      <p:sp>
        <p:nvSpPr>
          <p:cNvPr id="5" name="Прямоугольник 4"/>
          <p:cNvSpPr/>
          <p:nvPr/>
        </p:nvSpPr>
        <p:spPr>
          <a:xfrm>
            <a:off x="500034" y="714356"/>
            <a:ext cx="4357718" cy="5115246"/>
          </a:xfrm>
          <a:prstGeom prst="rect">
            <a:avLst/>
          </a:prstGeom>
        </p:spPr>
        <p:txBody>
          <a:bodyPr wrap="square">
            <a:spAutoFit/>
          </a:bodyPr>
          <a:lstStyle/>
          <a:p>
            <a:pPr>
              <a:lnSpc>
                <a:spcPct val="80000"/>
              </a:lnSpc>
            </a:pPr>
            <a:r>
              <a:rPr lang="ru-RU" sz="2400" dirty="0" smtClean="0">
                <a:latin typeface="Times New Roman" pitchFamily="18" charset="0"/>
                <a:cs typeface="Times New Roman" pitchFamily="18" charset="0"/>
              </a:rPr>
              <a:t>- Здесь есть еще один герой- ворона. А что она переживает? </a:t>
            </a:r>
          </a:p>
          <a:p>
            <a:pPr>
              <a:lnSpc>
                <a:spcPct val="80000"/>
              </a:lnSpc>
            </a:pPr>
            <a:r>
              <a:rPr lang="ru-RU" sz="2400" dirty="0" smtClean="0">
                <a:latin typeface="Times New Roman" pitchFamily="18" charset="0"/>
                <a:cs typeface="Times New Roman" pitchFamily="18" charset="0"/>
              </a:rPr>
              <a:t>(Ворона около березы тоже как будто рада первому снегу, хочет его попробовать.)</a:t>
            </a:r>
          </a:p>
          <a:p>
            <a:pPr>
              <a:lnSpc>
                <a:spcPct val="80000"/>
              </a:lnSpc>
            </a:pPr>
            <a:r>
              <a:rPr lang="ru-RU" sz="2400" dirty="0" smtClean="0">
                <a:latin typeface="Times New Roman" pitchFamily="18" charset="0"/>
                <a:cs typeface="Times New Roman" pitchFamily="18" charset="0"/>
              </a:rPr>
              <a:t>- Художник на картине хочет подчеркнуть единство живой и неживой природы. В чем это проявляется?</a:t>
            </a:r>
          </a:p>
          <a:p>
            <a:pPr>
              <a:lnSpc>
                <a:spcPct val="80000"/>
              </a:lnSpc>
            </a:pPr>
            <a:r>
              <a:rPr lang="ru-RU" sz="2400" dirty="0" smtClean="0">
                <a:latin typeface="Times New Roman" pitchFamily="18" charset="0"/>
                <a:cs typeface="Times New Roman" pitchFamily="18" charset="0"/>
              </a:rPr>
              <a:t> (Снег покрывает землю, крыши домов, ветви деревьев. На заднем плане уже появились люди на санях. Кажется, что природа ликует, радуется первому снегу вместе с человеком, со всем живым на земле.)</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pic>
        <p:nvPicPr>
          <p:cNvPr id="4" name="Picture 5" descr="пластов-художник"/>
          <p:cNvPicPr>
            <a:picLocks noGrp="1" noChangeAspect="1" noChangeArrowheads="1"/>
          </p:cNvPicPr>
          <p:nvPr>
            <p:ph idx="1"/>
          </p:nvPr>
        </p:nvPicPr>
        <p:blipFill>
          <a:blip r:embed="rId2"/>
          <a:srcRect/>
          <a:stretch>
            <a:fillRect/>
          </a:stretch>
        </p:blipFill>
        <p:spPr bwMode="auto">
          <a:xfrm>
            <a:off x="285720" y="214290"/>
            <a:ext cx="2857520" cy="3500462"/>
          </a:xfrm>
          <a:prstGeom prst="rect">
            <a:avLst/>
          </a:prstGeom>
          <a:noFill/>
          <a:ln w="19050">
            <a:solidFill>
              <a:srgbClr val="990000"/>
            </a:solidFill>
            <a:miter lim="800000"/>
            <a:headEnd/>
            <a:tailEnd/>
          </a:ln>
        </p:spPr>
      </p:pic>
      <p:sp>
        <p:nvSpPr>
          <p:cNvPr id="6" name="Прямоугольник 5"/>
          <p:cNvSpPr/>
          <p:nvPr/>
        </p:nvSpPr>
        <p:spPr>
          <a:xfrm>
            <a:off x="3357554" y="214290"/>
            <a:ext cx="5572164" cy="4278094"/>
          </a:xfrm>
          <a:prstGeom prst="rect">
            <a:avLst/>
          </a:prstGeom>
        </p:spPr>
        <p:txBody>
          <a:bodyPr wrap="square">
            <a:spAutoFit/>
          </a:bodyPr>
          <a:lstStyle/>
          <a:p>
            <a:r>
              <a:rPr lang="ru-RU" sz="1600" dirty="0" smtClean="0">
                <a:latin typeface="Times New Roman" pitchFamily="18" charset="0"/>
                <a:cs typeface="Times New Roman" pitchFamily="18" charset="0"/>
              </a:rPr>
              <a:t>Пластов Аркадий Александрович (1893-1972), </a:t>
            </a:r>
          </a:p>
          <a:p>
            <a:r>
              <a:rPr lang="ru-RU" sz="1600" dirty="0" smtClean="0">
                <a:latin typeface="Times New Roman" pitchFamily="18" charset="0"/>
                <a:cs typeface="Times New Roman" pitchFamily="18" charset="0"/>
              </a:rPr>
              <a:t>выдающийся русский живописец.  Родился в деревне </a:t>
            </a:r>
            <a:r>
              <a:rPr lang="ru-RU" sz="1600" dirty="0" err="1" smtClean="0">
                <a:latin typeface="Times New Roman" pitchFamily="18" charset="0"/>
                <a:cs typeface="Times New Roman" pitchFamily="18" charset="0"/>
              </a:rPr>
              <a:t>Прислонихе</a:t>
            </a:r>
            <a:r>
              <a:rPr lang="ru-RU" sz="1600" dirty="0" smtClean="0">
                <a:latin typeface="Times New Roman" pitchFamily="18" charset="0"/>
                <a:cs typeface="Times New Roman" pitchFamily="18" charset="0"/>
              </a:rPr>
              <a:t> Ульяновской области.  </a:t>
            </a:r>
          </a:p>
          <a:p>
            <a:r>
              <a:rPr lang="ru-RU" sz="1600" dirty="0" smtClean="0">
                <a:latin typeface="Times New Roman" pitchFamily="18" charset="0"/>
                <a:cs typeface="Times New Roman" pitchFamily="18" charset="0"/>
              </a:rPr>
              <a:t>С детских лет любил рисовать.  Закончил Московское училище живописи. </a:t>
            </a:r>
          </a:p>
          <a:p>
            <a:r>
              <a:rPr lang="ru-RU" sz="1600" dirty="0" smtClean="0"/>
              <a:t>А.А. Пластов родился в крестьянской семье в селе </a:t>
            </a:r>
            <a:r>
              <a:rPr lang="ru-RU" sz="1600" dirty="0" err="1" smtClean="0"/>
              <a:t>Прислониха</a:t>
            </a:r>
            <a:r>
              <a:rPr lang="ru-RU" sz="1600" dirty="0" smtClean="0"/>
              <a:t>. Художник рисовал в основном сельские пейзажи, изображал мирный труд деревенских жителей. Цель его работ – показать естественную красоту мира. В 1931 году, когда А.А. </a:t>
            </a:r>
            <a:r>
              <a:rPr lang="ru-RU" sz="1600" dirty="0" err="1" smtClean="0"/>
              <a:t>Пластову</a:t>
            </a:r>
            <a:r>
              <a:rPr lang="ru-RU" sz="1600" dirty="0" smtClean="0"/>
              <a:t> было около сорока лет, его дом и мастерская в </a:t>
            </a:r>
            <a:r>
              <a:rPr lang="ru-RU" sz="1600" dirty="0" err="1" smtClean="0"/>
              <a:t>Прислонихе</a:t>
            </a:r>
            <a:r>
              <a:rPr lang="ru-RU" sz="1600" dirty="0" smtClean="0"/>
              <a:t> сгорели. Сгорели все его работы. Но художник не пал духом и нашел в себе силы для создания новых произведений. Это был расцвет его творчества. В этот период и была написана картина «Первый снег». </a:t>
            </a: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p:txBody>
      </p:sp>
      <p:pic>
        <p:nvPicPr>
          <p:cNvPr id="5" name="Picture 5"/>
          <p:cNvPicPr>
            <a:picLocks noChangeAspect="1" noChangeArrowheads="1"/>
          </p:cNvPicPr>
          <p:nvPr/>
        </p:nvPicPr>
        <p:blipFill>
          <a:blip r:embed="rId3"/>
          <a:stretch>
            <a:fillRect/>
          </a:stretch>
        </p:blipFill>
        <p:spPr bwMode="auto">
          <a:xfrm>
            <a:off x="6000760" y="3786190"/>
            <a:ext cx="2143140" cy="2863884"/>
          </a:xfrm>
          <a:prstGeom prst="rect">
            <a:avLst/>
          </a:prstGeom>
          <a:noFill/>
          <a:ln w="9525">
            <a:noFill/>
            <a:miter lim="800000"/>
            <a:headEnd/>
            <a:tailEnd/>
          </a:ln>
          <a:effectLst/>
        </p:spPr>
      </p:pic>
      <p:sp>
        <p:nvSpPr>
          <p:cNvPr id="7" name="Прямоугольник 6"/>
          <p:cNvSpPr/>
          <p:nvPr/>
        </p:nvSpPr>
        <p:spPr>
          <a:xfrm>
            <a:off x="3143240" y="5214950"/>
            <a:ext cx="3429024" cy="646331"/>
          </a:xfrm>
          <a:prstGeom prst="rect">
            <a:avLst/>
          </a:prstGeom>
        </p:spPr>
        <p:txBody>
          <a:bodyPr wrap="square">
            <a:spAutoFit/>
          </a:bodyPr>
          <a:lstStyle/>
          <a:p>
            <a:r>
              <a:rPr lang="ru-RU" dirty="0" smtClean="0">
                <a:solidFill>
                  <a:schemeClr val="bg2">
                    <a:lumMod val="10000"/>
                  </a:schemeClr>
                </a:solidFill>
                <a:latin typeface="Times New Roman" pitchFamily="18" charset="0"/>
                <a:cs typeface="Times New Roman" pitchFamily="18" charset="0"/>
              </a:rPr>
              <a:t>Памятник </a:t>
            </a:r>
            <a:r>
              <a:rPr lang="ru-RU" dirty="0" err="1" smtClean="0">
                <a:solidFill>
                  <a:schemeClr val="bg2">
                    <a:lumMod val="10000"/>
                  </a:schemeClr>
                </a:solidFill>
                <a:latin typeface="Times New Roman" pitchFamily="18" charset="0"/>
                <a:cs typeface="Times New Roman" pitchFamily="18" charset="0"/>
              </a:rPr>
              <a:t>Пластову</a:t>
            </a:r>
            <a:r>
              <a:rPr lang="ru-RU" dirty="0" smtClean="0">
                <a:solidFill>
                  <a:schemeClr val="bg2">
                    <a:lumMod val="10000"/>
                  </a:schemeClr>
                </a:solidFill>
                <a:latin typeface="Times New Roman" pitchFamily="18" charset="0"/>
                <a:cs typeface="Times New Roman" pitchFamily="18" charset="0"/>
              </a:rPr>
              <a:t> А.А.</a:t>
            </a:r>
          </a:p>
          <a:p>
            <a:pPr algn="ctr"/>
            <a:r>
              <a:rPr lang="ru-RU" dirty="0" smtClean="0">
                <a:solidFill>
                  <a:schemeClr val="bg2">
                    <a:lumMod val="10000"/>
                  </a:schemeClr>
                </a:solidFill>
                <a:latin typeface="Times New Roman" pitchFamily="18" charset="0"/>
                <a:cs typeface="Times New Roman" pitchFamily="18" charset="0"/>
              </a:rPr>
              <a:t>г. Ульяновск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Задний план </a:t>
            </a:r>
            <a:endParaRPr lang="ru-RU" dirty="0">
              <a:solidFill>
                <a:srgbClr val="FF000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4071934" y="2000240"/>
            <a:ext cx="4429155" cy="3214709"/>
          </a:xfrm>
          <a:prstGeom prst="rect">
            <a:avLst/>
          </a:prstGeom>
          <a:noFill/>
          <a:ln w="9525">
            <a:noFill/>
            <a:miter lim="800000"/>
            <a:headEnd/>
            <a:tailEnd/>
          </a:ln>
          <a:effectLst/>
        </p:spPr>
      </p:pic>
      <p:sp>
        <p:nvSpPr>
          <p:cNvPr id="6" name="Прямоугольник 5"/>
          <p:cNvSpPr/>
          <p:nvPr/>
        </p:nvSpPr>
        <p:spPr>
          <a:xfrm>
            <a:off x="285720" y="1942439"/>
            <a:ext cx="3500462" cy="1865126"/>
          </a:xfrm>
          <a:prstGeom prst="rect">
            <a:avLst/>
          </a:prstGeom>
        </p:spPr>
        <p:txBody>
          <a:bodyPr wrap="square">
            <a:spAutoFit/>
          </a:bodyPr>
          <a:lstStyle/>
          <a:p>
            <a:pPr>
              <a:lnSpc>
                <a:spcPct val="80000"/>
              </a:lnSpc>
              <a:buFontTx/>
              <a:buChar char="-"/>
            </a:pPr>
            <a:r>
              <a:rPr lang="ru-RU" sz="2400" dirty="0" smtClean="0">
                <a:latin typeface="Times New Roman" pitchFamily="18" charset="0"/>
                <a:cs typeface="Times New Roman" pitchFamily="18" charset="0"/>
              </a:rPr>
              <a:t>Что мы видим на заднем плане картине?</a:t>
            </a:r>
          </a:p>
          <a:p>
            <a:pPr>
              <a:lnSpc>
                <a:spcPct val="80000"/>
              </a:lnSpc>
            </a:pPr>
            <a:r>
              <a:rPr lang="ru-RU" sz="2400" dirty="0" smtClean="0">
                <a:latin typeface="Times New Roman" pitchFamily="18" charset="0"/>
                <a:cs typeface="Times New Roman" pitchFamily="18" charset="0"/>
              </a:rPr>
              <a:t>(деревенская улица; избы</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крыши домов, </a:t>
            </a:r>
            <a:r>
              <a:rPr lang="ru-RU" sz="2400" dirty="0" smtClean="0">
                <a:latin typeface="Times New Roman" pitchFamily="18" charset="0"/>
                <a:cs typeface="Times New Roman" pitchFamily="18" charset="0"/>
              </a:rPr>
              <a:t>покрытые снегом</a:t>
            </a:r>
            <a:r>
              <a:rPr lang="ru-RU" sz="2400" dirty="0" smtClean="0">
                <a:latin typeface="Times New Roman" pitchFamily="18" charset="0"/>
                <a:cs typeface="Times New Roman" pitchFamily="18" charset="0"/>
              </a:rPr>
              <a:t>; лошадь, </a:t>
            </a:r>
            <a:r>
              <a:rPr lang="ru-RU" sz="2400" dirty="0" smtClean="0">
                <a:latin typeface="Times New Roman" pitchFamily="18" charset="0"/>
                <a:cs typeface="Times New Roman" pitchFamily="18" charset="0"/>
              </a:rPr>
              <a:t>человек в </a:t>
            </a:r>
            <a:r>
              <a:rPr lang="ru-RU" sz="2400" dirty="0" smtClean="0">
                <a:latin typeface="Times New Roman" pitchFamily="18" charset="0"/>
                <a:cs typeface="Times New Roman" pitchFamily="18" charset="0"/>
              </a:rPr>
              <a:t>санях)</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7"/>
          <p:cNvPicPr>
            <a:picLocks noGrp="1" noChangeAspect="1" noChangeArrowheads="1"/>
          </p:cNvPicPr>
          <p:nvPr>
            <p:ph idx="1"/>
          </p:nvPr>
        </p:nvPicPr>
        <p:blipFill>
          <a:blip r:embed="rId2"/>
          <a:srcRect/>
          <a:stretch>
            <a:fillRect/>
          </a:stretch>
        </p:blipFill>
        <p:spPr>
          <a:xfrm>
            <a:off x="500034" y="1500174"/>
            <a:ext cx="3411944" cy="4389437"/>
          </a:xfrm>
          <a:prstGeom prst="rect">
            <a:avLst/>
          </a:prstGeom>
          <a:noFill/>
          <a:ln/>
        </p:spPr>
      </p:pic>
      <p:sp>
        <p:nvSpPr>
          <p:cNvPr id="5" name="Прямоугольник 4"/>
          <p:cNvSpPr/>
          <p:nvPr/>
        </p:nvSpPr>
        <p:spPr>
          <a:xfrm>
            <a:off x="4143372" y="2053239"/>
            <a:ext cx="4071966" cy="3637919"/>
          </a:xfrm>
          <a:prstGeom prst="rect">
            <a:avLst/>
          </a:prstGeom>
        </p:spPr>
        <p:txBody>
          <a:bodyPr wrap="square">
            <a:spAutoFit/>
          </a:bodyPr>
          <a:lstStyle/>
          <a:p>
            <a:pPr>
              <a:lnSpc>
                <a:spcPct val="80000"/>
              </a:lnSpc>
            </a:pPr>
            <a:r>
              <a:rPr lang="ru-RU" dirty="0" smtClean="0"/>
              <a:t>- Обратите внимание на фон картины. Какой он, темный или светлый?</a:t>
            </a:r>
          </a:p>
          <a:p>
            <a:pPr>
              <a:lnSpc>
                <a:spcPct val="80000"/>
              </a:lnSpc>
            </a:pPr>
            <a:r>
              <a:rPr lang="ru-RU" dirty="0" smtClean="0"/>
              <a:t> (В картине преобладают теплые и светлые тона: розоватые, лиловые, бледно-голубые, голубовато-сероватые, </a:t>
            </a:r>
            <a:r>
              <a:rPr lang="ru-RU" dirty="0" err="1" smtClean="0"/>
              <a:t>серовато-розовые</a:t>
            </a:r>
            <a:r>
              <a:rPr lang="ru-RU" dirty="0" smtClean="0"/>
              <a:t>, светло-коричневые.)</a:t>
            </a:r>
          </a:p>
          <a:p>
            <a:pPr>
              <a:lnSpc>
                <a:spcPct val="80000"/>
              </a:lnSpc>
            </a:pPr>
            <a:r>
              <a:rPr lang="ru-RU" dirty="0" smtClean="0"/>
              <a:t>- А какой цвет здесь главный и почему? </a:t>
            </a:r>
          </a:p>
          <a:p>
            <a:pPr>
              <a:lnSpc>
                <a:spcPct val="80000"/>
              </a:lnSpc>
            </a:pPr>
            <a:r>
              <a:rPr lang="ru-RU" dirty="0" smtClean="0"/>
              <a:t>(Главный цвет здесь </a:t>
            </a:r>
            <a:r>
              <a:rPr lang="ru-RU" dirty="0" err="1" smtClean="0"/>
              <a:t>розовый</a:t>
            </a:r>
            <a:r>
              <a:rPr lang="ru-RU" dirty="0" smtClean="0"/>
              <a:t>. Он везде: и на земле, и в небе, и на веточках деревьев. Этот цвет помогает нам ощутить красоту природы, свежесть, праздник первого снегопада.)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sz="2400" dirty="0" smtClean="0"/>
              <a:t>Художнику удалось передать ощущение радости от первого снега. Несмотря на то, что фон картины темный, мрачный, а серое низкое небо, сырые дома, береза с последними листочками навевают тоску, первый снег сразу все преображает. </a:t>
            </a:r>
          </a:p>
          <a:p>
            <a:r>
              <a:rPr lang="ru-RU" sz="2400" dirty="0" smtClean="0"/>
              <a:t>Сюжет картины незамысловат. Маленький мальчик собрался идти гулять, вышел на улицу и увидел первый снег, который хлопьями падал на землю. Малыш забежал обратно в дом и позвал сестру посмотреть на снегопад. Девочка выбежала на крыльцо дома в легком ситцевом платье, в валенках на босу ногу, накинув на плечи мамин платок. Она, широко раскрыв глаза, наблюдает за происходящим, как и ее брат.</a:t>
            </a:r>
          </a:p>
          <a:p>
            <a:r>
              <a:rPr lang="ru-RU" sz="2400" dirty="0" smtClean="0"/>
              <a:t>На лицах ребят улыбки. Брат с сестрой радуются первому снегу той радостью, которая свойственна только детям. А снег все падает и падает с неба, покрывая крыши домов, крыльцо деревенского дома, дорогу. Любопытная ворона, важно шагая, все же с некоторой опаской ступает по первому снегу. Она удивлена не менее ребят, возможно, ей впервые довелось увидеть снег. </a:t>
            </a:r>
          </a:p>
          <a:p>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990000"/>
                </a:solidFill>
                <a:latin typeface="Times New Roman" pitchFamily="18" charset="0"/>
                <a:cs typeface="Times New Roman" pitchFamily="18" charset="0"/>
              </a:rPr>
              <a:t>Закончить свой рассказ по этой картине можно:</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b="1" dirty="0" smtClean="0">
                <a:solidFill>
                  <a:srgbClr val="800080"/>
                </a:solidFill>
                <a:latin typeface="Times New Roman" pitchFamily="18" charset="0"/>
                <a:cs typeface="Times New Roman" pitchFamily="18" charset="0"/>
              </a:rPr>
              <a:t>У меня возникает ощущение радости, счастья, праздника, когда я смотрю на эту картину. </a:t>
            </a:r>
          </a:p>
          <a:p>
            <a:endParaRPr lang="ru-RU" b="1" dirty="0" smtClean="0">
              <a:solidFill>
                <a:srgbClr val="800080"/>
              </a:solidFill>
              <a:latin typeface="Times New Roman" pitchFamily="18" charset="0"/>
              <a:cs typeface="Times New Roman" pitchFamily="18" charset="0"/>
            </a:endParaRPr>
          </a:p>
          <a:p>
            <a:r>
              <a:rPr lang="ru-RU" b="1" dirty="0" smtClean="0">
                <a:solidFill>
                  <a:srgbClr val="800080"/>
                </a:solidFill>
                <a:latin typeface="Times New Roman" pitchFamily="18" charset="0"/>
                <a:cs typeface="Times New Roman" pitchFamily="18" charset="0"/>
              </a:rPr>
              <a:t>Я благодарен художнику, что еще раз могу пережить чувство радости при виде первого снега. </a:t>
            </a:r>
          </a:p>
          <a:p>
            <a:endParaRPr lang="ru-RU" b="1" dirty="0" smtClean="0">
              <a:solidFill>
                <a:srgbClr val="800080"/>
              </a:solidFill>
              <a:latin typeface="Times New Roman" pitchFamily="18" charset="0"/>
              <a:cs typeface="Times New Roman" pitchFamily="18" charset="0"/>
            </a:endParaRPr>
          </a:p>
          <a:p>
            <a:r>
              <a:rPr lang="ru-RU" b="1" dirty="0" smtClean="0">
                <a:solidFill>
                  <a:srgbClr val="800080"/>
                </a:solidFill>
                <a:latin typeface="Times New Roman" pitchFamily="18" charset="0"/>
                <a:cs typeface="Times New Roman" pitchFamily="18" charset="0"/>
              </a:rPr>
              <a:t>Трудно оставаться равнодушным, когда видишь первый снег.</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dirty="0" smtClean="0">
                <a:latin typeface="Times New Roman" pitchFamily="18" charset="0"/>
                <a:cs typeface="Times New Roman" pitchFamily="18" charset="0"/>
              </a:rPr>
              <a:t>В своей работе необходимо использовать синонимы</a:t>
            </a:r>
            <a:endParaRPr lang="ru-RU" sz="5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214554"/>
            <a:ext cx="2686040" cy="3911609"/>
          </a:xfrm>
        </p:spPr>
        <p:txBody>
          <a:bodyPr>
            <a:noAutofit/>
          </a:bodyPr>
          <a:lstStyle/>
          <a:p>
            <a:pPr>
              <a:lnSpc>
                <a:spcPct val="90000"/>
              </a:lnSpc>
            </a:pPr>
            <a:r>
              <a:rPr lang="ru-RU" sz="3600" b="1" dirty="0" smtClean="0">
                <a:solidFill>
                  <a:srgbClr val="FF0000"/>
                </a:solidFill>
                <a:latin typeface="Times New Roman" pitchFamily="18" charset="0"/>
                <a:cs typeface="Times New Roman" pitchFamily="18" charset="0"/>
              </a:rPr>
              <a:t>Картина</a:t>
            </a:r>
          </a:p>
          <a:p>
            <a:pPr>
              <a:lnSpc>
                <a:spcPct val="90000"/>
              </a:lnSpc>
              <a:buNone/>
            </a:pPr>
            <a:endParaRPr lang="ru-RU" sz="3600" b="1" dirty="0" smtClean="0">
              <a:solidFill>
                <a:srgbClr val="FF0000"/>
              </a:solidFill>
              <a:latin typeface="Times New Roman" pitchFamily="18" charset="0"/>
              <a:cs typeface="Times New Roman" pitchFamily="18" charset="0"/>
            </a:endParaRPr>
          </a:p>
          <a:p>
            <a:pPr>
              <a:lnSpc>
                <a:spcPct val="90000"/>
              </a:lnSpc>
              <a:buNone/>
            </a:pPr>
            <a:endParaRPr lang="ru-RU" sz="3600" b="1" dirty="0" smtClean="0">
              <a:solidFill>
                <a:srgbClr val="FF0000"/>
              </a:solidFill>
              <a:latin typeface="Times New Roman" pitchFamily="18" charset="0"/>
              <a:cs typeface="Times New Roman" pitchFamily="18" charset="0"/>
            </a:endParaRPr>
          </a:p>
          <a:p>
            <a:pPr>
              <a:lnSpc>
                <a:spcPct val="90000"/>
              </a:lnSpc>
            </a:pPr>
            <a:r>
              <a:rPr lang="ru-RU" sz="3600" b="1" dirty="0" smtClean="0">
                <a:solidFill>
                  <a:srgbClr val="FF0000"/>
                </a:solidFill>
                <a:latin typeface="Times New Roman" pitchFamily="18" charset="0"/>
                <a:cs typeface="Times New Roman" pitchFamily="18" charset="0"/>
              </a:rPr>
              <a:t>Художник </a:t>
            </a:r>
          </a:p>
          <a:p>
            <a:pPr>
              <a:lnSpc>
                <a:spcPct val="90000"/>
              </a:lnSpc>
            </a:pPr>
            <a:endParaRPr lang="ru-RU" sz="3600" b="1" dirty="0" smtClean="0">
              <a:solidFill>
                <a:srgbClr val="FF0000"/>
              </a:solidFill>
              <a:latin typeface="Times New Roman" pitchFamily="18" charset="0"/>
              <a:cs typeface="Times New Roman" pitchFamily="18" charset="0"/>
            </a:endParaRPr>
          </a:p>
          <a:p>
            <a:pPr>
              <a:lnSpc>
                <a:spcPct val="90000"/>
              </a:lnSpc>
              <a:buNone/>
            </a:pPr>
            <a:endParaRPr lang="ru-RU" sz="3600" b="1" dirty="0" smtClean="0">
              <a:solidFill>
                <a:srgbClr val="FF0000"/>
              </a:solidFill>
              <a:latin typeface="Times New Roman" pitchFamily="18" charset="0"/>
              <a:cs typeface="Times New Roman" pitchFamily="18" charset="0"/>
            </a:endParaRPr>
          </a:p>
          <a:p>
            <a:pPr>
              <a:lnSpc>
                <a:spcPct val="90000"/>
              </a:lnSpc>
            </a:pPr>
            <a:r>
              <a:rPr lang="ru-RU" sz="3600" b="1" dirty="0" smtClean="0">
                <a:solidFill>
                  <a:srgbClr val="FF0000"/>
                </a:solidFill>
                <a:latin typeface="Times New Roman" pitchFamily="18" charset="0"/>
                <a:cs typeface="Times New Roman" pitchFamily="18" charset="0"/>
              </a:rPr>
              <a:t>Изобразил</a:t>
            </a:r>
          </a:p>
          <a:p>
            <a:endParaRPr lang="ru-RU" sz="3600" dirty="0">
              <a:latin typeface="Times New Roman" pitchFamily="18" charset="0"/>
              <a:cs typeface="Times New Roman" pitchFamily="18" charset="0"/>
            </a:endParaRPr>
          </a:p>
        </p:txBody>
      </p:sp>
      <p:sp>
        <p:nvSpPr>
          <p:cNvPr id="4" name="Прямоугольник 3"/>
          <p:cNvSpPr/>
          <p:nvPr/>
        </p:nvSpPr>
        <p:spPr>
          <a:xfrm>
            <a:off x="3714744" y="1857364"/>
            <a:ext cx="4286280" cy="4524315"/>
          </a:xfrm>
          <a:prstGeom prst="rect">
            <a:avLst/>
          </a:prstGeom>
        </p:spPr>
        <p:txBody>
          <a:bodyPr wrap="square">
            <a:spAutoFit/>
          </a:bodyPr>
          <a:lstStyle/>
          <a:p>
            <a:pPr>
              <a:lnSpc>
                <a:spcPct val="90000"/>
              </a:lnSpc>
            </a:pPr>
            <a:endParaRPr lang="ru-RU" sz="3200" b="1" i="1" dirty="0" smtClean="0">
              <a:solidFill>
                <a:srgbClr val="6600CC"/>
              </a:solidFill>
              <a:latin typeface="Times New Roman" pitchFamily="18" charset="0"/>
              <a:cs typeface="Times New Roman" pitchFamily="18" charset="0"/>
            </a:endParaRPr>
          </a:p>
          <a:p>
            <a:pPr>
              <a:lnSpc>
                <a:spcPct val="90000"/>
              </a:lnSpc>
            </a:pPr>
            <a:r>
              <a:rPr lang="ru-RU" sz="3200" b="1" i="1" dirty="0" smtClean="0">
                <a:solidFill>
                  <a:srgbClr val="6600CC"/>
                </a:solidFill>
                <a:latin typeface="Times New Roman" pitchFamily="18" charset="0"/>
                <a:cs typeface="Times New Roman" pitchFamily="18" charset="0"/>
              </a:rPr>
              <a:t>произведение живописи, полотно</a:t>
            </a:r>
          </a:p>
          <a:p>
            <a:pPr>
              <a:lnSpc>
                <a:spcPct val="90000"/>
              </a:lnSpc>
            </a:pPr>
            <a:endParaRPr lang="ru-RU" sz="3200" b="1" i="1" dirty="0" smtClean="0">
              <a:solidFill>
                <a:srgbClr val="6600CC"/>
              </a:solidFill>
              <a:latin typeface="Times New Roman" pitchFamily="18" charset="0"/>
              <a:cs typeface="Times New Roman" pitchFamily="18" charset="0"/>
            </a:endParaRPr>
          </a:p>
          <a:p>
            <a:pPr>
              <a:lnSpc>
                <a:spcPct val="90000"/>
              </a:lnSpc>
            </a:pPr>
            <a:r>
              <a:rPr lang="ru-RU" sz="3200" b="1" i="1" dirty="0" smtClean="0">
                <a:solidFill>
                  <a:srgbClr val="6600CC"/>
                </a:solidFill>
                <a:latin typeface="Times New Roman" pitchFamily="18" charset="0"/>
                <a:cs typeface="Times New Roman" pitchFamily="18" charset="0"/>
              </a:rPr>
              <a:t>автор картины, живописец, Аркадий Пластов</a:t>
            </a:r>
          </a:p>
          <a:p>
            <a:pPr>
              <a:lnSpc>
                <a:spcPct val="90000"/>
              </a:lnSpc>
            </a:pPr>
            <a:endParaRPr lang="ru-RU" sz="3200" b="1" i="1" dirty="0" smtClean="0">
              <a:solidFill>
                <a:srgbClr val="6600CC"/>
              </a:solidFill>
              <a:latin typeface="Times New Roman" pitchFamily="18" charset="0"/>
              <a:cs typeface="Times New Roman" pitchFamily="18" charset="0"/>
            </a:endParaRPr>
          </a:p>
          <a:p>
            <a:pPr>
              <a:lnSpc>
                <a:spcPct val="90000"/>
              </a:lnSpc>
            </a:pPr>
            <a:r>
              <a:rPr lang="ru-RU" sz="3200" b="1" i="1" dirty="0" smtClean="0">
                <a:solidFill>
                  <a:srgbClr val="6600CC"/>
                </a:solidFill>
                <a:latin typeface="Times New Roman" pitchFamily="18" charset="0"/>
                <a:cs typeface="Times New Roman" pitchFamily="18" charset="0"/>
              </a:rPr>
              <a:t>показал, запечатлел, передал</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pPr algn="ctr">
              <a:buNone/>
            </a:pPr>
            <a:r>
              <a:rPr lang="ru-RU" sz="5400" b="1" dirty="0" smtClean="0">
                <a:solidFill>
                  <a:srgbClr val="FF0000"/>
                </a:solidFill>
                <a:latin typeface="Times New Roman" pitchFamily="18" charset="0"/>
                <a:cs typeface="Times New Roman" pitchFamily="18" charset="0"/>
              </a:rPr>
              <a:t>Помните!</a:t>
            </a:r>
            <a:r>
              <a:rPr lang="ru-RU" sz="5400" b="1" dirty="0" smtClean="0">
                <a:solidFill>
                  <a:srgbClr val="CC00FF"/>
                </a:solidFill>
                <a:latin typeface="Times New Roman" pitchFamily="18" charset="0"/>
                <a:cs typeface="Times New Roman" pitchFamily="18" charset="0"/>
              </a:rPr>
              <a:t>          </a:t>
            </a:r>
          </a:p>
          <a:p>
            <a:pPr>
              <a:buNone/>
            </a:pPr>
            <a:r>
              <a:rPr lang="ru-RU" sz="5400" b="1" dirty="0" smtClean="0">
                <a:solidFill>
                  <a:srgbClr val="CC00FF"/>
                </a:solidFill>
                <a:latin typeface="Times New Roman" pitchFamily="18" charset="0"/>
                <a:cs typeface="Times New Roman" pitchFamily="18" charset="0"/>
              </a:rPr>
              <a:t>     </a:t>
            </a:r>
            <a:r>
              <a:rPr lang="ru-RU" sz="5400" b="1" dirty="0" smtClean="0">
                <a:solidFill>
                  <a:srgbClr val="000099"/>
                </a:solidFill>
                <a:latin typeface="Times New Roman" pitchFamily="18" charset="0"/>
                <a:cs typeface="Times New Roman" pitchFamily="18" charset="0"/>
              </a:rPr>
              <a:t>Главное - передать своё отношение к картине, найти свои слова: яркие, эмоциональные, помогающие зрительно представить то, что изобразил художник.</a:t>
            </a:r>
          </a:p>
          <a:p>
            <a:endParaRPr lang="ru-RU" sz="4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6000" dirty="0" smtClean="0">
                <a:solidFill>
                  <a:srgbClr val="FF0000"/>
                </a:solidFill>
                <a:latin typeface="Times New Roman" pitchFamily="18" charset="0"/>
                <a:cs typeface="Times New Roman" pitchFamily="18" charset="0"/>
              </a:rPr>
              <a:t>Приступайте к написанию сочинения.</a:t>
            </a:r>
          </a:p>
          <a:p>
            <a:pPr algn="ctr">
              <a:buNone/>
            </a:pPr>
            <a:r>
              <a:rPr lang="ru-RU" sz="6000" dirty="0" smtClean="0">
                <a:solidFill>
                  <a:srgbClr val="FF0000"/>
                </a:solidFill>
                <a:latin typeface="Times New Roman" pitchFamily="18" charset="0"/>
                <a:cs typeface="Times New Roman" pitchFamily="18" charset="0"/>
              </a:rPr>
              <a:t>Удачи!!!</a:t>
            </a:r>
            <a:endParaRPr lang="ru-RU" sz="6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sz="2800" dirty="0" smtClean="0">
                <a:latin typeface="Times New Roman" pitchFamily="18" charset="0"/>
                <a:cs typeface="Times New Roman" pitchFamily="18" charset="0"/>
              </a:rPr>
              <a:t>На многих полотнах А. А. </a:t>
            </a:r>
            <a:r>
              <a:rPr lang="ru-RU" sz="2800" dirty="0" err="1" smtClean="0">
                <a:latin typeface="Times New Roman" pitchFamily="18" charset="0"/>
                <a:cs typeface="Times New Roman" pitchFamily="18" charset="0"/>
              </a:rPr>
              <a:t>Пластова</a:t>
            </a:r>
            <a:r>
              <a:rPr lang="ru-RU" sz="2800" dirty="0" smtClean="0">
                <a:latin typeface="Times New Roman" pitchFamily="18" charset="0"/>
                <a:cs typeface="Times New Roman" pitchFamily="18" charset="0"/>
              </a:rPr>
              <a:t> запечатлены разные времена года: и яркие солнечные дни жаркого лета («На сенокосе», «Обед в поле», «Лето»), и светлая печаль увядания природы и наступления зимы («Овцы пасутся», «Первый снег», «Ноябрь»), и буйная радость пробуждения природы в весеннюю пору («Март», «Весна»), и суровая зима с её снежными сугробами («Зима», «Снег на озимых»).</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Светик\Desktop\РЯ ПРЕЗЕНТАЦИИ\5класс\img6 (1).jpg"/>
          <p:cNvPicPr>
            <a:picLocks noGrp="1" noChangeAspect="1" noChangeArrowheads="1"/>
          </p:cNvPicPr>
          <p:nvPr>
            <p:ph idx="1"/>
          </p:nvPr>
        </p:nvPicPr>
        <p:blipFill>
          <a:blip r:embed="rId2"/>
          <a:srcRect/>
          <a:stretch>
            <a:fillRect/>
          </a:stretch>
        </p:blipFill>
        <p:spPr bwMode="auto">
          <a:xfrm>
            <a:off x="214282" y="357167"/>
            <a:ext cx="8715436" cy="59674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sz="2800" dirty="0" smtClean="0"/>
              <a:t>В ряде картин художник изображает детей, например: «Деревенский март», «Костёр на снегу» </a:t>
            </a:r>
            <a:r>
              <a:rPr lang="ru-RU" sz="2800" dirty="0" smtClean="0">
                <a:latin typeface="Times New Roman" pitchFamily="18" charset="0"/>
                <a:cs typeface="Times New Roman" pitchFamily="18" charset="0"/>
              </a:rPr>
              <a:t>«Первый снег», «Летом», «Витя-подпасок»,«Ужин тракториста </a:t>
            </a:r>
            <a:r>
              <a:rPr lang="ru-RU" sz="2800" dirty="0" smtClean="0"/>
              <a:t>и др. В этих картинах глубоко раскрывается детская психология, способность ребёнка тонко чувствовать природу. Художник открыто восхищается отзывчивостью юной души. Пластов создал целую галерею детских образов. Дети изображены на его полотнах как участники повседневных дел отцов и матерей. Его радует, что дети уже с детских лет приобщаются к труду земледельца.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p:cNvPicPr>
            <a:picLocks noGrp="1" noChangeAspect="1" noChangeArrowheads="1"/>
          </p:cNvPicPr>
          <p:nvPr>
            <p:ph idx="1"/>
          </p:nvPr>
        </p:nvPicPr>
        <p:blipFill>
          <a:blip r:embed="rId2"/>
          <a:srcRect/>
          <a:stretch>
            <a:fillRect/>
          </a:stretch>
        </p:blipFill>
        <p:spPr bwMode="auto">
          <a:xfrm>
            <a:off x="0" y="0"/>
            <a:ext cx="5715000" cy="4286250"/>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a:srcRect/>
          <a:stretch>
            <a:fillRect/>
          </a:stretch>
        </p:blipFill>
        <p:spPr bwMode="auto">
          <a:xfrm>
            <a:off x="5643538" y="0"/>
            <a:ext cx="3500462" cy="3571876"/>
          </a:xfrm>
          <a:prstGeom prst="rect">
            <a:avLst/>
          </a:prstGeom>
          <a:ln>
            <a:noFill/>
          </a:ln>
          <a:effectLst>
            <a:outerShdw blurRad="292100" dist="139700" dir="2700000" algn="tl" rotWithShape="0">
              <a:srgbClr val="333333">
                <a:alpha val="65000"/>
              </a:srgbClr>
            </a:outerShdw>
          </a:effectLst>
        </p:spPr>
      </p:pic>
      <p:pic>
        <p:nvPicPr>
          <p:cNvPr id="6" name="Picture 7"/>
          <p:cNvPicPr>
            <a:picLocks noChangeAspect="1" noChangeArrowheads="1"/>
          </p:cNvPicPr>
          <p:nvPr/>
        </p:nvPicPr>
        <p:blipFill>
          <a:blip r:embed="rId4"/>
          <a:srcRect/>
          <a:stretch>
            <a:fillRect/>
          </a:stretch>
        </p:blipFill>
        <p:spPr bwMode="auto">
          <a:xfrm>
            <a:off x="3571868" y="3667121"/>
            <a:ext cx="5000628" cy="31908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2"/>
          <a:srcRect/>
          <a:stretch>
            <a:fillRect/>
          </a:stretch>
        </p:blipFill>
        <p:spPr bwMode="auto">
          <a:xfrm>
            <a:off x="214282" y="857232"/>
            <a:ext cx="4229100" cy="5400675"/>
          </a:xfrm>
          <a:prstGeom prst="rect">
            <a:avLst/>
          </a:prstGeom>
          <a:noFill/>
          <a:ln w="9525">
            <a:noFill/>
            <a:miter lim="800000"/>
            <a:headEnd/>
            <a:tailEnd/>
          </a:ln>
          <a:effectLst/>
        </p:spPr>
      </p:pic>
      <p:sp>
        <p:nvSpPr>
          <p:cNvPr id="8" name="Содержимое 7"/>
          <p:cNvSpPr>
            <a:spLocks noGrp="1"/>
          </p:cNvSpPr>
          <p:nvPr>
            <p:ph idx="1"/>
          </p:nvPr>
        </p:nvSpPr>
        <p:spPr/>
        <p:txBody>
          <a:bodyPr/>
          <a:lstStyle/>
          <a:p>
            <a:endParaRPr lang="ru-RU" dirty="0"/>
          </a:p>
        </p:txBody>
      </p:sp>
      <p:pic>
        <p:nvPicPr>
          <p:cNvPr id="9" name="Picture 7"/>
          <p:cNvPicPr>
            <a:picLocks noGrp="1" noChangeAspect="1" noChangeArrowheads="1"/>
          </p:cNvPicPr>
          <p:nvPr>
            <p:ph idx="1"/>
          </p:nvPr>
        </p:nvPicPr>
        <p:blipFill>
          <a:blip r:embed="rId3"/>
          <a:srcRect/>
          <a:stretch>
            <a:fillRect/>
          </a:stretch>
        </p:blipFill>
        <p:spPr>
          <a:xfrm>
            <a:off x="4572000" y="214290"/>
            <a:ext cx="4286280" cy="5286412"/>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ctr"/>
            <a:r>
              <a:rPr lang="ru-RU" b="1" dirty="0" smtClean="0">
                <a:solidFill>
                  <a:schemeClr val="tx2"/>
                </a:solidFill>
              </a:rPr>
              <a:t/>
            </a:r>
            <a:br>
              <a:rPr lang="ru-RU" b="1" dirty="0" smtClean="0">
                <a:solidFill>
                  <a:schemeClr val="tx2"/>
                </a:solidFill>
              </a:rPr>
            </a:br>
            <a:r>
              <a:rPr lang="ru-RU" b="1" dirty="0" smtClean="0">
                <a:solidFill>
                  <a:schemeClr val="tx2"/>
                </a:solidFill>
              </a:rPr>
              <a:t/>
            </a:r>
            <a:br>
              <a:rPr lang="ru-RU" b="1" dirty="0" smtClean="0">
                <a:solidFill>
                  <a:schemeClr val="tx2"/>
                </a:solidFill>
              </a:rPr>
            </a:br>
            <a:r>
              <a:rPr lang="ru-RU" b="1" dirty="0" smtClean="0"/>
              <a:t/>
            </a:r>
            <a:br>
              <a:rPr lang="ru-RU" b="1" dirty="0" smtClean="0"/>
            </a:br>
            <a:r>
              <a:rPr lang="ru-RU" b="1" dirty="0" smtClean="0">
                <a:solidFill>
                  <a:schemeClr val="tx2"/>
                </a:solidFill>
              </a:rPr>
              <a:t/>
            </a:r>
            <a:br>
              <a:rPr lang="ru-RU" b="1" dirty="0" smtClean="0">
                <a:solidFill>
                  <a:schemeClr val="tx2"/>
                </a:solidFill>
              </a:rPr>
            </a:br>
            <a:r>
              <a:rPr lang="ru-RU" b="1" dirty="0" smtClean="0"/>
              <a:t> памятка- подсказка</a:t>
            </a:r>
            <a:endParaRPr lang="ru-RU" dirty="0"/>
          </a:p>
        </p:txBody>
      </p:sp>
      <p:sp>
        <p:nvSpPr>
          <p:cNvPr id="3" name="Содержимое 2"/>
          <p:cNvSpPr>
            <a:spLocks noGrp="1"/>
          </p:cNvSpPr>
          <p:nvPr>
            <p:ph idx="1"/>
          </p:nvPr>
        </p:nvSpPr>
        <p:spPr>
          <a:xfrm>
            <a:off x="457200" y="1000108"/>
            <a:ext cx="8229600" cy="5357850"/>
          </a:xfrm>
        </p:spPr>
        <p:txBody>
          <a:bodyPr>
            <a:normAutofit fontScale="92500" lnSpcReduction="10000"/>
          </a:bodyPr>
          <a:lstStyle/>
          <a:p>
            <a:pPr>
              <a:buAutoNum type="arabicPeriod"/>
            </a:pPr>
            <a:r>
              <a:rPr lang="ru-RU" sz="2000" b="1" dirty="0" smtClean="0">
                <a:latin typeface="Times New Roman" pitchFamily="18" charset="0"/>
                <a:cs typeface="Times New Roman" pitchFamily="18" charset="0"/>
              </a:rPr>
              <a:t>Внимательно рассмотрите картину, прочитайте    статью о её авторе.</a:t>
            </a:r>
          </a:p>
          <a:p>
            <a:pPr>
              <a:buNone/>
            </a:pPr>
            <a:r>
              <a:rPr lang="ru-RU" sz="2000" b="1" dirty="0" smtClean="0">
                <a:latin typeface="Times New Roman" pitchFamily="18" charset="0"/>
                <a:cs typeface="Times New Roman" pitchFamily="18" charset="0"/>
              </a:rPr>
              <a:t>2. Постарайтесь уловить, понять настроение,     которое передал художник.</a:t>
            </a:r>
          </a:p>
          <a:p>
            <a:pPr>
              <a:buNone/>
            </a:pPr>
            <a:r>
              <a:rPr lang="ru-RU" sz="2000" b="1" dirty="0" smtClean="0">
                <a:latin typeface="Times New Roman" pitchFamily="18" charset="0"/>
                <a:cs typeface="Times New Roman" pitchFamily="18" charset="0"/>
              </a:rPr>
              <a:t>3. Прислушайтесь к себе: какие чувства вызывает у вас</a:t>
            </a:r>
          </a:p>
          <a:p>
            <a:pPr>
              <a:buNone/>
            </a:pPr>
            <a:r>
              <a:rPr lang="ru-RU" sz="2000" b="1" dirty="0" smtClean="0">
                <a:latin typeface="Times New Roman" pitchFamily="18" charset="0"/>
                <a:cs typeface="Times New Roman" pitchFamily="18" charset="0"/>
              </a:rPr>
              <a:t>    картина?</a:t>
            </a:r>
          </a:p>
          <a:p>
            <a:pPr>
              <a:buNone/>
            </a:pPr>
            <a:r>
              <a:rPr lang="ru-RU" sz="2000" b="1" dirty="0" smtClean="0">
                <a:latin typeface="Times New Roman" pitchFamily="18" charset="0"/>
                <a:cs typeface="Times New Roman" pitchFamily="18" charset="0"/>
              </a:rPr>
              <a:t>4. Определите тему и основную мысль вашего  сочинения. Озаглавьте его. </a:t>
            </a:r>
          </a:p>
          <a:p>
            <a:pPr>
              <a:buNone/>
            </a:pPr>
            <a:r>
              <a:rPr lang="ru-RU" sz="2000" b="1" dirty="0" smtClean="0">
                <a:latin typeface="Times New Roman" pitchFamily="18" charset="0"/>
                <a:cs typeface="Times New Roman" pitchFamily="18" charset="0"/>
              </a:rPr>
              <a:t>5. Составьте план.</a:t>
            </a:r>
          </a:p>
          <a:p>
            <a:pPr>
              <a:buNone/>
            </a:pPr>
            <a:r>
              <a:rPr lang="ru-RU" sz="2000" b="1" dirty="0" smtClean="0">
                <a:latin typeface="Times New Roman" pitchFamily="18" charset="0"/>
                <a:cs typeface="Times New Roman" pitchFamily="18" charset="0"/>
              </a:rPr>
              <a:t>6. Соберите материал по картине.</a:t>
            </a:r>
          </a:p>
          <a:p>
            <a:pPr>
              <a:buNone/>
            </a:pPr>
            <a:r>
              <a:rPr lang="ru-RU" sz="2000" b="1" dirty="0" smtClean="0">
                <a:latin typeface="Times New Roman" pitchFamily="18" charset="0"/>
                <a:cs typeface="Times New Roman" pitchFamily="18" charset="0"/>
              </a:rPr>
              <a:t>7. Подберите цитаты из стихов А.С.Пушкина, И.А.Бунина,</a:t>
            </a:r>
          </a:p>
          <a:p>
            <a:pPr>
              <a:buNone/>
            </a:pPr>
            <a:r>
              <a:rPr lang="ru-RU" sz="2000" b="1" dirty="0" smtClean="0">
                <a:latin typeface="Times New Roman" pitchFamily="18" charset="0"/>
                <a:cs typeface="Times New Roman" pitchFamily="18" charset="0"/>
              </a:rPr>
              <a:t>Ф.И.Тютчева, А.А.Фета.</a:t>
            </a:r>
          </a:p>
          <a:p>
            <a:pPr>
              <a:buNone/>
            </a:pPr>
            <a:r>
              <a:rPr lang="ru-RU" sz="2000" b="1" dirty="0" smtClean="0">
                <a:latin typeface="Times New Roman" pitchFamily="18" charset="0"/>
                <a:cs typeface="Times New Roman" pitchFamily="18" charset="0"/>
              </a:rPr>
              <a:t>7. Помните, главное передать своё отношение к картине  , найти свои слова: яркие, эмоциональные, помогающие зрительно представить то, что изобразил художник.</a:t>
            </a:r>
          </a:p>
          <a:p>
            <a:pPr>
              <a:buNone/>
            </a:pPr>
            <a:r>
              <a:rPr lang="ru-RU" sz="2000" b="1" dirty="0" smtClean="0">
                <a:latin typeface="Times New Roman" pitchFamily="18" charset="0"/>
                <a:cs typeface="Times New Roman" pitchFamily="18" charset="0"/>
              </a:rPr>
              <a:t>8. Избегайте ненужных повторов, используйте </a:t>
            </a:r>
            <a:r>
              <a:rPr lang="ru-RU" sz="2000" b="1" dirty="0" err="1" smtClean="0">
                <a:latin typeface="Times New Roman" pitchFamily="18" charset="0"/>
                <a:cs typeface="Times New Roman" pitchFamily="18" charset="0"/>
              </a:rPr>
              <a:t>синонины</a:t>
            </a:r>
            <a:r>
              <a:rPr lang="ru-RU" sz="2000" b="1" dirty="0" smtClean="0">
                <a:latin typeface="Times New Roman" pitchFamily="18" charset="0"/>
                <a:cs typeface="Times New Roman" pitchFamily="18" charset="0"/>
              </a:rPr>
              <a:t>, например: художник, автор картины, живописец;      изобразил, показал, передал;   картина, репродукция картины, произведение живописи. </a:t>
            </a:r>
            <a:endParaRPr lang="ru-RU" sz="2000" dirty="0" smtClean="0">
              <a:latin typeface="Times New Roman" pitchFamily="18" charset="0"/>
              <a:cs typeface="Times New Roman" pitchFamily="18" charset="0"/>
            </a:endParaRPr>
          </a:p>
          <a:p>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buNone/>
            </a:pPr>
            <a:r>
              <a:rPr lang="ru-RU" dirty="0" smtClean="0">
                <a:latin typeface="Times New Roman" pitchFamily="18" charset="0"/>
                <a:cs typeface="Times New Roman" pitchFamily="18" charset="0"/>
              </a:rPr>
              <a:t>ПЛАН.</a:t>
            </a:r>
          </a:p>
          <a:p>
            <a:pPr lvl="0">
              <a:buNone/>
            </a:pPr>
            <a:r>
              <a:rPr lang="en-US" dirty="0" smtClean="0">
                <a:latin typeface="Times New Roman" pitchFamily="18" charset="0"/>
                <a:cs typeface="Times New Roman" pitchFamily="18" charset="0"/>
              </a:rPr>
              <a:t>I. </a:t>
            </a:r>
            <a:r>
              <a:rPr lang="ru-RU" dirty="0" smtClean="0">
                <a:latin typeface="Times New Roman" pitchFamily="18" charset="0"/>
                <a:cs typeface="Times New Roman" pitchFamily="18" charset="0"/>
              </a:rPr>
              <a:t>Вступление. А.А.Пластов- известный художник ХХ века.</a:t>
            </a:r>
          </a:p>
          <a:p>
            <a:pPr lvl="0">
              <a:buNone/>
            </a:pPr>
            <a:r>
              <a:rPr lang="en-US" dirty="0" smtClean="0">
                <a:latin typeface="Times New Roman" pitchFamily="18" charset="0"/>
                <a:cs typeface="Times New Roman" pitchFamily="18" charset="0"/>
              </a:rPr>
              <a:t>II. </a:t>
            </a:r>
            <a:r>
              <a:rPr lang="ru-RU" dirty="0" smtClean="0">
                <a:latin typeface="Times New Roman" pitchFamily="18" charset="0"/>
                <a:cs typeface="Times New Roman" pitchFamily="18" charset="0"/>
              </a:rPr>
              <a:t>Основная часть. Картина </a:t>
            </a:r>
            <a:r>
              <a:rPr lang="ru-RU" dirty="0" err="1" smtClean="0">
                <a:latin typeface="Times New Roman" pitchFamily="18" charset="0"/>
                <a:cs typeface="Times New Roman" pitchFamily="18" charset="0"/>
              </a:rPr>
              <a:t>Пластова</a:t>
            </a:r>
            <a:r>
              <a:rPr lang="ru-RU" dirty="0" smtClean="0">
                <a:latin typeface="Times New Roman" pitchFamily="18" charset="0"/>
                <a:cs typeface="Times New Roman" pitchFamily="18" charset="0"/>
              </a:rPr>
              <a:t> «Первый снег».</a:t>
            </a:r>
          </a:p>
          <a:p>
            <a:pPr>
              <a:buNone/>
            </a:pPr>
            <a:r>
              <a:rPr lang="ru-RU" dirty="0" smtClean="0">
                <a:latin typeface="Times New Roman" pitchFamily="18" charset="0"/>
                <a:cs typeface="Times New Roman" pitchFamily="18" charset="0"/>
              </a:rPr>
              <a:t>1.Передний план картины. Описание брата и сестры.</a:t>
            </a:r>
          </a:p>
          <a:p>
            <a:pPr>
              <a:buNone/>
            </a:pPr>
            <a:r>
              <a:rPr lang="ru-RU" dirty="0" smtClean="0">
                <a:latin typeface="Times New Roman" pitchFamily="18" charset="0"/>
                <a:cs typeface="Times New Roman" pitchFamily="18" charset="0"/>
              </a:rPr>
              <a:t>2.Второй план картины. Описание берёзы, вороны, лошади .</a:t>
            </a:r>
          </a:p>
          <a:p>
            <a:pPr>
              <a:buNone/>
            </a:pPr>
            <a:r>
              <a:rPr lang="ru-RU" dirty="0" smtClean="0">
                <a:latin typeface="Times New Roman" pitchFamily="18" charset="0"/>
                <a:cs typeface="Times New Roman" pitchFamily="18" charset="0"/>
              </a:rPr>
              <a:t>3.Задний план картины  (избы).</a:t>
            </a:r>
          </a:p>
          <a:p>
            <a:pPr>
              <a:buNone/>
            </a:pPr>
            <a:r>
              <a:rPr lang="ru-RU" dirty="0" smtClean="0">
                <a:latin typeface="Times New Roman" pitchFamily="18" charset="0"/>
                <a:cs typeface="Times New Roman" pitchFamily="18" charset="0"/>
              </a:rPr>
              <a:t>4.Краски, использованные на картине.</a:t>
            </a:r>
          </a:p>
          <a:p>
            <a:pPr>
              <a:buNone/>
            </a:pPr>
            <a:r>
              <a:rPr lang="ru-RU" dirty="0" smtClean="0">
                <a:latin typeface="Times New Roman" pitchFamily="18" charset="0"/>
                <a:cs typeface="Times New Roman" pitchFamily="18" charset="0"/>
              </a:rPr>
              <a:t>5. О названии картины.  </a:t>
            </a:r>
          </a:p>
          <a:p>
            <a:pPr>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III</a:t>
            </a:r>
            <a:r>
              <a:rPr lang="ru-RU" dirty="0" smtClean="0">
                <a:latin typeface="Times New Roman" pitchFamily="18" charset="0"/>
                <a:cs typeface="Times New Roman" pitchFamily="18" charset="0"/>
              </a:rPr>
              <a:t>. Итоги. Моё впечатление от картины </a:t>
            </a:r>
            <a:r>
              <a:rPr lang="ru-RU" dirty="0" err="1" smtClean="0">
                <a:latin typeface="Times New Roman" pitchFamily="18" charset="0"/>
                <a:cs typeface="Times New Roman" pitchFamily="18" charset="0"/>
              </a:rPr>
              <a:t>Пластова</a:t>
            </a:r>
            <a:r>
              <a:rPr lang="ru-RU" dirty="0" smtClean="0">
                <a:latin typeface="Times New Roman" pitchFamily="18" charset="0"/>
                <a:cs typeface="Times New Roman" pitchFamily="18" charset="0"/>
              </a:rPr>
              <a:t> «Первый снег».</a:t>
            </a:r>
          </a:p>
          <a:p>
            <a:pPr>
              <a:buNone/>
            </a:pPr>
            <a:r>
              <a:rPr lang="ru-RU"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299</TotalTime>
  <Words>1415</Words>
  <PresentationFormat>Экран (4:3)</PresentationFormat>
  <Paragraphs>127</Paragraphs>
  <Slides>26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Поток</vt:lpstr>
      <vt:lpstr>1_Поток</vt:lpstr>
      <vt:lpstr>Презентация урока по развитию речи</vt:lpstr>
      <vt:lpstr>Слайд 2</vt:lpstr>
      <vt:lpstr>Слайд 3</vt:lpstr>
      <vt:lpstr>Слайд 4</vt:lpstr>
      <vt:lpstr>Слайд 5</vt:lpstr>
      <vt:lpstr>Слайд 6</vt:lpstr>
      <vt:lpstr>Слайд 7</vt:lpstr>
      <vt:lpstr>     памятка- подсказка</vt:lpstr>
      <vt:lpstr>Слайд 9</vt:lpstr>
      <vt:lpstr>Слайд 10</vt:lpstr>
      <vt:lpstr>Слайд 11</vt:lpstr>
      <vt:lpstr>Слайд 12</vt:lpstr>
      <vt:lpstr>Девочка:</vt:lpstr>
      <vt:lpstr>   Мальчик:  </vt:lpstr>
      <vt:lpstr>Настроение детей:</vt:lpstr>
      <vt:lpstr>Слайд 16</vt:lpstr>
      <vt:lpstr>Б_рёза</vt:lpstr>
      <vt:lpstr>Слайд 18</vt:lpstr>
      <vt:lpstr>Слайд 19</vt:lpstr>
      <vt:lpstr>Задний план </vt:lpstr>
      <vt:lpstr>Слайд 21</vt:lpstr>
      <vt:lpstr>Слайд 22</vt:lpstr>
      <vt:lpstr>Закончить свой рассказ по этой картине можно:</vt:lpstr>
      <vt:lpstr>В своей работе необходимо использовать синонимы</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dc:title>
  <dc:creator>Людмила</dc:creator>
  <cp:lastModifiedBy>Светик</cp:lastModifiedBy>
  <cp:revision>31</cp:revision>
  <dcterms:created xsi:type="dcterms:W3CDTF">2016-02-09T17:29:38Z</dcterms:created>
  <dcterms:modified xsi:type="dcterms:W3CDTF">2016-02-23T17:15:05Z</dcterms:modified>
</cp:coreProperties>
</file>