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9" r:id="rId4"/>
    <p:sldMasterId id="2147483797" r:id="rId5"/>
    <p:sldMasterId id="2147483821" r:id="rId6"/>
    <p:sldMasterId id="2147483833" r:id="rId7"/>
    <p:sldMasterId id="2147483857" r:id="rId8"/>
    <p:sldMasterId id="2147483869" r:id="rId9"/>
    <p:sldMasterId id="2147483907" r:id="rId10"/>
    <p:sldMasterId id="2147483920" r:id="rId11"/>
    <p:sldMasterId id="2147483933" r:id="rId12"/>
  </p:sldMasterIdLst>
  <p:notesMasterIdLst>
    <p:notesMasterId r:id="rId49"/>
  </p:notesMasterIdLst>
  <p:sldIdLst>
    <p:sldId id="368" r:id="rId13"/>
    <p:sldId id="372" r:id="rId14"/>
    <p:sldId id="377" r:id="rId15"/>
    <p:sldId id="378" r:id="rId16"/>
    <p:sldId id="379" r:id="rId17"/>
    <p:sldId id="384" r:id="rId18"/>
    <p:sldId id="376" r:id="rId19"/>
    <p:sldId id="382" r:id="rId20"/>
    <p:sldId id="380" r:id="rId21"/>
    <p:sldId id="383" r:id="rId22"/>
    <p:sldId id="365" r:id="rId23"/>
    <p:sldId id="385" r:id="rId24"/>
    <p:sldId id="386" r:id="rId25"/>
    <p:sldId id="352" r:id="rId26"/>
    <p:sldId id="399" r:id="rId27"/>
    <p:sldId id="404" r:id="rId28"/>
    <p:sldId id="400" r:id="rId29"/>
    <p:sldId id="401" r:id="rId30"/>
    <p:sldId id="369" r:id="rId31"/>
    <p:sldId id="370" r:id="rId32"/>
    <p:sldId id="398" r:id="rId33"/>
    <p:sldId id="339" r:id="rId34"/>
    <p:sldId id="344" r:id="rId35"/>
    <p:sldId id="335" r:id="rId36"/>
    <p:sldId id="371" r:id="rId37"/>
    <p:sldId id="363" r:id="rId38"/>
    <p:sldId id="359" r:id="rId39"/>
    <p:sldId id="360" r:id="rId40"/>
    <p:sldId id="402" r:id="rId41"/>
    <p:sldId id="403" r:id="rId42"/>
    <p:sldId id="391" r:id="rId43"/>
    <p:sldId id="393" r:id="rId44"/>
    <p:sldId id="397" r:id="rId45"/>
    <p:sldId id="373" r:id="rId46"/>
    <p:sldId id="374" r:id="rId47"/>
    <p:sldId id="392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FF9900"/>
    <a:srgbClr val="FF0066"/>
    <a:srgbClr val="FF3300"/>
    <a:srgbClr val="00FFCC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71" d="100"/>
          <a:sy n="71" d="100"/>
        </p:scale>
        <p:origin x="-3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59B06E-8A2A-4921-920A-D1D6B3CE8EB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25AA81-1959-4138-A1E7-53DF75951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167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916A5-6135-4BDE-996C-7E5F3EA88032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37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FE39-3276-49BA-BC82-7C40C660B19A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BA64-4B1B-4656-858A-668C8C8BC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AB15-34A2-4573-BED0-20A9AC46A5C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18F6-D270-4E32-8416-07F1EC422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B283-A051-4F8F-BC49-A9813A30B0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2179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465D-F632-46C5-8A79-46AB0BD08B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940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1A0A-595B-4E74-8711-F1EAA713DB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783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FC8A-B610-4A81-88DD-2EB4454B9B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07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B59-909D-42C8-9C22-C90EE17B9C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297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39CD-5A1D-43F9-943F-22A533E053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274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6E76-D8C6-4CF8-8421-D9E3911BA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4625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46FD-A588-4F0E-9F4C-4062D37950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3915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0F9A8-983C-4B9A-BA7A-9E36DA8CA0D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DD24C1-EAA4-4E2D-B6BC-799841E1A0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316531"/>
      </p:ext>
    </p:extLst>
  </p:cSld>
  <p:clrMapOvr>
    <a:masterClrMapping/>
  </p:clrMapOvr>
  <p:transition spd="med">
    <p:wheel spokes="8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FCDD-7D01-4EF1-88D7-A4ABA46D45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1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4FCD-30E3-4E0A-A268-41A841459819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A8B6-D18C-4E41-AA57-5055D80C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5B9C9-04CF-425D-B555-33B71E5DE6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4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4C566-4E01-467A-B27A-5B9322B5A7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57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DC23-A7A2-4E56-A1E1-5D67CB20A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2285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A922-E5AC-4FCF-B85A-BC85126A9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0008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F8BF-363B-4242-9FCC-332126F0F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5538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8AA7-0CE6-4687-BCDD-93739A2C0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3592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1A393-8E43-4B11-888C-C2D3F12585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4964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87195-A9DF-4870-BBA5-B4B00C9218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7968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C44D0-ED82-4058-8004-D58DA71433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451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F6CFA-D767-4810-845C-05CBA9A686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93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677618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CE5E4D-0C59-49AC-9F33-42100C7C6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3588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FCDD-7D01-4EF1-88D7-A4ABA46D45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3162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5B9C9-04CF-425D-B555-33B71E5DE6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187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4C566-4E01-467A-B27A-5B9322B5A7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8438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0DC23-A7A2-4E56-A1E1-5D67CB20A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978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A922-E5AC-4FCF-B85A-BC85126A9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5910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F8BF-363B-4242-9FCC-332126F0F3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4477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8AA7-0CE6-4687-BCDD-93739A2C03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0338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1A393-8E43-4B11-888C-C2D3F12585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5913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87195-A9DF-4870-BBA5-B4B00C9218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43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2144-AEC5-4F9A-9ACB-F50A53E29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4410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C44D0-ED82-4058-8004-D58DA71433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261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F6CFA-D767-4810-845C-05CBA9A686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6418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CE5E4D-0C59-49AC-9F33-42100C7C6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995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39228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15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63784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106163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952329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344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429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F581-CA9E-4758-BAD0-57D668359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5833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818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044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63735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0F-46F9-4414-B3F9-1A7D7354BB9A}" type="datetimeFigureOut">
              <a:rPr lang="ru-RU" smtClean="0">
                <a:solidFill>
                  <a:srgbClr val="575F6D"/>
                </a:solidFill>
              </a:rPr>
              <a:pPr/>
              <a:t>23.02.2016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DEDC-A846-4CA5-8B80-C9503772B0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8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4F64-660E-4016-89C9-8E0FC81A24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32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96AA-E9A3-4E96-B3A8-7736D748A6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3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3048-A6F9-4B82-95DD-F7F5CCA0AD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44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C8C8-EC57-429B-B673-EED7E74B09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75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71EB-C697-412C-9E3B-7316680361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9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DC6C-611C-45B7-87C1-ED5C81DFDF63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4C2F-C90A-42B8-A26E-F09B0586E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E97F-B85C-4345-A77C-360DB9FE4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75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BD549-9ABE-4D1C-B189-22582C41AF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335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D73A-40E4-400D-8E54-8E021D433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724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580E-3EBF-42A4-9E31-A9919BB2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A96B-B2C3-4C18-A2E9-7BD40C944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57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1D78-1B5B-43D1-9B43-94238BC40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CDBF-8EED-44F1-9112-2FC9DEF33E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424458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7B88-95E3-4AA7-B674-D4BFD77F5B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E56F-606C-431E-8437-7B48DDBA00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167259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3C2D-2CAE-4C95-AB3E-2BC4B65F87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218C-DB8F-432B-8B2C-2DDC3F87A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51460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C35A-4B32-47F5-816C-BA8F8E02A0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2759-60E2-403A-90CD-2A0A63E7B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653266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497B-7DF6-4976-A5A3-67C0E3DBF8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9356-6D83-494D-814E-FE4BC5A620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556020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B1C2-3998-4516-9842-2C9FCF8B8A3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FB09-C106-4314-AF7A-EAE091934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785B-E752-41BE-805A-D154CAE8C3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658A-56C5-441A-9A6A-49C0B50116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10726"/>
      </p:ext>
    </p:extLst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2630-EB9E-4E51-AD68-351170B63A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2128-F49A-490C-AE0B-0892291666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75853"/>
      </p:ext>
    </p:extLst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8440-4EA4-452D-9835-183E5A5047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DB8B-5C38-4230-ACDD-D789D0D9E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793991"/>
      </p:ext>
    </p:extLst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849D-AEB4-4F99-8702-303F721CA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9AD7-01B9-486C-AE9A-9AFA030912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06042"/>
      </p:ext>
    </p:extLst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F1ED-96AE-438F-877C-4EF174D34E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A4CA-A9FB-4AEC-BDDC-4B841843C9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9259"/>
      </p:ext>
    </p:extLst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5F9A-ABE7-40A9-9270-5A504D38B3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3446-64F8-4D4D-8728-58599074D9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696172"/>
      </p:ext>
    </p:extLst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6794-E1D4-4DCA-8C2E-D8C5F59D5E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40C6-DB3D-4EEB-95CA-FB6B77FEDA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41442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66E2-100B-4FB8-BFC2-D7C0EF4D1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214307"/>
      </p:ext>
    </p:extLst>
  </p:cSld>
  <p:clrMapOvr>
    <a:masterClrMapping/>
  </p:clrMapOvr>
  <p:transition>
    <p:wheel spokes="2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1C79-0103-492D-803E-503EB175E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415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1D78-1B5B-43D1-9B43-94238BC40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CDBF-8EED-44F1-9112-2FC9DEF33E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940677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D60F-C4E7-4CDB-97E5-E2EFACC780E7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FD99-D639-4AE4-9600-793715854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7B88-95E3-4AA7-B674-D4BFD77F5B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E56F-606C-431E-8437-7B48DDBA00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073010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3C2D-2CAE-4C95-AB3E-2BC4B65F87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218C-DB8F-432B-8B2C-2DDC3F87A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40854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C35A-4B32-47F5-816C-BA8F8E02A0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2759-60E2-403A-90CD-2A0A63E7B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2122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497B-7DF6-4976-A5A3-67C0E3DBF8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9356-6D83-494D-814E-FE4BC5A620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355923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785B-E752-41BE-805A-D154CAE8C3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658A-56C5-441A-9A6A-49C0B50116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045879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2630-EB9E-4E51-AD68-351170B63A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2128-F49A-490C-AE0B-0892291666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234701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8440-4EA4-452D-9835-183E5A5047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DB8B-5C38-4230-ACDD-D789D0D9E6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29735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849D-AEB4-4F99-8702-303F721CA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9AD7-01B9-486C-AE9A-9AFA030912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653893"/>
      </p:ext>
    </p:extLst>
  </p:cSld>
  <p:clrMapOvr>
    <a:masterClrMapping/>
  </p:clrMapOvr>
  <p:transition spd="slow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F1ED-96AE-438F-877C-4EF174D34E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A4CA-A9FB-4AEC-BDDC-4B841843C9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200382"/>
      </p:ext>
    </p:extLst>
  </p:cSld>
  <p:clrMapOvr>
    <a:masterClrMapping/>
  </p:clrMapOvr>
  <p:transition spd="slow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5F9A-ABE7-40A9-9270-5A504D38B3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3446-64F8-4D4D-8728-58599074D9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61984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E7B1-A293-4B42-B37F-CCCEF5825FF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5282-0C43-45A1-A082-289D32DD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6794-E1D4-4DCA-8C2E-D8C5F59D5E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40C6-DB3D-4EEB-95CA-FB6B77FEDA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07520"/>
      </p:ext>
    </p:extLst>
  </p:cSld>
  <p:clrMapOvr>
    <a:masterClrMapping/>
  </p:clrMapOvr>
  <p:transition spd="slow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66E2-100B-4FB8-BFC2-D7C0EF4D1F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080501"/>
      </p:ext>
    </p:extLst>
  </p:cSld>
  <p:clrMapOvr>
    <a:masterClrMapping/>
  </p:clrMapOvr>
  <p:transition>
    <p:wheel spokes="2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1C79-0103-492D-803E-503EB175E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098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928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9108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00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671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986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02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50FA-78EA-47BD-A317-F61AC0976BF5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8E40-B396-4E8A-88B5-81735B1D0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65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938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93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02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FDA9-028E-4819-8AFB-03880E0EB4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BA08-77CF-410E-9B04-51A92E43CA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592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A62A-418B-4FBC-9524-FE354920B9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718D-108E-477B-A946-9688952C03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02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51DA-B6AF-4A13-94CF-61CCA04110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1052-EB57-41F4-876E-5E86A87572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787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332B-0113-41A1-829D-EEAD8D159D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5506-7660-4F33-A96C-BEBA4DD3C0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494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434A-1085-4361-93CA-558244F769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89A8-2C7B-4BDC-9EA1-9B625EC56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555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410B-A53E-4C1C-B7D3-1DCFF84DDE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FE04-D48A-418C-B8C5-0233BFEFE7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67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E57C-9650-44AA-8D42-2711B5BCC203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01B8-0F60-417F-945A-1B297B5F7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B289-3851-4C0A-BA09-C0A34B735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DCC9-DC5C-4B4D-9C2B-F0C02DB0D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239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B294-E531-4995-9364-3207D4762D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2AC0-3431-467D-82AB-401B66C2F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01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518A-DC5C-40C7-9667-F04F2241F3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93D5-D562-4F67-B4ED-7082164767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449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3A26-7A31-4CE7-86EC-D9361A8648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264E-7E66-48A2-814D-435840BC2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6401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3AA7-C67A-4BE6-896B-076D4C6D2F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AA31-0022-4A4D-8E23-61A78075EF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98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FDA9-028E-4819-8AFB-03880E0EB4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BA08-77CF-410E-9B04-51A92E43CA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037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A62A-418B-4FBC-9524-FE354920B9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718D-108E-477B-A946-9688952C03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153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51DA-B6AF-4A13-94CF-61CCA04110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1052-EB57-41F4-876E-5E86A87572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027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332B-0113-41A1-829D-EEAD8D159D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5506-7660-4F33-A96C-BEBA4DD3C0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1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434A-1085-4361-93CA-558244F769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89A8-2C7B-4BDC-9EA1-9B625EC56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6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3C77-7A12-4BA1-9C96-9F75FA03C33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8F48-7885-4800-920F-59DC85BA0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410B-A53E-4C1C-B7D3-1DCFF84DDE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FE04-D48A-418C-B8C5-0233BFEFE7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693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B289-3851-4C0A-BA09-C0A34B735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DCC9-DC5C-4B4D-9C2B-F0C02DB0D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890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B294-E531-4995-9364-3207D4762D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2AC0-3431-467D-82AB-401B66C2F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658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518A-DC5C-40C7-9667-F04F2241F3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93D5-D562-4F67-B4ED-7082164767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3961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3A26-7A31-4CE7-86EC-D9361A8648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264E-7E66-48A2-814D-435840BC2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849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3AA7-C67A-4BE6-896B-076D4C6D2F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AA31-0022-4A4D-8E23-61A78075EF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95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FDA9-028E-4819-8AFB-03880E0EB4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BA08-77CF-410E-9B04-51A92E43CA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1751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A62A-418B-4FBC-9524-FE354920B9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718D-108E-477B-A946-9688952C03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711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51DA-B6AF-4A13-94CF-61CCA04110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1052-EB57-41F4-876E-5E86A87572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402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332B-0113-41A1-829D-EEAD8D159D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5506-7660-4F33-A96C-BEBA4DD3C0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90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8200-3D9F-4C35-897D-E55D18FE925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7906-7CBF-4319-844B-26C7DE8EB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434A-1085-4361-93CA-558244F769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89A8-2C7B-4BDC-9EA1-9B625EC56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7722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410B-A53E-4C1C-B7D3-1DCFF84DDE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FE04-D48A-418C-B8C5-0233BFEFE7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7907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B289-3851-4C0A-BA09-C0A34B735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DCC9-DC5C-4B4D-9C2B-F0C02DB0D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09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B294-E531-4995-9364-3207D4762D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2AC0-3431-467D-82AB-401B66C2F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208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518A-DC5C-40C7-9667-F04F2241F3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93D5-D562-4F67-B4ED-7082164767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634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3A26-7A31-4CE7-86EC-D9361A8648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264E-7E66-48A2-814D-435840BC2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1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3AA7-C67A-4BE6-896B-076D4C6D2F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AA31-0022-4A4D-8E23-61A78075EF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398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C5B-3796-4939-A37D-A0FD759BCA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3818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B779-BA5F-4557-94BE-70F7DD9E9B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7291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1D-AADC-4FCE-ACE2-FFFC1E809A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DBCCCD-344B-440D-A129-6C87224942F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B1C51-3F59-4597-A1D7-E51E9317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24ECA-1616-47DD-877B-F46028FFC0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4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24ECA-1616-47DD-877B-F46028FFC0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4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3D260F-46F9-4414-B3F9-1A7D7354BB9A}" type="datetimeFigureOut">
              <a:rPr lang="ru-RU" smtClean="0">
                <a:solidFill>
                  <a:srgbClr val="575F6D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23.02.2016</a:t>
            </a:fld>
            <a:endParaRPr lang="ru-RU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CBDEDC-A846-4CA5-8B80-C9503772B08A}" type="slidenum">
              <a:rPr lang="ru-RU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161A394-048E-4E47-A1A3-F816E8EF93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02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F8620-55EF-4E96-9BF9-FCDC6BAE9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8EF102-DFED-41A0-B028-69577CD5D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7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F8620-55EF-4E96-9BF9-FCDC6BAE9C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8EF102-DFED-41A0-B028-69577CD5D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87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97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DB1AAA-0F61-4FCB-A151-8E09B8480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60F62E-05F7-4511-A38A-CD256961D7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9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DB1AAA-0F61-4FCB-A151-8E09B8480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60F62E-05F7-4511-A38A-CD256961D7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8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DB1AAA-0F61-4FCB-A151-8E09B8480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60F62E-05F7-4511-A38A-CD256961D7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5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70BDB8-457F-4D9A-BF4B-0B9A928903FC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Арсёнова Елена Анатольевна</a:t>
            </a: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2DD429-0F28-4B1C-B5E2-B60172F0700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42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" Type="http://schemas.openxmlformats.org/officeDocument/2006/relationships/audio" Target="file:///C:\Program%20Files\Microsoft%20Office\Media\CntCD1\Sounds\BKNPTY01.mid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Documents%20and%20Settings\Admin\&#1056;&#1072;&#1073;&#1086;&#1095;&#1080;&#1081;%20&#1089;&#1090;&#1086;&#1083;\&#1052;&#1054;&#1049;%20&#1059;&#1056;&#1054;&#1050;%201\&#1044;&#1077;&#1090;&#1089;&#1082;&#1072;&#1103;%20&#1084;&#1080;&#1085;&#1091;&#1089;%20-%20&#1042;&#1077;&#1089;&#1077;&#1083;&#1072;&#1103;%20&#1087;&#1077;&#1089;&#1077;&#1085;&#1082;&#1072;.mp3" TargetMode="Externa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87.xml"/><Relationship Id="rId1" Type="http://schemas.openxmlformats.org/officeDocument/2006/relationships/audio" Target="file:///C:\Users\&#1083;&#1077;&#1081;&#1089;&#1072;&#1085;\Desktop\&#1056;&#1086;&#1076;&#1080;&#1090;&#1077;&#1083;&#1100;&#1089;&#1082;&#1080;&#1081;%20&#1076;&#1086;&#1084;).mp3" TargetMode="Externa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&#1083;&#1077;&#1081;&#1089;&#1072;&#1085;\Desktop\&#1057;%20&#1095;&#1077;&#1075;&#1086;%20&#1085;&#1072;&#1095;&#1077;&#1085;&#1072;&#1077;&#1090;&#1089;&#1103;%20&#1088;&#1086;&#1076;&#1080;&#1085;&#1072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134" y="0"/>
            <a:ext cx="9327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http://img0.liveinternet.ru/images/attach/c/8/125/353/125353366_5320672_44986302_3617c467b3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4638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642918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а) Обобщить и систематизировать полученные знания по теме « Имя числительное ».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  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б) Уметь правильно употреблять числительные.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в) Уметь правильно склонять числительные. 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г) Вспомнить, какова роль числительных в предложении.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err="1" smtClean="0">
                <a:solidFill>
                  <a:srgbClr val="0070C0"/>
                </a:solidFill>
              </a:rPr>
              <a:t>д</a:t>
            </a:r>
            <a:r>
              <a:rPr lang="ru-RU" sz="2400" dirty="0" smtClean="0">
                <a:solidFill>
                  <a:srgbClr val="0070C0"/>
                </a:solidFill>
              </a:rPr>
              <a:t>) Определить, что мы еще не знаем.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48162" name="Picture 2" descr="http://klub-drug.ru/wp-content/uploads/2014/01/viktori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876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35732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Восемнадцатое февраля</a:t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Классная работа</a:t>
            </a: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Обобщение изученного по теме « Имя числительное 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charset="0"/>
              </a:rPr>
            </a:b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899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Словарный    диктант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430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Миллион, миллиард, тысяча,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 один, одиннадцать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Комментированное письмо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9186" name="Picture 2" descr="https://pp.vk.me/c621431/v621431672/1819e/Jkp99fIDU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643998" cy="5572164"/>
          </a:xfrm>
          <a:prstGeom prst="rect">
            <a:avLst/>
          </a:prstGeom>
          <a:noFill/>
        </p:spPr>
      </p:pic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285720" y="997509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Первое упоминание села Старое Шаймурзино относится к 1615 году.  В 1645 году село было переселено на 5 км юго-западнее вдоль поймы реки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Цильна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258888" y="188913"/>
            <a:ext cx="7705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metist " pitchFamily="2" charset="0"/>
              </a:rPr>
              <a:t>В город можно попасть, только ответив на вопросы, спрятанные в квадратиках.</a:t>
            </a:r>
            <a:endParaRPr lang="ru-RU" sz="2800" dirty="0">
              <a:solidFill>
                <a:srgbClr val="C00000"/>
              </a:solidFill>
              <a:latin typeface="Ametist 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4685255"/>
              </p:ext>
            </p:extLst>
          </p:nvPr>
        </p:nvGraphicFramePr>
        <p:xfrm>
          <a:off x="0" y="0"/>
          <a:ext cx="9143999" cy="71252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3768"/>
                <a:gridCol w="2448272"/>
                <a:gridCol w="2232248"/>
                <a:gridCol w="1979711"/>
              </a:tblGrid>
              <a:tr h="1124744">
                <a:tc gridSpan="4">
                  <a:txBody>
                    <a:bodyPr/>
                    <a:lstStyle/>
                    <a:p>
                      <a:pPr algn="ctr"/>
                      <a:r>
                        <a:rPr lang="ru-RU" sz="3600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 Ответьте на вопросы, спрятанные в квадратиках.</a:t>
                      </a:r>
                      <a:endParaRPr lang="ru-RU" sz="3600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25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Что обозначает имя числительное?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На какие вопросы отвечает имя числительное?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Какие  числительные называют дробными?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Какими членами предложения могут быть имена числительные?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</a:tr>
              <a:tr h="160581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На какой вопрос отвечают количественные имена числительные?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На какие вопросы отвечают порядковые имена числительные?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Какие бывают  числительные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по строению?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На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какие </a:t>
                      </a:r>
                      <a:r>
                        <a:rPr lang="ru-RU" sz="1800" b="1" baseline="0" dirty="0" err="1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груп-пы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 делятся количествен-</a:t>
                      </a:r>
                      <a:r>
                        <a:rPr lang="ru-RU" sz="1800" b="1" baseline="0" dirty="0" err="1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ные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     числи-тельные?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</a:tr>
              <a:tr h="2105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Какие числительные называют целыми?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Какие числительное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называют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 собирательными?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На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 какие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группы по значению делятся числительные?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Только ли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metist " pitchFamily="2" charset="0"/>
                        </a:rPr>
                        <a:t>числительные могут иметь числовые значения?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metist 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142984"/>
            <a:ext cx="2411760" cy="18244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01516" y="1174355"/>
            <a:ext cx="2160240" cy="172819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130279" y="5000636"/>
            <a:ext cx="2016224" cy="1857363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157454" y="1197338"/>
            <a:ext cx="1986546" cy="187447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929189" y="4932836"/>
            <a:ext cx="2179465" cy="1925164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01516" y="3000140"/>
            <a:ext cx="2284798" cy="185762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3143248"/>
            <a:ext cx="2285984" cy="187163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215207" y="3071810"/>
            <a:ext cx="1840026" cy="171451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0" y="5057800"/>
            <a:ext cx="2304256" cy="18002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428860" y="5012012"/>
            <a:ext cx="2357454" cy="1845988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841544" y="1197338"/>
            <a:ext cx="2232248" cy="172819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039544" y="3001730"/>
            <a:ext cx="2104224" cy="18002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dnayaove4ka.ru/uploads/posts/2011-12/1323121849_magia_ci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0"/>
            <a:ext cx="5581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НЕМОЙ ДИКТАНТ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4000" dirty="0" smtClean="0">
                <a:solidFill>
                  <a:srgbClr val="0070C0"/>
                </a:solidFill>
              </a:rPr>
              <a:t>Пять, пятнадцать, пятьдесят, пятьсот, семь, семнадцать, семьдесят, семьсот, шесть, шестнадцать, шестьсот, миллион, одиннадцать 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Числительные, </a:t>
            </a:r>
          </a:p>
          <a:p>
            <a:pPr algn="ctr"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обозначающие целые числа.</a:t>
            </a:r>
            <a:endParaRPr lang="ru-RU" sz="4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0" y="300037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Прочитайте,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правильно </a:t>
            </a:r>
            <a:r>
              <a:rPr lang="ru-RU" sz="240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про</a:t>
            </a:r>
            <a:r>
              <a:rPr kumimoji="0" lang="ru-RU" sz="240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говаривая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окончания числительных.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err="1" smtClean="0">
                <a:solidFill>
                  <a:srgbClr val="0070C0"/>
                </a:solidFill>
              </a:rPr>
              <a:t>Старошаймурзинская</a:t>
            </a:r>
            <a:r>
              <a:rPr lang="ru-RU" dirty="0" smtClean="0">
                <a:solidFill>
                  <a:srgbClr val="0070C0"/>
                </a:solidFill>
              </a:rPr>
              <a:t> средняя школа функционирует как общеобразовательная школа с 1938 года. В ней имеются 24 класс - кабинета, библиотека с 22 969 книгами, учебно-опытный участок с площадью 2,5 га, спортивный зал, один кабинет информатики. Между 3 и 4 уроками учащиеся питаются в столовой с 80 посадочными местами.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1" name="Picture 19" descr="4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925" y="9525"/>
            <a:ext cx="917892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214282" y="1440338"/>
            <a:ext cx="860618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314325" algn="justLow"/>
            <a:endParaRPr lang="en-US" sz="3200" i="1" dirty="0" smtClean="0">
              <a:solidFill>
                <a:srgbClr val="000066"/>
              </a:solidFill>
            </a:endParaRPr>
          </a:p>
          <a:p>
            <a:pPr indent="314325" algn="justLow"/>
            <a:r>
              <a:rPr lang="ru-RU" sz="3200" i="1" dirty="0" smtClean="0">
                <a:solidFill>
                  <a:srgbClr val="000066"/>
                </a:solidFill>
              </a:rPr>
              <a:t>В школе проходили соревнования</a:t>
            </a:r>
            <a:r>
              <a:rPr lang="ru-RU" sz="3200" i="1" dirty="0">
                <a:solidFill>
                  <a:srgbClr val="000066"/>
                </a:solidFill>
              </a:rPr>
              <a:t>. В </a:t>
            </a:r>
            <a:r>
              <a:rPr lang="ru-RU" sz="3200" i="1" dirty="0" smtClean="0">
                <a:solidFill>
                  <a:srgbClr val="000066"/>
                </a:solidFill>
              </a:rPr>
              <a:t> команде было </a:t>
            </a:r>
            <a:r>
              <a:rPr lang="ru-RU" sz="3200" i="1" dirty="0">
                <a:solidFill>
                  <a:srgbClr val="000066"/>
                </a:solidFill>
              </a:rPr>
              <a:t>18 </a:t>
            </a:r>
            <a:r>
              <a:rPr lang="ru-RU" sz="3200" i="1" dirty="0" smtClean="0">
                <a:solidFill>
                  <a:srgbClr val="000066"/>
                </a:solidFill>
              </a:rPr>
              <a:t>участников</a:t>
            </a:r>
            <a:r>
              <a:rPr lang="ru-RU" sz="3200" i="1" dirty="0">
                <a:solidFill>
                  <a:srgbClr val="000066"/>
                </a:solidFill>
              </a:rPr>
              <a:t>. 6 из них </a:t>
            </a:r>
            <a:r>
              <a:rPr lang="ru-RU" sz="3200" i="1" dirty="0" smtClean="0">
                <a:solidFill>
                  <a:srgbClr val="000066"/>
                </a:solidFill>
              </a:rPr>
              <a:t>занимались </a:t>
            </a:r>
            <a:r>
              <a:rPr lang="ru-RU" sz="3200" i="1" dirty="0">
                <a:solidFill>
                  <a:srgbClr val="000066"/>
                </a:solidFill>
              </a:rPr>
              <a:t>спортом уже 2 года. 2/3 </a:t>
            </a:r>
            <a:r>
              <a:rPr lang="ru-RU" sz="3200" i="1" dirty="0" smtClean="0">
                <a:solidFill>
                  <a:srgbClr val="000066"/>
                </a:solidFill>
              </a:rPr>
              <a:t>участников </a:t>
            </a:r>
            <a:r>
              <a:rPr lang="ru-RU" sz="3200" i="1" dirty="0">
                <a:solidFill>
                  <a:srgbClr val="000066"/>
                </a:solidFill>
              </a:rPr>
              <a:t>были </a:t>
            </a:r>
            <a:r>
              <a:rPr lang="ru-RU" sz="3200" i="1" dirty="0" smtClean="0">
                <a:solidFill>
                  <a:srgbClr val="000066"/>
                </a:solidFill>
              </a:rPr>
              <a:t>спортсменами-любителями. Из </a:t>
            </a:r>
            <a:r>
              <a:rPr lang="ru-RU" sz="3200" i="1" dirty="0">
                <a:solidFill>
                  <a:srgbClr val="000066"/>
                </a:solidFill>
              </a:rPr>
              <a:t>10 этапов </a:t>
            </a:r>
            <a:r>
              <a:rPr lang="ru-RU" sz="3200" i="1" dirty="0" smtClean="0">
                <a:solidFill>
                  <a:srgbClr val="000066"/>
                </a:solidFill>
              </a:rPr>
              <a:t>соревнований </a:t>
            </a:r>
            <a:r>
              <a:rPr lang="ru-RU" sz="3200" i="1" dirty="0">
                <a:solidFill>
                  <a:srgbClr val="000066"/>
                </a:solidFill>
              </a:rPr>
              <a:t>юные </a:t>
            </a:r>
            <a:r>
              <a:rPr lang="ru-RU" sz="3200" i="1" dirty="0" smtClean="0">
                <a:solidFill>
                  <a:srgbClr val="000066"/>
                </a:solidFill>
              </a:rPr>
              <a:t>спортсмены </a:t>
            </a:r>
            <a:r>
              <a:rPr lang="ru-RU" sz="3200" i="1" dirty="0">
                <a:solidFill>
                  <a:srgbClr val="000066"/>
                </a:solidFill>
              </a:rPr>
              <a:t>выиграли 8, то есть 4/5. 3 </a:t>
            </a:r>
            <a:r>
              <a:rPr lang="ru-RU" sz="3200" i="1" dirty="0" smtClean="0">
                <a:solidFill>
                  <a:srgbClr val="000066"/>
                </a:solidFill>
              </a:rPr>
              <a:t>участника </a:t>
            </a:r>
            <a:r>
              <a:rPr lang="ru-RU" sz="3200" i="1" dirty="0">
                <a:solidFill>
                  <a:srgbClr val="000066"/>
                </a:solidFill>
              </a:rPr>
              <a:t>получили </a:t>
            </a:r>
            <a:r>
              <a:rPr lang="ru-RU" sz="3200" i="1" dirty="0" smtClean="0">
                <a:solidFill>
                  <a:srgbClr val="000066"/>
                </a:solidFill>
              </a:rPr>
              <a:t>медали</a:t>
            </a:r>
            <a:r>
              <a:rPr lang="ru-RU" sz="3200" i="1" dirty="0">
                <a:solidFill>
                  <a:srgbClr val="000066"/>
                </a:solidFill>
              </a:rPr>
              <a:t>, </a:t>
            </a:r>
            <a:r>
              <a:rPr lang="ru-RU" sz="3200" i="1" dirty="0" smtClean="0">
                <a:solidFill>
                  <a:srgbClr val="000066"/>
                </a:solidFill>
              </a:rPr>
              <a:t>5 - </a:t>
            </a:r>
            <a:r>
              <a:rPr lang="ru-RU" sz="3200" i="1" dirty="0">
                <a:solidFill>
                  <a:srgbClr val="000066"/>
                </a:solidFill>
              </a:rPr>
              <a:t>призы. </a:t>
            </a:r>
          </a:p>
        </p:txBody>
      </p:sp>
      <p:sp>
        <p:nvSpPr>
          <p:cNvPr id="23577" name="WordArt 25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612140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Выборочное </a:t>
            </a:r>
            <a:r>
              <a:rPr lang="ru-RU" sz="28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списывание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68313" y="1557338"/>
            <a:ext cx="8208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Заменить числа словами, </a:t>
            </a:r>
            <a:r>
              <a:rPr lang="ru-RU" sz="2400" b="1" dirty="0" smtClean="0">
                <a:solidFill>
                  <a:srgbClr val="660033"/>
                </a:solidFill>
              </a:rPr>
              <a:t>выпишите числительные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68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ru-RU" b="1" u="sng" smtClean="0"/>
              <a:t>Мое настроение сейчас</a:t>
            </a:r>
          </a:p>
        </p:txBody>
      </p:sp>
      <p:pic>
        <p:nvPicPr>
          <p:cNvPr id="134158" name="BKNPTY0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smiley_face__grinning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667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smileyfaces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349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smiley_face__cryA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514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8640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79" fill="hold"/>
                                        <p:tgtEl>
                                          <p:spTgt spid="134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15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87" name="WordArt 27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7691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i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539750" y="1008063"/>
            <a:ext cx="83534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000066"/>
                </a:solidFill>
              </a:rPr>
              <a:t>Определите разряд количественных числительных, </a:t>
            </a:r>
          </a:p>
          <a:p>
            <a:pPr algn="ctr"/>
            <a:r>
              <a:rPr lang="ru-RU" sz="2000" b="1" i="1" dirty="0">
                <a:solidFill>
                  <a:srgbClr val="000066"/>
                </a:solidFill>
              </a:rPr>
              <a:t>записав их в соответствующую колонку</a:t>
            </a:r>
          </a:p>
          <a:p>
            <a:pPr algn="ctr" eaLnBrk="0" hangingPunct="0"/>
            <a:endParaRPr lang="ru-RU" sz="2000" b="1" i="1" dirty="0">
              <a:solidFill>
                <a:srgbClr val="000066"/>
              </a:solidFill>
            </a:endParaRPr>
          </a:p>
        </p:txBody>
      </p:sp>
      <p:graphicFrame>
        <p:nvGraphicFramePr>
          <p:cNvPr id="15414" name="Group 5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621707702"/>
              </p:ext>
            </p:extLst>
          </p:nvPr>
        </p:nvGraphicFramePr>
        <p:xfrm>
          <a:off x="179512" y="2132856"/>
          <a:ext cx="8353301" cy="3941872"/>
        </p:xfrm>
        <a:graphic>
          <a:graphicData uri="http://schemas.openxmlformats.org/drawingml/2006/table">
            <a:tbl>
              <a:tblPr/>
              <a:tblGrid>
                <a:gridCol w="2606363"/>
                <a:gridCol w="3065918"/>
                <a:gridCol w="2681020"/>
              </a:tblGrid>
              <a:tr h="16157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Числительные, обозначающие целые числа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Дробные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числительные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Собирательные числительные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61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68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87" name="WordArt 27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7691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i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539750" y="1008063"/>
            <a:ext cx="83534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000066"/>
                </a:solidFill>
              </a:rPr>
              <a:t>Определите разряд количественных числительных, </a:t>
            </a:r>
          </a:p>
          <a:p>
            <a:pPr algn="ctr"/>
            <a:r>
              <a:rPr lang="ru-RU" sz="2000" b="1" i="1" dirty="0">
                <a:solidFill>
                  <a:srgbClr val="000066"/>
                </a:solidFill>
              </a:rPr>
              <a:t>записав их в соответствующую колонку</a:t>
            </a:r>
          </a:p>
          <a:p>
            <a:pPr algn="ctr" eaLnBrk="0" hangingPunct="0"/>
            <a:endParaRPr lang="ru-RU" sz="2000" b="1" i="1" dirty="0">
              <a:solidFill>
                <a:srgbClr val="000066"/>
              </a:solidFill>
            </a:endParaRPr>
          </a:p>
        </p:txBody>
      </p:sp>
      <p:graphicFrame>
        <p:nvGraphicFramePr>
          <p:cNvPr id="15414" name="Group 5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621707702"/>
              </p:ext>
            </p:extLst>
          </p:nvPr>
        </p:nvGraphicFramePr>
        <p:xfrm>
          <a:off x="179512" y="2132856"/>
          <a:ext cx="8353301" cy="3941872"/>
        </p:xfrm>
        <a:graphic>
          <a:graphicData uri="http://schemas.openxmlformats.org/drawingml/2006/table">
            <a:tbl>
              <a:tblPr/>
              <a:tblGrid>
                <a:gridCol w="2606363"/>
                <a:gridCol w="3065918"/>
                <a:gridCol w="2681020"/>
              </a:tblGrid>
              <a:tr h="16157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Числительные, обозначающие целые числа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Дробные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числительные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Собирательные числительные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61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18 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2/3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4/5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5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6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68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ва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536" y="1643063"/>
            <a:ext cx="8534152" cy="473826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Три и два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–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пять.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Три девицы под окном пряли поздно вечерком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Первый луч солнца разбудил девочку.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Разделите шесть на три.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Занятия начинаются в восемь часов.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5364" name="Рисунок 5" descr="owl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7081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214438" y="500063"/>
            <a:ext cx="5286375" cy="857250"/>
          </a:xfrm>
          <a:prstGeom prst="wedgeRoundRectCallout">
            <a:avLst>
              <a:gd name="adj1" fmla="val 66930"/>
              <a:gd name="adj2" fmla="val -225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Подчеркните числительные как члены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56762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ва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536" y="1643063"/>
            <a:ext cx="8534152" cy="473826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204388" y="247461"/>
            <a:ext cx="5286375" cy="857250"/>
          </a:xfrm>
          <a:prstGeom prst="wedgeRoundRectCallout">
            <a:avLst>
              <a:gd name="adj1" fmla="val 66930"/>
              <a:gd name="adj2" fmla="val -225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Проверьте!!!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0847"/>
            <a:ext cx="7313116" cy="54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Рисунок 5" descr="owl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16"/>
            <a:ext cx="17081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413967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0" name="WordArt 18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СТАНЦИЯ «Отдыхай-ка»</a:t>
            </a:r>
          </a:p>
        </p:txBody>
      </p:sp>
      <p:sp>
        <p:nvSpPr>
          <p:cNvPr id="346135" name="AutoShape 23"/>
          <p:cNvSpPr>
            <a:spLocks noChangeArrowheads="1"/>
          </p:cNvSpPr>
          <p:nvPr/>
        </p:nvSpPr>
        <p:spPr bwMode="auto">
          <a:xfrm>
            <a:off x="395288" y="333375"/>
            <a:ext cx="914400" cy="914400"/>
          </a:xfrm>
          <a:prstGeom prst="star4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1500174"/>
            <a:ext cx="4500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rgbClr val="0070C0"/>
                </a:solidFill>
              </a:rPr>
              <a:t>Раз – мы топаем ногами.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0070C0"/>
                </a:solidFill>
              </a:rPr>
              <a:t>Два – мы хлопаем руками.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0070C0"/>
                </a:solidFill>
              </a:rPr>
              <a:t>Три – качаем головой.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0070C0"/>
                </a:solidFill>
              </a:rPr>
              <a:t>Руки к небу поднимаем,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0070C0"/>
                </a:solidFill>
              </a:rPr>
              <a:t>Опускаем руки вниз,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0070C0"/>
                </a:solidFill>
              </a:rPr>
              <a:t>В сторону их разведём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0070C0"/>
                </a:solidFill>
              </a:rPr>
              <a:t>И опять шагать начнём.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21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021137"/>
            <a:ext cx="207168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207168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357298"/>
            <a:ext cx="207168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Детская минус - Весел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86182" y="27860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1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894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46130" grpId="0" animBg="1"/>
      <p:bldP spid="3461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на карточках</a:t>
            </a:r>
            <a:br>
              <a:rPr lang="ru-RU" sz="3200" b="1" cap="none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ВЫБЕРИ ПРАВИЛЬНЫЙ ВАРИАНТ</a:t>
            </a:r>
            <a:endParaRPr lang="ru-RU" sz="3200" b="1" cap="none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5230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А. </a:t>
            </a:r>
            <a:r>
              <a:rPr lang="ru-RU" b="1" dirty="0" smtClean="0"/>
              <a:t>С (</a:t>
            </a:r>
            <a:r>
              <a:rPr lang="ru-RU" b="1" dirty="0" err="1" smtClean="0"/>
              <a:t>пятистами</a:t>
            </a:r>
            <a:r>
              <a:rPr lang="ru-RU" b="1" dirty="0" smtClean="0"/>
              <a:t>, пятьюстами) рублями в кармане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Б. </a:t>
            </a:r>
            <a:r>
              <a:rPr lang="ru-RU" b="1" dirty="0" smtClean="0"/>
              <a:t>О (пятистах, </a:t>
            </a:r>
            <a:r>
              <a:rPr lang="ru-RU" b="1" dirty="0" err="1" smtClean="0"/>
              <a:t>пятьюстах</a:t>
            </a:r>
            <a:r>
              <a:rPr lang="ru-RU" b="1" dirty="0" smtClean="0"/>
              <a:t>) жителях</a:t>
            </a:r>
          </a:p>
          <a:p>
            <a:pPr>
              <a:buNone/>
            </a:pPr>
            <a:r>
              <a:rPr lang="ru-RU" b="1" dirty="0" smtClean="0"/>
              <a:t>в (ста, </a:t>
            </a:r>
            <a:r>
              <a:rPr lang="ru-RU" b="1" dirty="0" err="1" smtClean="0"/>
              <a:t>стах</a:t>
            </a:r>
            <a:r>
              <a:rPr lang="ru-RU" b="1" dirty="0" smtClean="0"/>
              <a:t>) метрах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В. </a:t>
            </a:r>
            <a:r>
              <a:rPr lang="ru-RU" b="1" dirty="0" smtClean="0"/>
              <a:t>Дом с (пятьюдесятью, </a:t>
            </a:r>
            <a:r>
              <a:rPr lang="ru-RU" b="1" dirty="0" err="1" smtClean="0"/>
              <a:t>пятидесятью</a:t>
            </a:r>
            <a:r>
              <a:rPr lang="ru-RU" b="1" dirty="0" smtClean="0"/>
              <a:t>, пятидесяти) комнатами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Г. </a:t>
            </a:r>
            <a:r>
              <a:rPr lang="ru-RU" b="1" dirty="0" smtClean="0"/>
              <a:t>Разотрите масло с (двумястами, </a:t>
            </a:r>
            <a:endParaRPr lang="en-US" b="1" dirty="0" smtClean="0"/>
          </a:p>
          <a:p>
            <a:pPr>
              <a:buNone/>
            </a:pPr>
            <a:r>
              <a:rPr lang="ru-RU" b="1" dirty="0" err="1" smtClean="0"/>
              <a:t>двухстами</a:t>
            </a:r>
            <a:r>
              <a:rPr lang="ru-RU" b="1" dirty="0" smtClean="0"/>
              <a:t>) граммами сахара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Д. </a:t>
            </a:r>
            <a:r>
              <a:rPr lang="ru-RU" b="1" dirty="0" smtClean="0"/>
              <a:t>Три (первые, первых) урока он прогулял</a:t>
            </a:r>
            <a:endParaRPr lang="ru-RU" b="1" dirty="0"/>
          </a:p>
        </p:txBody>
      </p:sp>
      <p:pic>
        <p:nvPicPr>
          <p:cNvPr id="4" name="Рисунок 3" descr="ьььь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143116"/>
            <a:ext cx="2357422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064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388424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3175">
                  <a:solidFill>
                    <a:srgbClr val="006600"/>
                  </a:solidFill>
                </a:ln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Дайте объяснение фразеологизмам </a:t>
            </a:r>
            <a:br>
              <a:rPr lang="ru-RU" sz="2800" b="1" dirty="0" smtClean="0">
                <a:ln w="3175">
                  <a:solidFill>
                    <a:srgbClr val="006600"/>
                  </a:solidFill>
                </a:ln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3175">
                <a:solidFill>
                  <a:srgbClr val="006600"/>
                </a:solidFill>
              </a:ln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564904"/>
            <a:ext cx="4104456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две капли воды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Наговорить с три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короба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четырех стенах</a:t>
            </a: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Пятое колесо в телеге</a:t>
            </a: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Опять двадцать пять</a:t>
            </a: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57454" y="2587641"/>
            <a:ext cx="4104456" cy="2448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342900" indent="-342900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2625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23938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7950" indent="-3540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719263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очень похожи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обмануть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жить, не выходя из дому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абсолютно ненужное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 же самое 	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arologiay.ru/wp-content/uploads/2010/10/mult6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1198249" cy="15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44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61071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00FF"/>
                </a:solidFill>
                <a:latin typeface="Arial" charset="0"/>
              </a:rPr>
              <a:t>…раз отмерь - …раз отрежь</a:t>
            </a:r>
          </a:p>
        </p:txBody>
      </p:sp>
      <p:pic>
        <p:nvPicPr>
          <p:cNvPr id="9220" name="Picture 4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20713"/>
            <a:ext cx="5059363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03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738" cy="610711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</a:t>
            </a:r>
            <a:r>
              <a:rPr lang="ru-RU" sz="4000" b="1" smtClean="0">
                <a:solidFill>
                  <a:schemeClr val="folHlink"/>
                </a:solidFill>
                <a:latin typeface="Arial" charset="0"/>
              </a:rPr>
              <a:t>Не имей … рублей, а имей … друзей.</a:t>
            </a:r>
          </a:p>
        </p:txBody>
      </p:sp>
      <p:pic>
        <p:nvPicPr>
          <p:cNvPr id="11266" name="Picture 2" descr="http://art-to-be-mum.ru/wp-content/uploads/2011/05/%D0%B4%D1%80%D1%83%D0%B6%D0%B1%D0%B0-390x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000108"/>
            <a:ext cx="492922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05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В 1930 году в селе открыли школу-семилетку, в 1935 году школа преобразована в десятилетку. В 1938 году школа выпустила первых выпускников со средним образованием. А в 2015 году </a:t>
            </a:r>
            <a:r>
              <a:rPr lang="ru-RU" dirty="0" err="1" smtClean="0">
                <a:solidFill>
                  <a:schemeClr val="bg1"/>
                </a:solidFill>
              </a:rPr>
              <a:t>выпустились</a:t>
            </a:r>
            <a:r>
              <a:rPr lang="ru-RU" dirty="0" smtClean="0">
                <a:solidFill>
                  <a:schemeClr val="bg1"/>
                </a:solidFill>
              </a:rPr>
              <a:t> 19 учащихся.</a:t>
            </a:r>
          </a:p>
          <a:p>
            <a:endParaRPr lang="ru-RU" dirty="0"/>
          </a:p>
        </p:txBody>
      </p:sp>
      <p:pic>
        <p:nvPicPr>
          <p:cNvPr id="10242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52864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http://www.calend.ru/img/content/i2/2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215238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sz="3600" dirty="0" smtClean="0">
                <a:solidFill>
                  <a:schemeClr val="bg1"/>
                </a:solidFill>
              </a:rPr>
              <a:t>семейном кругу мы с вами растём.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Основа основ – родительский дом.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 семейном кругу все корни твои,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И в жизнь ты входишь из семьи.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http://www.usznvarna.ru/resolveuid/c348a257dbd15a4d4d33c77bb9a522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35785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>Сочинение-миниатюра «Моя семья»</a:t>
            </a:r>
            <a:endParaRPr lang="ru-RU" sz="4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35524" name="Picture 4" descr="http://estalsad65.edumsko.ru/uploads/3000/2241/section/261156/dbc4c2c7eea1ffa5a0fdda1031cb95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57496"/>
            <a:ext cx="5786478" cy="316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одительский дом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4810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FF00"/>
                </a:solidFill>
              </a:rPr>
              <a:t>   1. Повторить все правила.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FF00"/>
                </a:solidFill>
              </a:rPr>
              <a:t>2. Выполнить упражнение 432.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FF00"/>
                </a:solidFill>
              </a:rPr>
              <a:t> Составить рассказ «Природа моего  села»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FF00"/>
                </a:solidFill>
              </a:rPr>
              <a:t>(в любой форме: презентация, доклад, реферат, сообщение, письмо), используя числительные.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557338"/>
            <a:ext cx="7097741" cy="2085976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это знал и повторил – красное облачко.</a:t>
            </a:r>
          </a:p>
          <a:p>
            <a:pPr algn="ctr">
              <a:buFont typeface="Wingdings 2" pitchFamily="18" charset="2"/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Ура! Я это знаю! – синее облачко.</a:t>
            </a:r>
          </a:p>
          <a:p>
            <a:pPr algn="ctr">
              <a:buFont typeface="Wingdings 2" pitchFamily="18" charset="2"/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многое узнал только сегодня на уроке – белое облачко.</a:t>
            </a:r>
          </a:p>
        </p:txBody>
      </p:sp>
      <p:sp>
        <p:nvSpPr>
          <p:cNvPr id="7" name="Выноска-облако 6"/>
          <p:cNvSpPr/>
          <p:nvPr/>
        </p:nvSpPr>
        <p:spPr>
          <a:xfrm rot="9506346" flipV="1">
            <a:off x="7543800" y="881063"/>
            <a:ext cx="1189038" cy="846137"/>
          </a:xfrm>
          <a:prstGeom prst="cloudCallout">
            <a:avLst>
              <a:gd name="adj1" fmla="val 127435"/>
              <a:gd name="adj2" fmla="val 39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 rot="9506346" flipV="1">
            <a:off x="7566025" y="2249488"/>
            <a:ext cx="1190625" cy="846137"/>
          </a:xfrm>
          <a:prstGeom prst="cloudCallout">
            <a:avLst>
              <a:gd name="adj1" fmla="val 114502"/>
              <a:gd name="adj2" fmla="val 274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 rot="9506346" flipV="1">
            <a:off x="7543394" y="3689314"/>
            <a:ext cx="1189037" cy="846138"/>
          </a:xfrm>
          <a:prstGeom prst="cloudCallout">
            <a:avLst>
              <a:gd name="adj1" fmla="val 115368"/>
              <a:gd name="adj2" fmla="val 1274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1619250" y="260350"/>
            <a:ext cx="5329238" cy="1296988"/>
          </a:xfrm>
          <a:prstGeom prst="cloudCallout">
            <a:avLst>
              <a:gd name="adj1" fmla="val -69234"/>
              <a:gd name="adj2" fmla="val 844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928670"/>
            <a:ext cx="8196290" cy="214314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Мне на уроке было…….</a:t>
            </a:r>
          </a:p>
          <a:p>
            <a:pPr>
              <a:lnSpc>
                <a:spcPct val="90000"/>
              </a:lnSpc>
              <a:buNone/>
            </a:pPr>
            <a:endParaRPr lang="ru-RU" sz="4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4000" b="1" dirty="0" smtClean="0"/>
          </a:p>
        </p:txBody>
      </p:sp>
      <p:sp>
        <p:nvSpPr>
          <p:cNvPr id="4098" name="AutoShape 2" descr="http://dic.academic.ru/pictures/wiki/files/83/Smil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dic.academic.ru/pictures/wiki/files/83/Smil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turbo-zapusk.ru/wp-content/uploads/2015/05/%D0%B3%D1%80%D1%83%D1%81%D1%82%D0%BD%D1%8B%D0%B9-%D1%81%D0%BC%D0%B0%D0%B9%D0%BB%D0%B8%D0%BA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4000528" cy="4143404"/>
          </a:xfrm>
          <a:prstGeom prst="rect">
            <a:avLst/>
          </a:prstGeom>
          <a:noFill/>
        </p:spPr>
      </p:pic>
      <p:pic>
        <p:nvPicPr>
          <p:cNvPr id="4106" name="Picture 10" descr="http://timoshka-spb.ru/thumb/9fPDtADV0OodY1lHwpAd-Q/180r160/210464/%D1%81%D0%BC%D0%B0%D0%B9%D0%BB%D0%B8%D0%BA_%D0%B1%D0%B5%D0%B7_%D1%84%D0%BE%D0%BD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5072066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35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80" y="3883123"/>
            <a:ext cx="74787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8" name="Группа 11"/>
          <p:cNvGrpSpPr>
            <a:grpSpLocks/>
          </p:cNvGrpSpPr>
          <p:nvPr/>
        </p:nvGrpSpPr>
        <p:grpSpPr bwMode="auto">
          <a:xfrm>
            <a:off x="2071688" y="357188"/>
            <a:ext cx="4786312" cy="4344987"/>
            <a:chOff x="2357422" y="928670"/>
            <a:chExt cx="4429156" cy="4059833"/>
          </a:xfrm>
        </p:grpSpPr>
        <p:pic>
          <p:nvPicPr>
            <p:cNvPr id="57349" name="Picture 2" descr="D:\рисунки мои\карт. скан. открытки\барто 2\docu00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9" y="925309"/>
              <a:ext cx="4394397" cy="365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2928934"/>
              <a:ext cx="1143008" cy="1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1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479" y="3209062"/>
              <a:ext cx="868725" cy="109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2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20434">
              <a:off x="2643174" y="2214554"/>
              <a:ext cx="35719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3" name="Picture 7" descr="D:\рисунки мои\карт. скан. открытки\барто 5\docu0003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E7E9"/>
                </a:clrFrom>
                <a:clrTo>
                  <a:srgbClr val="EDE7E9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11127">
              <a:off x="4854437" y="3923711"/>
              <a:ext cx="546785" cy="106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214678" y="585789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МОЛОДЦЫ!!!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072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Зульфия\Desktop\DSC02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4876" cy="381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Зульфия\Desktop\DSC03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714752"/>
          </a:xfrm>
          <a:prstGeom prst="rect">
            <a:avLst/>
          </a:prstGeom>
          <a:noFill/>
        </p:spPr>
      </p:pic>
      <p:pic>
        <p:nvPicPr>
          <p:cNvPr id="7" name="Picture 2" descr="C:\Users\Зульфия\Desktop\DSC02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3714752"/>
            <a:ext cx="4571999" cy="3143248"/>
          </a:xfrm>
          <a:prstGeom prst="rect">
            <a:avLst/>
          </a:prstGeom>
          <a:noFill/>
        </p:spPr>
      </p:pic>
      <p:pic>
        <p:nvPicPr>
          <p:cNvPr id="8" name="Picture 2" descr="C:\Users\Зульфия\Desktop\DSC00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457200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ульфия\Desktop\DSC0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19" y="214290"/>
            <a:ext cx="8703799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7148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Село Старое Шаймурзино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AutoShape 2" descr="https://pp.vk.me/c621925/v621925414/2bd3a/Yv1ZSK8yPq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2022" name="Picture 6" descr="https://pp.vk.me/c621431/v621431672/1819e/Jkp99fIDU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5762632" cy="3152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Picture 4" descr="https://pp.vk.me/c621925/v621925414/2bd3a/Yv1ZSK8yPq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1"/>
            <a:ext cx="5157824" cy="36433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42024" name="AutoShape 8" descr="Картинки по запросу старое шаймурз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2026" name="Picture 10" descr="http://www.esosedi.ru/fiber/5691/fit/450x600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286016" cy="26432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42028" name="Picture 12" descr="http://kazved.ru/uploadimg/55775_142848_10214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71480"/>
            <a:ext cx="3325058" cy="24145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8" name="С чего наченаетс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1500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928958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Имя числительное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1JF041KZkjk/UXlFAEw_3MI/AAAAAAAAD8o/XWRjzgqs2Ms/s1600/%D1%87%D0%B8%D1%81%D0%BB%D0%B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"/>
            <a:ext cx="8402666" cy="11429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Имена числительные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15008" y="1071546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2500300" y="1000107"/>
            <a:ext cx="1357321" cy="792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1714488"/>
            <a:ext cx="3643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Количественные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1857364"/>
            <a:ext cx="3532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Порядковые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996929" y="2574914"/>
            <a:ext cx="8635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1568433" y="2574915"/>
            <a:ext cx="8635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358216" y="2500306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85852" y="3071810"/>
            <a:ext cx="357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целые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3224210"/>
            <a:ext cx="357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дробные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428860" y="2786058"/>
            <a:ext cx="3571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собирательные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45090" name="Picture 2" descr="http://ameranet.com/uploads/posts/2012-11/1354281921_1336642950_znachenie-chisel-po-fensh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14620"/>
            <a:ext cx="5610222" cy="373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14422"/>
            <a:ext cx="87154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Обобщение изученного по теме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Имя числительное 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мя существительное">
  <a:themeElements>
    <a:clrScheme name="Имя существительное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Имя существительное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мя существительное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711</Words>
  <Application>Microsoft Office PowerPoint</Application>
  <PresentationFormat>Экран (4:3)</PresentationFormat>
  <Paragraphs>149</Paragraphs>
  <Slides>36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Тема Office</vt:lpstr>
      <vt:lpstr>Имя существительное</vt:lpstr>
      <vt:lpstr>1_Тема Office</vt:lpstr>
      <vt:lpstr>2_Тема Office</vt:lpstr>
      <vt:lpstr>9_Тема Office</vt:lpstr>
      <vt:lpstr>11_Тема Office</vt:lpstr>
      <vt:lpstr>12_Тема Office</vt:lpstr>
      <vt:lpstr>14_Тема Office</vt:lpstr>
      <vt:lpstr>15_Тема Office</vt:lpstr>
      <vt:lpstr>Оформление по умолчанию</vt:lpstr>
      <vt:lpstr>1_Оформление по умолчанию</vt:lpstr>
      <vt:lpstr>Эркер</vt:lpstr>
      <vt:lpstr>Слайд 1</vt:lpstr>
      <vt:lpstr>Мое настроение сейчас</vt:lpstr>
      <vt:lpstr>Слайд 3</vt:lpstr>
      <vt:lpstr>Слайд 4</vt:lpstr>
      <vt:lpstr>Слайд 5</vt:lpstr>
      <vt:lpstr>Имя числительное</vt:lpstr>
      <vt:lpstr>Слайд 7</vt:lpstr>
      <vt:lpstr>Имена числительные</vt:lpstr>
      <vt:lpstr>Слайд 9</vt:lpstr>
      <vt:lpstr>Слайд 10</vt:lpstr>
      <vt:lpstr>    Восемнадцатое февраля Классная работа  Обобщение изученного по теме « Имя числительное »  </vt:lpstr>
      <vt:lpstr>Словарный    диктант</vt:lpstr>
      <vt:lpstr>Комментированное письмо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Работа на карточках ВЫБЕРИ ПРАВИЛЬНЫЙ ВАРИАНТ</vt:lpstr>
      <vt:lpstr>Дайте объяснение фразеологизмам  </vt:lpstr>
      <vt:lpstr>…раз отмерь - …раз отрежь</vt:lpstr>
      <vt:lpstr> Не имей … рублей, а имей … друзей.</vt:lpstr>
      <vt:lpstr>Слайд 29</vt:lpstr>
      <vt:lpstr>Слайд 30</vt:lpstr>
      <vt:lpstr>Слайд 31</vt:lpstr>
      <vt:lpstr>Домашнее задание: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Admin</cp:lastModifiedBy>
  <cp:revision>241</cp:revision>
  <dcterms:created xsi:type="dcterms:W3CDTF">2010-07-15T12:46:41Z</dcterms:created>
  <dcterms:modified xsi:type="dcterms:W3CDTF">2016-02-23T12:44:17Z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2961371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