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65" r:id="rId5"/>
    <p:sldId id="267" r:id="rId6"/>
    <p:sldId id="260" r:id="rId7"/>
    <p:sldId id="271" r:id="rId8"/>
    <p:sldId id="272" r:id="rId9"/>
    <p:sldId id="273" r:id="rId10"/>
    <p:sldId id="274" r:id="rId11"/>
    <p:sldId id="278" r:id="rId12"/>
    <p:sldId id="279" r:id="rId13"/>
    <p:sldId id="275" r:id="rId14"/>
    <p:sldId id="276" r:id="rId15"/>
    <p:sldId id="277" r:id="rId16"/>
    <p:sldId id="286" r:id="rId17"/>
    <p:sldId id="303" r:id="rId18"/>
    <p:sldId id="289" r:id="rId19"/>
    <p:sldId id="298" r:id="rId20"/>
    <p:sldId id="280" r:id="rId21"/>
    <p:sldId id="281" r:id="rId22"/>
    <p:sldId id="282" r:id="rId23"/>
    <p:sldId id="304" r:id="rId24"/>
    <p:sldId id="297" r:id="rId25"/>
    <p:sldId id="287" r:id="rId26"/>
    <p:sldId id="288" r:id="rId27"/>
    <p:sldId id="291" r:id="rId28"/>
    <p:sldId id="292" r:id="rId29"/>
    <p:sldId id="293" r:id="rId30"/>
    <p:sldId id="294" r:id="rId31"/>
    <p:sldId id="300" r:id="rId32"/>
    <p:sldId id="295" r:id="rId33"/>
    <p:sldId id="299" r:id="rId34"/>
    <p:sldId id="302" r:id="rId35"/>
    <p:sldId id="301" r:id="rId36"/>
    <p:sldId id="264" r:id="rId37"/>
    <p:sldId id="296" r:id="rId38"/>
    <p:sldId id="283" r:id="rId39"/>
    <p:sldId id="284" r:id="rId40"/>
    <p:sldId id="28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B2D78-2930-4C55-A633-7E322BE48F38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28FFD-5555-46CF-A25A-CA0CB02C3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C676EC6-0F18-4199-9F01-B66D44A7F41F}" type="slidenum">
              <a:rPr lang="ru-RU"/>
              <a:pPr/>
              <a:t>31</a:t>
            </a:fld>
            <a:endParaRPr lang="ru-RU"/>
          </a:p>
        </p:txBody>
      </p:sp>
      <p:sp>
        <p:nvSpPr>
          <p:cNvPr id="1146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6275"/>
            <a:ext cx="4592637" cy="3444875"/>
          </a:xfrm>
          <a:solidFill>
            <a:srgbClr val="FFFFFF"/>
          </a:solidFill>
          <a:ln/>
        </p:spPr>
      </p:sp>
      <p:sp>
        <p:nvSpPr>
          <p:cNvPr id="1146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489488" y="-12423775"/>
            <a:ext cx="34980563" cy="262366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0256-45E1-4352-92AE-A8B73AA503C8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59DF-57A3-4E43-90ED-28DC7D1EE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0256-45E1-4352-92AE-A8B73AA503C8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59DF-57A3-4E43-90ED-28DC7D1EE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0256-45E1-4352-92AE-A8B73AA503C8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59DF-57A3-4E43-90ED-28DC7D1EE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0256-45E1-4352-92AE-A8B73AA503C8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59DF-57A3-4E43-90ED-28DC7D1EE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0256-45E1-4352-92AE-A8B73AA503C8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59DF-57A3-4E43-90ED-28DC7D1EE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0256-45E1-4352-92AE-A8B73AA503C8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59DF-57A3-4E43-90ED-28DC7D1EE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0256-45E1-4352-92AE-A8B73AA503C8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59DF-57A3-4E43-90ED-28DC7D1EE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0256-45E1-4352-92AE-A8B73AA503C8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59DF-57A3-4E43-90ED-28DC7D1EE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0256-45E1-4352-92AE-A8B73AA503C8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59DF-57A3-4E43-90ED-28DC7D1EE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0256-45E1-4352-92AE-A8B73AA503C8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59DF-57A3-4E43-90ED-28DC7D1EE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0256-45E1-4352-92AE-A8B73AA503C8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59DF-57A3-4E43-90ED-28DC7D1EE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E0256-45E1-4352-92AE-A8B73AA503C8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B59DF-57A3-4E43-90ED-28DC7D1EE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2;&#1086;&#1080;%20&#1076;&#1086;&#1082;&#1091;&#1084;&#1077;&#1085;&#1090;&#1099;\&#1044;&#1083;&#1103;%20&#1096;&#1082;&#1086;&#1083;&#1099;\&#1059;&#1088;&#1086;&#1082;%20&#1087;&#1086;%20&#1054;&#1056;&#1050;&#1057;&#1069;%20&#1084;&#1086;&#1076;&#1091;&#1083;&#1100;%20&#1054;&#1055;&#1050;%20&#1090;&#1077;&#1084;&#1072;%20&#1055;&#1072;&#1089;&#1093;&#1072;\&#1082;&#1086;&#1083;&#1086;&#1082;&#1086;&#1083;&#1072;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86;&#1080;%20&#1076;&#1086;&#1082;&#1091;&#1084;&#1077;&#1085;&#1090;&#1099;\&#1044;&#1083;&#1103;%20&#1096;&#1082;&#1086;&#1083;&#1099;\&#1059;&#1088;&#1086;&#1082;%20&#1087;&#1086;%20&#1054;&#1056;&#1050;&#1057;&#1069;%20&#1084;&#1086;&#1076;&#1091;&#1083;&#1100;%20&#1054;&#1055;&#1050;%20&#1090;&#1077;&#1084;&#1072;%20&#1055;&#1072;&#1089;&#1093;&#1072;\8_&#1087;&#1077;&#1088;&#1077;&#1079;&#1074;&#1086;&#1085;_&#1042;&#1086;&#1089;&#1082;&#1088;&#1077;&#1089;&#1077;&#1085;&#1080;&#1077;%20&#1058;&#1074;&#1086;&#1077;,%20&#1061;&#1088;&#1080;&#1089;&#1090;&#1077;%20&#1057;&#1087;&#1072;&#1089;&#1077;...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2;&#1086;&#1080;%20&#1076;&#1086;&#1082;&#1091;&#1084;&#1077;&#1085;&#1090;&#1099;\&#1044;&#1083;&#1103;%20&#1096;&#1082;&#1086;&#1083;&#1099;\&#1059;&#1088;&#1086;&#1082;%20&#1087;&#1086;%20&#1054;&#1056;&#1050;&#1057;&#1069;%20&#1084;&#1086;&#1076;&#1091;&#1083;&#1100;%20&#1054;&#1055;&#1050;%20&#1090;&#1077;&#1084;&#1072;%20&#1055;&#1072;&#1089;&#1093;&#1072;\&#1055;&#1072;&#1089;&#1093;&#1072;&#1083;&#1100;&#1085;&#1099;&#1081;%20&#1075;&#1080;&#1084;&#1085;%20&#1061;&#1088;&#1080;&#1089;&#1090;&#1086;&#1089;%20&#1074;&#1086;&#1089;&#1082;&#1088;&#1077;&#1089;&#1077;%20&#1080;&#1079;%20&#1084;&#1077;&#1088;&#1090;&#1074;&#1099;&#1093;...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5" Type="http://schemas.openxmlformats.org/officeDocument/2006/relationships/image" Target="../media/image47.gif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hyperlink" Target="http://supersolnishco.net/xristos-voskrese-pozdravlenie-s-pasxoj-xristovoj-korotkie-sms-pozdravleniya-s-asxopj-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ololo.fm/artist/videos/%D0%A5%D1%80%D0%B8%D1%81%D1%82%D0%BE%D1%81+%D0%92%D0%BE%D1%81%D0%BA%D1%80%D0%B5%D1%81,+%D0%92%D0%BE%D0%B8%D1%81%D1%82%D0%B8%D0%BD%D1%83+%D0%92%D0%BE%D1%81%D0%BA%D1%80%D0%B5%D1%8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yandex.ru/video/search?filmId=wGmQlCE3UXI&amp;text=%D0%BA%D0%BB%D0%B8%D0%BF%20%D0%BF%D1%80%D0%BE%20%D0%BF%D0%B0%D1%81%D1%85%D1%83&amp;_=1415895485110&amp;safety=1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easter_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80"/>
                </a:solidFill>
                <a:latin typeface="Times New Roman" pitchFamily="16" charset="0"/>
              </a:rPr>
              <a:t>Курс «Основы религиозных культур и светской этики»</a:t>
            </a:r>
            <a:r>
              <a:rPr lang="ru-RU" sz="6000" b="1" dirty="0" smtClean="0">
                <a:solidFill>
                  <a:srgbClr val="000080"/>
                </a:solidFill>
                <a:latin typeface="Times New Roman" pitchFamily="16" charset="0"/>
              </a:rPr>
              <a:t/>
            </a:r>
            <a:br>
              <a:rPr lang="ru-RU" sz="6000" b="1" dirty="0" smtClean="0">
                <a:solidFill>
                  <a:srgbClr val="000080"/>
                </a:solidFill>
                <a:latin typeface="Times New Roman" pitchFamily="16" charset="0"/>
              </a:rPr>
            </a:br>
            <a:r>
              <a:rPr lang="ru-RU" b="1" dirty="0" smtClean="0">
                <a:solidFill>
                  <a:srgbClr val="000080"/>
                </a:solidFill>
                <a:latin typeface="Times New Roman" pitchFamily="16" charset="0"/>
              </a:rPr>
              <a:t>Модуль «Основы православной культуры»</a:t>
            </a:r>
            <a:br>
              <a:rPr lang="ru-RU" b="1" dirty="0" smtClean="0">
                <a:solidFill>
                  <a:srgbClr val="000080"/>
                </a:solidFill>
                <a:latin typeface="Times New Roman" pitchFamily="16" charset="0"/>
              </a:rPr>
            </a:br>
            <a:r>
              <a:rPr lang="ru-RU" b="1" dirty="0" smtClean="0">
                <a:solidFill>
                  <a:srgbClr val="000080"/>
                </a:solidFill>
                <a:latin typeface="Times New Roman" pitchFamily="16" charset="0"/>
              </a:rPr>
              <a:t> </a:t>
            </a:r>
            <a:r>
              <a:rPr lang="ru-RU" sz="6000" b="1" dirty="0" smtClean="0">
                <a:solidFill>
                  <a:srgbClr val="000080"/>
                </a:solidFill>
                <a:latin typeface="Times New Roman" pitchFamily="16" charset="0"/>
              </a:rPr>
              <a:t/>
            </a:r>
            <a:br>
              <a:rPr lang="ru-RU" sz="6000" b="1" dirty="0" smtClean="0">
                <a:solidFill>
                  <a:srgbClr val="000080"/>
                </a:solidFill>
                <a:latin typeface="Times New Roman" pitchFamily="16" charset="0"/>
              </a:rPr>
            </a:br>
            <a:r>
              <a:rPr lang="ru-RU" sz="4800" b="1" dirty="0" smtClean="0">
                <a:solidFill>
                  <a:srgbClr val="000080"/>
                </a:solidFill>
                <a:latin typeface="Times New Roman" pitchFamily="16" charset="0"/>
              </a:rPr>
              <a:t>Урок № 8</a:t>
            </a:r>
            <a:br>
              <a:rPr lang="ru-RU" sz="4800" b="1" dirty="0" smtClean="0">
                <a:solidFill>
                  <a:srgbClr val="000080"/>
                </a:solidFill>
                <a:latin typeface="Times New Roman" pitchFamily="16" charset="0"/>
              </a:rPr>
            </a:br>
            <a:r>
              <a:rPr lang="ru-RU" sz="4800" b="1" dirty="0" smtClean="0">
                <a:solidFill>
                  <a:srgbClr val="000080"/>
                </a:solidFill>
                <a:latin typeface="Times New Roman" pitchFamily="16" charset="0"/>
              </a:rPr>
              <a:t/>
            </a:r>
            <a:br>
              <a:rPr lang="ru-RU" sz="4800" b="1" dirty="0" smtClean="0">
                <a:solidFill>
                  <a:srgbClr val="000080"/>
                </a:solidFill>
                <a:latin typeface="Times New Roman" pitchFamily="16" charset="0"/>
              </a:rPr>
            </a:br>
            <a:r>
              <a:rPr lang="ru-RU" sz="4800" b="1" dirty="0" smtClean="0">
                <a:solidFill>
                  <a:srgbClr val="000080"/>
                </a:solidFill>
                <a:latin typeface="Times New Roman" pitchFamily="16" charset="0"/>
              </a:rPr>
              <a:t/>
            </a:r>
            <a:br>
              <a:rPr lang="ru-RU" sz="4800" b="1" dirty="0" smtClean="0">
                <a:solidFill>
                  <a:srgbClr val="000080"/>
                </a:solidFill>
                <a:latin typeface="Times New Roman" pitchFamily="16" charset="0"/>
              </a:rPr>
            </a:br>
            <a:r>
              <a:rPr lang="ru-RU" sz="3100" b="1" dirty="0" smtClean="0">
                <a:solidFill>
                  <a:srgbClr val="000080"/>
                </a:solidFill>
                <a:latin typeface="Times New Roman" pitchFamily="16" charset="0"/>
              </a:rPr>
              <a:t>Автор: Никитина Ольга Юрьевна, учитель начальных классов МБОУ СОШ № 12 г. </a:t>
            </a:r>
            <a:r>
              <a:rPr lang="ru-RU" sz="3100" b="1" dirty="0" err="1" smtClean="0">
                <a:solidFill>
                  <a:srgbClr val="000080"/>
                </a:solidFill>
                <a:latin typeface="Times New Roman" pitchFamily="16" charset="0"/>
              </a:rPr>
              <a:t>Урай</a:t>
            </a:r>
            <a:r>
              <a:rPr lang="ru-RU" sz="3100" b="1" dirty="0" smtClean="0">
                <a:solidFill>
                  <a:srgbClr val="000080"/>
                </a:solidFill>
                <a:latin typeface="Times New Roman" pitchFamily="16" charset="0"/>
              </a:rPr>
              <a:t>, </a:t>
            </a:r>
            <a:r>
              <a:rPr lang="ru-RU" sz="3100" b="1" dirty="0" err="1" smtClean="0">
                <a:solidFill>
                  <a:srgbClr val="000080"/>
                </a:solidFill>
                <a:latin typeface="Times New Roman" pitchFamily="16" charset="0"/>
              </a:rPr>
              <a:t>ХМАО-Югра</a:t>
            </a:r>
            <a:r>
              <a:rPr lang="ru-RU" sz="3100" b="1" dirty="0" smtClean="0">
                <a:solidFill>
                  <a:srgbClr val="000080"/>
                </a:solidFill>
                <a:latin typeface="Times New Roman" pitchFamily="16" charset="0"/>
              </a:rPr>
              <a:t>.</a:t>
            </a:r>
            <a:br>
              <a:rPr lang="ru-RU" sz="3100" b="1" dirty="0" smtClean="0">
                <a:solidFill>
                  <a:srgbClr val="000080"/>
                </a:solidFill>
                <a:latin typeface="Times New Roman" pitchFamily="16" charset="0"/>
              </a:rPr>
            </a:br>
            <a:r>
              <a:rPr lang="ru-RU" sz="3100" b="1" dirty="0" smtClean="0">
                <a:solidFill>
                  <a:srgbClr val="000080"/>
                </a:solidFill>
                <a:latin typeface="Times New Roman" pitchFamily="16" charset="0"/>
              </a:rPr>
              <a:t/>
            </a:r>
            <a:br>
              <a:rPr lang="ru-RU" sz="3100" b="1" dirty="0" smtClean="0">
                <a:solidFill>
                  <a:srgbClr val="000080"/>
                </a:solidFill>
                <a:latin typeface="Times New Roman" pitchFamily="16" charset="0"/>
              </a:rPr>
            </a:br>
            <a:r>
              <a:rPr lang="ru-RU" sz="3100" b="1" smtClean="0">
                <a:solidFill>
                  <a:srgbClr val="000080"/>
                </a:solidFill>
                <a:latin typeface="Times New Roman" pitchFamily="16" charset="0"/>
              </a:rPr>
              <a:t>2016 </a:t>
            </a:r>
            <a:r>
              <a:rPr lang="ru-RU" sz="3100" b="1" dirty="0" smtClean="0">
                <a:solidFill>
                  <a:srgbClr val="000080"/>
                </a:solidFill>
                <a:latin typeface="Times New Roman" pitchFamily="16" charset="0"/>
              </a:rPr>
              <a:t>г.</a:t>
            </a: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easter_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9033" name="Rectangle 9"/>
          <p:cNvSpPr>
            <a:spLocks noGrp="1"/>
          </p:cNvSpPr>
          <p:nvPr>
            <p:ph type="body" idx="1"/>
          </p:nvPr>
        </p:nvSpPr>
        <p:spPr>
          <a:xfrm>
            <a:off x="5500694" y="642918"/>
            <a:ext cx="3643306" cy="46260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Arial" charset="0"/>
              </a:rPr>
              <a:t>  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воскрес в третий день по писанию. Какой это был день недели?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400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Arial" charset="0"/>
              </a:rPr>
              <a:t>    -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Иисус Христос воскрес в </a:t>
            </a: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воскресенье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и в память об этом событии назван этот день недели.</a:t>
            </a:r>
          </a:p>
        </p:txBody>
      </p:sp>
      <p:pic>
        <p:nvPicPr>
          <p:cNvPr id="129029" name="Picture 5" descr="p_r_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54737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easter_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>
                <a:solidFill>
                  <a:srgbClr val="C00000"/>
                </a:solidFill>
                <a:latin typeface="Times New Roman" pitchFamily="16" charset="0"/>
              </a:rPr>
              <a:t>Воскресение Христово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00562" y="857232"/>
            <a:ext cx="4643438" cy="5500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3375">
              <a:spcBef>
                <a:spcPts val="8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6" charset="0"/>
              </a:rPr>
              <a:t>      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6" charset="0"/>
              </a:rPr>
              <a:t>Знакомое </a:t>
            </a:r>
            <a:r>
              <a:rPr lang="ru-RU" sz="2400" b="1" dirty="0">
                <a:solidFill>
                  <a:srgbClr val="000000"/>
                </a:solidFill>
                <a:latin typeface="Times New Roman" pitchFamily="16" charset="0"/>
              </a:rPr>
              <a:t>вам слово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6" charset="0"/>
              </a:rPr>
              <a:t>«воскресение» </a:t>
            </a:r>
            <a:r>
              <a:rPr lang="ru-RU" sz="2400" b="1" dirty="0">
                <a:solidFill>
                  <a:srgbClr val="000000"/>
                </a:solidFill>
                <a:latin typeface="Times New Roman" pitchFamily="16" charset="0"/>
              </a:rPr>
              <a:t>связано именно с Иисусом Христом. Древний славянский корень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6" charset="0"/>
              </a:rPr>
              <a:t>«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6" charset="0"/>
              </a:rPr>
              <a:t>крес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6" charset="0"/>
              </a:rPr>
              <a:t>» </a:t>
            </a:r>
            <a:r>
              <a:rPr lang="ru-RU" sz="2400" b="1" dirty="0">
                <a:solidFill>
                  <a:srgbClr val="000000"/>
                </a:solidFill>
                <a:latin typeface="Times New Roman" pitchFamily="16" charset="0"/>
              </a:rPr>
              <a:t>означает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6" charset="0"/>
              </a:rPr>
              <a:t>«жить, сиять, сверкать». </a:t>
            </a:r>
            <a:r>
              <a:rPr lang="ru-RU" sz="2400" b="1" u="sng" dirty="0">
                <a:solidFill>
                  <a:srgbClr val="000000"/>
                </a:solidFill>
                <a:latin typeface="Times New Roman" pitchFamily="16" charset="0"/>
              </a:rPr>
              <a:t>Воскресение – день возобновления жизни</a:t>
            </a:r>
            <a:r>
              <a:rPr lang="ru-RU" sz="2400" b="1" u="sng" dirty="0" smtClean="0">
                <a:solidFill>
                  <a:srgbClr val="000000"/>
                </a:solidFill>
                <a:latin typeface="Times New Roman" pitchFamily="16" charset="0"/>
              </a:rPr>
              <a:t>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6" charset="0"/>
              </a:rPr>
              <a:t> Христос своим воскресением укрепил веру христиан в жизнь души после смерти. Поэтому день Воскресения Иисуса Христа считается самым великим для христиан праздником.</a:t>
            </a:r>
            <a:endParaRPr lang="ru-RU" sz="2400" b="1" u="sng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635" y="1285860"/>
            <a:ext cx="4378895" cy="53578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esktop\easter_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C00000"/>
                </a:solidFill>
                <a:latin typeface="Times New Roman" pitchFamily="16" charset="0"/>
              </a:rPr>
              <a:t>Воскресение Христово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357554" y="1357313"/>
            <a:ext cx="5786446" cy="5500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33375">
              <a:spcBef>
                <a:spcPts val="7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600" dirty="0">
                <a:solidFill>
                  <a:srgbClr val="000080"/>
                </a:solidFill>
                <a:latin typeface="Times New Roman" pitchFamily="16" charset="0"/>
              </a:rPr>
              <a:t>    Ученики и друзья Христа были поражены тем, как изменилось Его тело. Они рассказывали, что тело Христа стало сияющим, как бы воздушным, неподвластным силе земного притяжения. Он мог мгновенно появляться и исчезать, проходить сквозь стены и закрытые двери.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63" y="1439863"/>
            <a:ext cx="3211505" cy="406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71475" y="5086350"/>
            <a:ext cx="7740650" cy="140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easter_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2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2515" name="Rectangle 3"/>
          <p:cNvSpPr>
            <a:spLocks noGrp="1"/>
          </p:cNvSpPr>
          <p:nvPr>
            <p:ph type="body" idx="1"/>
          </p:nvPr>
        </p:nvSpPr>
        <p:spPr>
          <a:xfrm>
            <a:off x="457200" y="4724400"/>
            <a:ext cx="8229600" cy="201771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Arial" charset="0"/>
              </a:rPr>
              <a:t>    История Христа не заканчивается Его казнью.  Ведь Он сказал Понтию Пилату , что имеет власть снова принять Свою жизнь. Поэтому Евангелие говорит, что после распятия Христос вернулся к жизни - воскрес.</a:t>
            </a:r>
          </a:p>
        </p:txBody>
      </p:sp>
      <p:pic>
        <p:nvPicPr>
          <p:cNvPr id="192516" name="Picture 4" descr="Christ-e1334443958539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643042" y="0"/>
            <a:ext cx="6072230" cy="47148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easter_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286248" y="0"/>
            <a:ext cx="485775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>
                <a:solidFill>
                  <a:srgbClr val="C00000"/>
                </a:solidFill>
                <a:latin typeface="Times New Roman" pitchFamily="16" charset="0"/>
              </a:rPr>
              <a:t>Иисус Христос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246562" y="1428736"/>
            <a:ext cx="4897438" cy="325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3337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600" b="1" dirty="0">
                <a:solidFill>
                  <a:srgbClr val="000000"/>
                </a:solidFill>
                <a:latin typeface="Times New Roman" pitchFamily="16" charset="0"/>
              </a:rPr>
              <a:t>     Имя </a:t>
            </a:r>
            <a:r>
              <a:rPr lang="ru-RU" sz="2600" b="1" dirty="0">
                <a:solidFill>
                  <a:srgbClr val="C00000"/>
                </a:solidFill>
                <a:latin typeface="Times New Roman" pitchFamily="16" charset="0"/>
              </a:rPr>
              <a:t>ИИСУС </a:t>
            </a:r>
          </a:p>
          <a:p>
            <a:pPr marL="341313" indent="-33337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600" b="1" dirty="0">
                <a:solidFill>
                  <a:srgbClr val="C00000"/>
                </a:solidFill>
                <a:latin typeface="Times New Roman" pitchFamily="16" charset="0"/>
              </a:rPr>
              <a:t>    (от имени </a:t>
            </a:r>
            <a:r>
              <a:rPr lang="ru-RU" sz="2600" b="1" dirty="0" err="1">
                <a:solidFill>
                  <a:srgbClr val="C00000"/>
                </a:solidFill>
                <a:latin typeface="Times New Roman" pitchFamily="16" charset="0"/>
              </a:rPr>
              <a:t>Иешуа</a:t>
            </a:r>
            <a:r>
              <a:rPr lang="ru-RU" sz="2600" b="1" dirty="0">
                <a:solidFill>
                  <a:srgbClr val="C00000"/>
                </a:solidFill>
                <a:latin typeface="Times New Roman" pitchFamily="16" charset="0"/>
              </a:rPr>
              <a:t>) </a:t>
            </a:r>
            <a:r>
              <a:rPr lang="ru-RU" sz="2600" b="1" i="1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2600" b="1" dirty="0">
                <a:solidFill>
                  <a:srgbClr val="000000"/>
                </a:solidFill>
                <a:latin typeface="Times New Roman" pitchFamily="16" charset="0"/>
              </a:rPr>
              <a:t>значит</a:t>
            </a:r>
          </a:p>
          <a:p>
            <a:pPr marL="341313" indent="-33337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600" b="1" dirty="0">
                <a:solidFill>
                  <a:srgbClr val="000000"/>
                </a:solidFill>
                <a:latin typeface="Times New Roman" pitchFamily="16" charset="0"/>
              </a:rPr>
              <a:t>	 </a:t>
            </a:r>
            <a:r>
              <a:rPr lang="ru-RU" sz="2600" b="1" dirty="0">
                <a:solidFill>
                  <a:srgbClr val="C00000"/>
                </a:solidFill>
                <a:latin typeface="Times New Roman" pitchFamily="16" charset="0"/>
              </a:rPr>
              <a:t>БОГ СПАСАЕТ.   </a:t>
            </a:r>
            <a:r>
              <a:rPr lang="ru-RU" sz="2600" b="1" dirty="0">
                <a:solidFill>
                  <a:srgbClr val="000000"/>
                </a:solidFill>
                <a:latin typeface="Times New Roman" pitchFamily="16" charset="0"/>
              </a:rPr>
              <a:t>Христос 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6" charset="0"/>
              </a:rPr>
              <a:t>именуется </a:t>
            </a:r>
            <a:r>
              <a:rPr lang="ru-RU" sz="2600" b="1" dirty="0">
                <a:solidFill>
                  <a:srgbClr val="000000"/>
                </a:solidFill>
                <a:latin typeface="Times New Roman" pitchFamily="16" charset="0"/>
              </a:rPr>
              <a:t>спасителем (Спасом) потому, что на крест Он пошел ради спасения 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6" charset="0"/>
              </a:rPr>
              <a:t>людей</a:t>
            </a:r>
            <a:r>
              <a:rPr lang="ru-RU" sz="2600" b="1" dirty="0">
                <a:solidFill>
                  <a:srgbClr val="000000"/>
                </a:solidFill>
                <a:latin typeface="Times New Roman" pitchFamily="16" charset="0"/>
              </a:rPr>
              <a:t>.</a:t>
            </a:r>
          </a:p>
          <a:p>
            <a:pPr marL="341313" indent="-33337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ru-RU" sz="2600" b="1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435339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8628" y="3286124"/>
            <a:ext cx="3355372" cy="29807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720725" y="127000"/>
            <a:ext cx="7966075" cy="143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0080"/>
                </a:solidFill>
                <a:latin typeface="Times New Roman" pitchFamily="16" charset="0"/>
              </a:rPr>
              <a:t>Какие события Священной </a:t>
            </a:r>
            <a:r>
              <a:rPr lang="ru-RU" sz="2800" dirty="0" smtClean="0">
                <a:solidFill>
                  <a:srgbClr val="000080"/>
                </a:solidFill>
                <a:latin typeface="Times New Roman" pitchFamily="16" charset="0"/>
              </a:rPr>
              <a:t>истории  </a:t>
            </a:r>
            <a:r>
              <a:rPr lang="ru-RU" sz="2800" dirty="0">
                <a:solidFill>
                  <a:srgbClr val="000080"/>
                </a:solidFill>
                <a:latin typeface="Times New Roman" pitchFamily="16" charset="0"/>
              </a:rPr>
              <a:t>послужили </a:t>
            </a:r>
            <a:r>
              <a:rPr lang="ru-RU" sz="2800" dirty="0" err="1" smtClean="0">
                <a:solidFill>
                  <a:srgbClr val="000080"/>
                </a:solidFill>
                <a:latin typeface="Times New Roman" pitchFamily="16" charset="0"/>
              </a:rPr>
              <a:t>праобразом</a:t>
            </a:r>
            <a:r>
              <a:rPr lang="ru-RU" sz="2800" dirty="0" smtClean="0">
                <a:solidFill>
                  <a:srgbClr val="000080"/>
                </a:solidFill>
                <a:latin typeface="Times New Roman" pitchFamily="16" charset="0"/>
              </a:rPr>
              <a:t>  </a:t>
            </a:r>
            <a:r>
              <a:rPr lang="ru-RU" sz="2800" dirty="0">
                <a:solidFill>
                  <a:srgbClr val="000080"/>
                </a:solidFill>
                <a:latin typeface="Times New Roman" pitchFamily="16" charset="0"/>
              </a:rPr>
              <a:t>христианской Пасхи?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57158" y="3214686"/>
            <a:ext cx="6072230" cy="3357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FF"/>
                </a:solidFill>
                <a:latin typeface="Times New Roman" pitchFamily="16" charset="0"/>
              </a:rPr>
              <a:t>Пасхой называют древний праздник, посвященный исходу израильтян из Египта. И в честь этого освобождения иудеи  празднуют </a:t>
            </a:r>
            <a:r>
              <a:rPr lang="ru-RU" sz="2000" b="1" dirty="0" err="1">
                <a:solidFill>
                  <a:srgbClr val="0000FF"/>
                </a:solidFill>
                <a:latin typeface="Times New Roman" pitchFamily="16" charset="0"/>
              </a:rPr>
              <a:t>Песах</a:t>
            </a:r>
            <a:r>
              <a:rPr lang="ru-RU" sz="2000" b="1" dirty="0">
                <a:solidFill>
                  <a:srgbClr val="0000FF"/>
                </a:solidFill>
                <a:latin typeface="Times New Roman" pitchFamily="16" charset="0"/>
              </a:rPr>
              <a:t>. Так как Иисус был распят перед Пасхой, то это название сохранилось за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6" charset="0"/>
              </a:rPr>
              <a:t>праздником, </a:t>
            </a:r>
            <a:r>
              <a:rPr lang="ru-RU" sz="2000" b="1" dirty="0">
                <a:solidFill>
                  <a:srgbClr val="0000FF"/>
                </a:solidFill>
                <a:latin typeface="Times New Roman" pitchFamily="16" charset="0"/>
              </a:rPr>
              <a:t>посвященным другому событию — Воскресению Иисуса Христа.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FF"/>
                </a:solidFill>
                <a:latin typeface="Times New Roman" pitchFamily="16" charset="0"/>
              </a:rPr>
              <a:t> Иудеи праздновали избавление от рабства,  так и христиане празднуют избавление от рабства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6" charset="0"/>
              </a:rPr>
              <a:t>греху </a:t>
            </a:r>
            <a:r>
              <a:rPr lang="ru-RU" sz="2000" b="1" dirty="0">
                <a:solidFill>
                  <a:srgbClr val="0000FF"/>
                </a:solidFill>
                <a:latin typeface="Times New Roman" pitchFamily="16" charset="0"/>
              </a:rPr>
              <a:t>и смерти через Воскресение Христово.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>
              <a:solidFill>
                <a:srgbClr val="0000FF"/>
              </a:solidFill>
              <a:latin typeface="Times New Roman" pitchFamily="16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03238" y="4679950"/>
            <a:ext cx="6696075" cy="167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63" y="1260475"/>
            <a:ext cx="1439862" cy="197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160588" y="1412875"/>
            <a:ext cx="6300787" cy="1827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000" b="1" dirty="0">
                <a:solidFill>
                  <a:srgbClr val="C00000"/>
                </a:solidFill>
                <a:latin typeface="Times New Roman" pitchFamily="16" charset="0"/>
              </a:rPr>
              <a:t>ПАСХА 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6" charset="0"/>
              </a:rPr>
              <a:t>-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6" charset="0"/>
              </a:rPr>
              <a:t>слово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6" charset="0"/>
              </a:rPr>
              <a:t>«пасха» 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6" charset="0"/>
              </a:rPr>
              <a:t>в переводе с древнееврейского языка означает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6" charset="0"/>
              </a:rPr>
              <a:t>«проходить мимо», «переход», «избавление».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3500438"/>
            <a:ext cx="9144000" cy="3357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6" charset="0"/>
              </a:rPr>
              <a:t>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6" charset="0"/>
              </a:rPr>
              <a:t>Главная </a:t>
            </a:r>
            <a:r>
              <a:rPr lang="ru-RU" sz="3200" b="1" dirty="0">
                <a:solidFill>
                  <a:srgbClr val="002060"/>
                </a:solidFill>
                <a:latin typeface="Times New Roman" pitchFamily="16" charset="0"/>
              </a:rPr>
              <a:t>часть православного праздника -это торжественная пасхальная служба в храме. Она совершается в ночь с субботы на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6" charset="0"/>
              </a:rPr>
              <a:t>воскресенье. В ожидании чуда прихожане с тихими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6" charset="0"/>
              </a:rPr>
              <a:t>песнопе-ниями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6" charset="0"/>
              </a:rPr>
              <a:t> совершают крестный ход вокруг церкви и останавливаются у входа в храм. </a:t>
            </a:r>
            <a:endParaRPr lang="ru-RU" sz="3200" b="1" dirty="0">
              <a:solidFill>
                <a:srgbClr val="002060"/>
              </a:solidFill>
              <a:latin typeface="Times New Roman" pitchFamily="16" charset="0"/>
            </a:endParaRPr>
          </a:p>
        </p:txBody>
      </p:sp>
      <p:pic>
        <p:nvPicPr>
          <p:cNvPr id="10" name="колокол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15272" y="6286520"/>
            <a:ext cx="304800" cy="304800"/>
          </a:xfrm>
          <a:prstGeom prst="rect">
            <a:avLst/>
          </a:prstGeom>
        </p:spPr>
      </p:pic>
      <p:pic>
        <p:nvPicPr>
          <p:cNvPr id="1028" name="Picture 4" descr="C:\Users\Admin\Desktop\9348049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4786346" cy="3143247"/>
          </a:xfrm>
          <a:prstGeom prst="rect">
            <a:avLst/>
          </a:prstGeom>
          <a:noFill/>
        </p:spPr>
      </p:pic>
      <p:pic>
        <p:nvPicPr>
          <p:cNvPr id="1029" name="Picture 5" descr="C:\Users\Admin\Desktop\265890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0"/>
            <a:ext cx="4429124" cy="314324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8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7092" y="0"/>
            <a:ext cx="4536909" cy="31432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2" descr="C:\Users\Admin\Desktop\9089_1367715062_Andrew Zvyagincev_-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75015" cy="3181354"/>
          </a:xfrm>
          <a:prstGeom prst="rect">
            <a:avLst/>
          </a:prstGeom>
          <a:noFill/>
        </p:spPr>
      </p:pic>
      <p:sp>
        <p:nvSpPr>
          <p:cNvPr id="10" name="Заголовок 7"/>
          <p:cNvSpPr>
            <a:spLocks noGrp="1"/>
          </p:cNvSpPr>
          <p:nvPr>
            <p:ph type="subTitle" idx="1"/>
          </p:nvPr>
        </p:nvSpPr>
        <p:spPr>
          <a:xfrm>
            <a:off x="0" y="3214686"/>
            <a:ext cx="9144000" cy="364331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6" charset="0"/>
              </a:rPr>
              <a:t>Ровно в полночь раздаётся радостный возглас батюшки: «Христос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6" charset="0"/>
              </a:rPr>
              <a:t>воскресе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6" charset="0"/>
              </a:rPr>
              <a:t>!», и вся огромная толпа собравшихся с радостью вторит: « Воистину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6" charset="0"/>
              </a:rPr>
              <a:t>воскресе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6" charset="0"/>
              </a:rPr>
              <a:t>!» Все радуются. Свершилось: Иисус победил смерть и его любовь воцарилась на земле и на небе! Пасхальное богослужение  особенно красиво и торжественно. Церкви украшаются цветами, священники облачаются в праздничные одежды.</a:t>
            </a:r>
            <a:endParaRPr lang="ru-RU" dirty="0"/>
          </a:p>
        </p:txBody>
      </p:sp>
      <p:pic>
        <p:nvPicPr>
          <p:cNvPr id="11" name="8_перезвон_Воскресение Твое, Христе Спасе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78657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1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\Desktop\easter_0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38150" y="-19050"/>
            <a:ext cx="8259763" cy="1169988"/>
            <a:chOff x="276" y="-12"/>
            <a:chExt cx="5203" cy="737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6" y="-12"/>
              <a:ext cx="5204" cy="7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171" name="Text Box 3"/>
            <p:cNvSpPr txBox="1">
              <a:spLocks noChangeArrowheads="1"/>
            </p:cNvSpPr>
            <p:nvPr/>
          </p:nvSpPr>
          <p:spPr bwMode="auto">
            <a:xfrm>
              <a:off x="288" y="0"/>
              <a:ext cx="5184" cy="7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214942" y="1142984"/>
            <a:ext cx="3929058" cy="3357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33375">
              <a:buClrTx/>
              <a:buFontTx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ru-RU" sz="3200" b="1" dirty="0">
                <a:solidFill>
                  <a:srgbClr val="000000"/>
                </a:solidFill>
              </a:rPr>
              <a:t>	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6" charset="0"/>
              </a:rPr>
              <a:t>Христос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6" charset="0"/>
              </a:rPr>
              <a:t>воскресе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6" charset="0"/>
              </a:rPr>
              <a:t> из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6" charset="0"/>
              </a:rPr>
              <a:t>мертвых,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6" charset="0"/>
              </a:rPr>
              <a:t>смертию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6" charset="0"/>
              </a:rPr>
              <a:t> смерть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6" charset="0"/>
              </a:rPr>
              <a:t>поправ, и сущим во </a:t>
            </a:r>
            <a:r>
              <a:rPr lang="ru-RU" sz="3200" b="1" i="1" dirty="0" err="1">
                <a:solidFill>
                  <a:srgbClr val="FF0000"/>
                </a:solidFill>
                <a:latin typeface="Times New Roman" pitchFamily="16" charset="0"/>
              </a:rPr>
              <a:t>гробех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endParaRPr lang="ru-RU" sz="3200" b="1" i="1" dirty="0" smtClean="0">
              <a:solidFill>
                <a:srgbClr val="FF0000"/>
              </a:solidFill>
              <a:latin typeface="Times New Roman" pitchFamily="16" charset="0"/>
            </a:endParaRPr>
          </a:p>
          <a:p>
            <a:pPr marL="342900" indent="-333375">
              <a:buClrTx/>
              <a:buFontTx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6" charset="0"/>
              </a:rPr>
              <a:t>    живот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6" charset="0"/>
              </a:rPr>
              <a:t>даровав»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357298"/>
            <a:ext cx="5040312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14348" y="5072074"/>
            <a:ext cx="7297808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 dirty="0">
                <a:solidFill>
                  <a:srgbClr val="000000"/>
                </a:solidFill>
                <a:latin typeface="Times New Roman" pitchFamily="16" charset="0"/>
              </a:rPr>
              <a:t>«Христос воскрес из мертвых, победив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 dirty="0">
                <a:solidFill>
                  <a:srgbClr val="000000"/>
                </a:solidFill>
                <a:latin typeface="Times New Roman" pitchFamily="16" charset="0"/>
              </a:rPr>
              <a:t>Своей смертью смерть,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 dirty="0">
                <a:solidFill>
                  <a:srgbClr val="000000"/>
                </a:solidFill>
                <a:latin typeface="Times New Roman" pitchFamily="16" charset="0"/>
              </a:rPr>
              <a:t>и прежде умершим даровал жизнь!»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7001"/>
            <a:ext cx="8229600" cy="115886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000080"/>
                </a:solidFill>
                <a:latin typeface="Times New Roman" pitchFamily="16" charset="0"/>
              </a:rPr>
              <a:t>Главный пасхальный </a:t>
            </a:r>
            <a:r>
              <a:rPr lang="ru-RU" sz="3200" b="1" dirty="0" smtClean="0">
                <a:solidFill>
                  <a:srgbClr val="000080"/>
                </a:solidFill>
                <a:latin typeface="Times New Roman" pitchFamily="16" charset="0"/>
              </a:rPr>
              <a:t>гимн </a:t>
            </a:r>
            <a:r>
              <a:rPr lang="ru-RU" sz="3200" b="1" dirty="0">
                <a:solidFill>
                  <a:srgbClr val="000080"/>
                </a:solidFill>
                <a:latin typeface="Times New Roman" pitchFamily="16" charset="0"/>
              </a:rPr>
              <a:t>звучит так:</a:t>
            </a:r>
          </a:p>
        </p:txBody>
      </p:sp>
      <p:pic>
        <p:nvPicPr>
          <p:cNvPr id="10" name="Пасхальный гимн Христос воскресе из мертвых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6000760" y="44291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1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easter_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2" name="Picture 5" descr="jajtsa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750" y="2214554"/>
            <a:ext cx="123825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10"/>
          <p:cNvSpPr>
            <a:spLocks noChangeArrowheads="1"/>
          </p:cNvSpPr>
          <p:nvPr/>
        </p:nvSpPr>
        <p:spPr bwMode="auto">
          <a:xfrm>
            <a:off x="0" y="3643314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  </a:t>
            </a:r>
            <a:r>
              <a:rPr lang="ru-RU" b="1" dirty="0" smtClean="0">
                <a:solidFill>
                  <a:srgbClr val="002060"/>
                </a:solidFill>
              </a:rPr>
              <a:t>         </a:t>
            </a:r>
            <a:r>
              <a:rPr lang="ru-RU" sz="2400" b="1" dirty="0" smtClean="0">
                <a:solidFill>
                  <a:srgbClr val="002060"/>
                </a:solidFill>
              </a:rPr>
              <a:t>Зажжённая </a:t>
            </a:r>
            <a:r>
              <a:rPr lang="ru-RU" sz="2400" b="1" dirty="0">
                <a:solidFill>
                  <a:srgbClr val="002060"/>
                </a:solidFill>
              </a:rPr>
              <a:t>свеча – символ духовной радости светоносного праздника. </a:t>
            </a:r>
            <a:r>
              <a:rPr lang="ru-RU" sz="2400" b="1" dirty="0" smtClean="0">
                <a:solidFill>
                  <a:srgbClr val="002060"/>
                </a:solidFill>
              </a:rPr>
              <a:t> Считается, что в этот день огонь благодатный. Он не обжигает. Именно перед этим праздником в Иерусалиме в храме Гроба Господня в специальном помещении собираются главные священники  и ожидают схода благодатного огня. Он загорается чудесным образом, затем его выносят и раздают всем прихожанам.  Люди </a:t>
            </a:r>
            <a:r>
              <a:rPr lang="ru-RU" sz="2400" b="1" dirty="0">
                <a:solidFill>
                  <a:srgbClr val="002060"/>
                </a:solidFill>
              </a:rPr>
              <a:t>уносят свечи с благословенным огнём </a:t>
            </a:r>
            <a:r>
              <a:rPr lang="ru-RU" sz="2400" b="1" dirty="0" smtClean="0">
                <a:solidFill>
                  <a:srgbClr val="002060"/>
                </a:solidFill>
              </a:rPr>
              <a:t> домой</a:t>
            </a:r>
            <a:r>
              <a:rPr lang="ru-RU" sz="2400" b="1" dirty="0">
                <a:solidFill>
                  <a:srgbClr val="002060"/>
                </a:solidFill>
              </a:rPr>
              <a:t>, чтобы затеплить домашний очаг. Это </a:t>
            </a:r>
            <a:r>
              <a:rPr lang="ru-RU" sz="2400" b="1" dirty="0" smtClean="0">
                <a:solidFill>
                  <a:srgbClr val="002060"/>
                </a:solidFill>
              </a:rPr>
              <a:t>приносит счастье </a:t>
            </a:r>
            <a:r>
              <a:rPr lang="ru-RU" sz="2400" b="1" dirty="0">
                <a:solidFill>
                  <a:srgbClr val="002060"/>
                </a:solidFill>
              </a:rPr>
              <a:t>в дом.</a:t>
            </a:r>
          </a:p>
        </p:txBody>
      </p:sp>
      <p:pic>
        <p:nvPicPr>
          <p:cNvPr id="2050" name="Picture 2" descr="C:\Users\Admin\Desktop\1aa_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0"/>
            <a:ext cx="6238892" cy="36433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easter_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638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32" y="0"/>
          <a:ext cx="9144032" cy="7097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96"/>
                <a:gridCol w="2571736"/>
              </a:tblGrid>
              <a:tr h="865699">
                <a:tc>
                  <a:txBody>
                    <a:bodyPr/>
                    <a:lstStyle/>
                    <a:p>
                      <a:r>
                        <a:rPr lang="ru-RU" sz="3600" b="1" i="1" dirty="0" smtClean="0">
                          <a:solidFill>
                            <a:schemeClr val="folHlink"/>
                          </a:solidFill>
                        </a:rPr>
                        <a:t>Рождество Христово </a:t>
                      </a:r>
                      <a:endParaRPr lang="ru-RU" sz="3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i="1" dirty="0" smtClean="0">
                          <a:solidFill>
                            <a:schemeClr val="folHlink"/>
                          </a:solidFill>
                        </a:rPr>
                        <a:t>7января</a:t>
                      </a:r>
                      <a:endParaRPr lang="ru-RU" sz="3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98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chemeClr val="folHlink"/>
                          </a:solidFill>
                        </a:rPr>
                        <a:t>Крещение Господне</a:t>
                      </a:r>
                      <a:r>
                        <a:rPr lang="ru-RU" sz="3600" b="1" i="1" baseline="0" dirty="0" smtClean="0">
                          <a:solidFill>
                            <a:schemeClr val="folHlink"/>
                          </a:solidFill>
                        </a:rPr>
                        <a:t> </a:t>
                      </a:r>
                      <a:r>
                        <a:rPr lang="ru-RU" sz="3600" b="1" i="1" dirty="0" smtClean="0">
                          <a:solidFill>
                            <a:schemeClr val="folHlink"/>
                          </a:solidFill>
                        </a:rPr>
                        <a:t>( Святое Богоявление)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i="1" dirty="0" smtClean="0">
                          <a:solidFill>
                            <a:schemeClr val="folHlink"/>
                          </a:solidFill>
                        </a:rPr>
                        <a:t>19 января</a:t>
                      </a:r>
                      <a:endParaRPr lang="ru-RU" sz="3600" b="1" dirty="0"/>
                    </a:p>
                  </a:txBody>
                  <a:tcPr/>
                </a:tc>
              </a:tr>
              <a:tr h="1498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chemeClr val="folHlink"/>
                          </a:solidFill>
                        </a:rPr>
                        <a:t>Благовещение Пресвятой Богородицы</a:t>
                      </a:r>
                      <a:endParaRPr lang="ru-RU" sz="3600" b="1" dirty="0" smtClean="0"/>
                    </a:p>
                    <a:p>
                      <a:r>
                        <a:rPr lang="ru-RU" sz="3600" b="1" i="1" dirty="0" smtClean="0">
                          <a:solidFill>
                            <a:schemeClr val="folHlink"/>
                          </a:solidFill>
                        </a:rPr>
                        <a:t> 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chemeClr val="folHlink"/>
                          </a:solidFill>
                        </a:rPr>
                        <a:t>7 апреля</a:t>
                      </a:r>
                      <a:endParaRPr lang="ru-RU" sz="3600" b="1" dirty="0" smtClean="0"/>
                    </a:p>
                  </a:txBody>
                  <a:tcPr/>
                </a:tc>
              </a:tr>
              <a:tr h="1498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chemeClr val="folHlink"/>
                          </a:solidFill>
                        </a:rPr>
                        <a:t>Пасха (Светлое Христово Воскресение)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 dirty="0"/>
                    </a:p>
                  </a:txBody>
                  <a:tcPr/>
                </a:tc>
              </a:tr>
              <a:tr h="1498075">
                <a:tc>
                  <a:txBody>
                    <a:bodyPr/>
                    <a:lstStyle/>
                    <a:p>
                      <a:r>
                        <a:rPr lang="ru-RU" sz="3600" b="1" i="1" dirty="0" smtClean="0">
                          <a:solidFill>
                            <a:schemeClr val="folHlink"/>
                          </a:solidFill>
                        </a:rPr>
                        <a:t>Преображение Господне </a:t>
                      </a:r>
                    </a:p>
                    <a:p>
                      <a:r>
                        <a:rPr lang="ru-RU" sz="3600" b="1" i="1" dirty="0" smtClean="0">
                          <a:solidFill>
                            <a:schemeClr val="folHlink"/>
                          </a:solidFill>
                        </a:rPr>
                        <a:t>( Яблочный Спас)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chemeClr val="folHlink"/>
                          </a:solidFill>
                        </a:rPr>
                        <a:t>19 августа</a:t>
                      </a:r>
                      <a:endParaRPr lang="ru-RU" sz="3600" b="1" dirty="0" smtClean="0"/>
                    </a:p>
                    <a:p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easter_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900113" y="4319588"/>
            <a:ext cx="3386135" cy="2324122"/>
            <a:chOff x="567" y="2721"/>
            <a:chExt cx="1586" cy="1360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7" y="2721"/>
              <a:ext cx="1587" cy="136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2291" name="Text Box 3"/>
            <p:cNvSpPr txBox="1">
              <a:spLocks noChangeArrowheads="1"/>
            </p:cNvSpPr>
            <p:nvPr/>
          </p:nvSpPr>
          <p:spPr bwMode="auto">
            <a:xfrm>
              <a:off x="567" y="2721"/>
              <a:ext cx="1587" cy="136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14400" y="0"/>
            <a:ext cx="8229600" cy="161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>
                <a:solidFill>
                  <a:srgbClr val="0000FF"/>
                </a:solidFill>
                <a:latin typeface="Times New Roman" pitchFamily="16" charset="0"/>
              </a:rPr>
              <a:t>Традиционные пасхальные угощения, </a:t>
            </a:r>
            <a:r>
              <a:rPr lang="ru-RU" sz="3200" dirty="0">
                <a:solidFill>
                  <a:srgbClr val="0000FF"/>
                </a:solidFill>
                <a:latin typeface="Times New Roman" pitchFamily="16" charset="0"/>
              </a:rPr>
              <a:t>которые символизируют  новую жизнь, возрождение.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679950" y="1979613"/>
            <a:ext cx="4016375" cy="452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3337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</a:rPr>
              <a:t>Куличи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</a:rPr>
              <a:t> -  сдобный хлеб с изюмом и цукатами, с которого начинается торжественная трапеза после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</a:rPr>
              <a:t>49-идневного 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</a:rPr>
              <a:t>поста.</a:t>
            </a:r>
          </a:p>
          <a:p>
            <a:pPr marL="341313" indent="-33337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ru-RU" sz="20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41313" indent="-33337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marL="341313" indent="-33337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6" charset="0"/>
              </a:rPr>
              <a:t>Пасха 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</a:rPr>
              <a:t>—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</a:rPr>
              <a:t>изготавливается 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</a:rPr>
              <a:t>из сладкого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</a:rPr>
              <a:t>творога  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</a:rPr>
              <a:t>в форме усечённой пирамиды,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</a:rPr>
              <a:t>напоминающей 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</a:rPr>
              <a:t>ту гробницу, в которой  совершилось чудо Христова Воскресения.  </a:t>
            </a:r>
          </a:p>
          <a:p>
            <a:pPr marL="341313" indent="-33337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ru-RU" sz="20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2" y="1800225"/>
            <a:ext cx="3386136" cy="24922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"/>
            <a:ext cx="8229600" cy="16176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FF"/>
                </a:solidFill>
                <a:latin typeface="Times New Roman" pitchFamily="16" charset="0"/>
              </a:rPr>
              <a:t>И конечно, символом Пасхи,</a:t>
            </a:r>
            <a:br>
              <a:rPr lang="ru-RU" sz="3200">
                <a:solidFill>
                  <a:srgbClr val="0000FF"/>
                </a:solidFill>
                <a:latin typeface="Times New Roman" pitchFamily="16" charset="0"/>
              </a:rPr>
            </a:br>
            <a:r>
              <a:rPr lang="ru-RU" sz="3200">
                <a:solidFill>
                  <a:srgbClr val="0000FF"/>
                </a:solidFill>
                <a:latin typeface="Times New Roman" pitchFamily="16" charset="0"/>
              </a:rPr>
              <a:t> символом жизни  являются  </a:t>
            </a:r>
            <a:br>
              <a:rPr lang="ru-RU" sz="3200">
                <a:solidFill>
                  <a:srgbClr val="0000FF"/>
                </a:solidFill>
                <a:latin typeface="Times New Roman" pitchFamily="16" charset="0"/>
              </a:rPr>
            </a:br>
            <a:r>
              <a:rPr lang="ru-RU" sz="3600" b="1">
                <a:solidFill>
                  <a:srgbClr val="0000FF"/>
                </a:solidFill>
                <a:latin typeface="Times New Roman" pitchFamily="16" charset="0"/>
              </a:rPr>
              <a:t>крашеные яйца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0588" y="1800225"/>
            <a:ext cx="5038725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63" y="5040313"/>
            <a:ext cx="1979612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9675" y="179388"/>
            <a:ext cx="1260475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160588" cy="217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5463" y="4859338"/>
            <a:ext cx="2124075" cy="194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easter_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04"/>
            <a:ext cx="2519362" cy="55007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930525" y="228600"/>
            <a:ext cx="5889625" cy="601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15000"/>
              </a:lnSpc>
              <a:spcBef>
                <a:spcPts val="525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6" charset="0"/>
                <a:cs typeface="Calibri" pitchFamily="32" charset="0"/>
              </a:rPr>
              <a:t>А традиция пошла вот откуда: на Пасху к римскому императору Тиберию пришла Мария Магдалина с благой вестью:             «  Христос воскрес!»- сообщила она и преподнесла в дар императору куриное яйцо. Император рассмеялся и сказал, что скорее яйцо станет красным, чем он поверит в это. И на глазах у изумленной публики белое яйцо в руках Марии Магдалины стало красным! Когда Тиберий это увидел, он был поражен и ответил: «Воистину воскрес!» С тех пор люди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6" charset="0"/>
                <a:cs typeface="Calibri" pitchFamily="32" charset="0"/>
              </a:rPr>
              <a:t>красят яйца в разные цвета, но обязательно среди других должен присутствовать красный цвет.</a:t>
            </a:r>
            <a:endParaRPr lang="ru-RU" sz="2400" dirty="0">
              <a:solidFill>
                <a:srgbClr val="000000"/>
              </a:solidFill>
              <a:latin typeface="Times New Roman" pitchFamily="16" charset="0"/>
              <a:cs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easter_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Admin\Desktop\2fb88a6ee7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57203" cy="3514733"/>
          </a:xfrm>
          <a:prstGeom prst="rect">
            <a:avLst/>
          </a:prstGeom>
          <a:noFill/>
        </p:spPr>
      </p:pic>
      <p:pic>
        <p:nvPicPr>
          <p:cNvPr id="3075" name="Picture 3" descr="C:\Users\Admin\Desktop\repphoto_3591_03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6450" y="3286124"/>
            <a:ext cx="6027550" cy="3571876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857752" y="142852"/>
            <a:ext cx="4000528" cy="321471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 окончании службы начинается освящение  (окропление святой водой) куличей, пасхи и яиц.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esktop\easter_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Rectangle 8"/>
          <p:cNvSpPr>
            <a:spLocks noChangeArrowheads="1"/>
          </p:cNvSpPr>
          <p:nvPr/>
        </p:nvSpPr>
        <p:spPr bwMode="auto">
          <a:xfrm>
            <a:off x="4643438" y="214290"/>
            <a:ext cx="450056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    </a:t>
            </a:r>
            <a:r>
              <a:rPr lang="ru-RU" b="1" dirty="0" smtClean="0">
                <a:solidFill>
                  <a:srgbClr val="002060"/>
                </a:solidFill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</a:rPr>
              <a:t>По дороге домой и всю светлую </a:t>
            </a:r>
            <a:r>
              <a:rPr lang="ru-RU" sz="2400" b="1" dirty="0" err="1" smtClean="0">
                <a:solidFill>
                  <a:srgbClr val="002060"/>
                </a:solidFill>
              </a:rPr>
              <a:t>седьмицу</a:t>
            </a:r>
            <a:r>
              <a:rPr lang="ru-RU" sz="2400" b="1" dirty="0" smtClean="0">
                <a:solidFill>
                  <a:srgbClr val="002060"/>
                </a:solidFill>
              </a:rPr>
              <a:t> (неделю) христиане </a:t>
            </a:r>
            <a:r>
              <a:rPr lang="ru-RU" sz="2400" b="1" dirty="0" err="1" smtClean="0">
                <a:solidFill>
                  <a:srgbClr val="FF0000"/>
                </a:solidFill>
              </a:rPr>
              <a:t>христосоваются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радостно приветствуют друг </a:t>
            </a:r>
            <a:r>
              <a:rPr lang="ru-RU" sz="2400" b="1" dirty="0" smtClean="0">
                <a:solidFill>
                  <a:srgbClr val="002060"/>
                </a:solidFill>
              </a:rPr>
              <a:t>друга, произнося: </a:t>
            </a:r>
            <a:r>
              <a:rPr lang="ru-RU" sz="2400" b="1" dirty="0">
                <a:solidFill>
                  <a:srgbClr val="C00000"/>
                </a:solidFill>
              </a:rPr>
              <a:t>„Христос </a:t>
            </a:r>
            <a:r>
              <a:rPr lang="ru-RU" sz="2400" b="1" dirty="0" err="1">
                <a:solidFill>
                  <a:srgbClr val="C00000"/>
                </a:solidFill>
              </a:rPr>
              <a:t>Воскресе</a:t>
            </a:r>
            <a:r>
              <a:rPr lang="ru-RU" sz="2400" b="1" dirty="0" smtClean="0">
                <a:solidFill>
                  <a:srgbClr val="C00000"/>
                </a:solidFill>
              </a:rPr>
              <a:t>!» </a:t>
            </a:r>
            <a:r>
              <a:rPr lang="ru-RU" sz="2400" b="1" dirty="0" smtClean="0">
                <a:solidFill>
                  <a:srgbClr val="002060"/>
                </a:solidFill>
              </a:rPr>
              <a:t>и </a:t>
            </a:r>
            <a:r>
              <a:rPr lang="ru-RU" sz="2400" b="1" dirty="0">
                <a:solidFill>
                  <a:srgbClr val="002060"/>
                </a:solidFill>
              </a:rPr>
              <a:t>отвечая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sz="2400" b="1" dirty="0">
                <a:solidFill>
                  <a:srgbClr val="C00000"/>
                </a:solidFill>
              </a:rPr>
              <a:t>Воистину </a:t>
            </a:r>
            <a:r>
              <a:rPr lang="ru-RU" sz="2400" b="1" dirty="0" err="1">
                <a:solidFill>
                  <a:srgbClr val="C00000"/>
                </a:solidFill>
              </a:rPr>
              <a:t>воскресе</a:t>
            </a:r>
            <a:r>
              <a:rPr lang="ru-RU" sz="2400" b="1" dirty="0" smtClean="0">
                <a:solidFill>
                  <a:srgbClr val="C00000"/>
                </a:solidFill>
              </a:rPr>
              <a:t>!» </a:t>
            </a:r>
            <a:r>
              <a:rPr lang="ru-RU" sz="2400" b="1" dirty="0" smtClean="0">
                <a:solidFill>
                  <a:srgbClr val="002060"/>
                </a:solidFill>
              </a:rPr>
              <a:t>После чего три раза целуются и обмениваются крашеными яйцами. Этим они выражают свою любовь к ближнему и великую радость:  Христос победил смерть (яйцо – символ жизни у христиан).</a:t>
            </a:r>
            <a:endParaRPr lang="ru-RU" sz="2400" dirty="0"/>
          </a:p>
        </p:txBody>
      </p:sp>
      <p:pic>
        <p:nvPicPr>
          <p:cNvPr id="14339" name="Picture 2" descr="C:\Documents and Settings\UserXP\Мои документы\Мои рисунки\Картинки\23684036_7822053_Pasha_6.jpg"/>
          <p:cNvPicPr>
            <a:picLocks noChangeAspect="1" noChangeArrowheads="1"/>
          </p:cNvPicPr>
          <p:nvPr/>
        </p:nvPicPr>
        <p:blipFill>
          <a:blip r:embed="rId3"/>
          <a:srcRect r="6097" b="6805"/>
          <a:stretch>
            <a:fillRect/>
          </a:stretch>
        </p:blipFill>
        <p:spPr bwMode="auto">
          <a:xfrm>
            <a:off x="0" y="2000240"/>
            <a:ext cx="470186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" descr="jajtsa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1" descr="jajtsa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easter_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75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1785950" cy="22329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503238" y="314325"/>
            <a:ext cx="8496300" cy="292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rgbClr val="0000FF"/>
                </a:solidFill>
                <a:latin typeface="Times New Roman" pitchFamily="16" charset="0"/>
              </a:rPr>
              <a:t>Работа в группах</a:t>
            </a:r>
            <a:r>
              <a:rPr lang="ru-RU" sz="2800" dirty="0">
                <a:solidFill>
                  <a:srgbClr val="000000"/>
                </a:solidFill>
                <a:latin typeface="Times New Roman" pitchFamily="16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2800" dirty="0">
                <a:solidFill>
                  <a:srgbClr val="FF3399"/>
                </a:solidFill>
                <a:latin typeface="Times New Roman" pitchFamily="16" charset="0"/>
              </a:rPr>
              <a:t/>
            </a:r>
            <a:br>
              <a:rPr lang="ru-RU" sz="2800" dirty="0">
                <a:solidFill>
                  <a:srgbClr val="FF3399"/>
                </a:solidFill>
                <a:latin typeface="Times New Roman" pitchFamily="16" charset="0"/>
              </a:rPr>
            </a:br>
            <a:r>
              <a:rPr lang="ru-RU" sz="2800" dirty="0" smtClean="0">
                <a:solidFill>
                  <a:srgbClr val="FF3399"/>
                </a:solidFill>
                <a:latin typeface="Times New Roman" pitchFamily="16" charset="0"/>
              </a:rPr>
              <a:t>             </a:t>
            </a:r>
            <a:r>
              <a:rPr lang="ru-RU" sz="2400" u="sng" dirty="0" smtClean="0">
                <a:solidFill>
                  <a:srgbClr val="000000"/>
                </a:solidFill>
                <a:latin typeface="Cambria Math" pitchFamily="16" charset="0"/>
              </a:rPr>
              <a:t>Задание</a:t>
            </a:r>
            <a:r>
              <a:rPr lang="ru-RU" sz="2400" dirty="0">
                <a:solidFill>
                  <a:srgbClr val="000000"/>
                </a:solidFill>
                <a:latin typeface="Cambria Math" pitchFamily="16" charset="0"/>
              </a:rPr>
              <a:t>: </a:t>
            </a:r>
            <a:r>
              <a:rPr lang="ru-RU" sz="2400" i="1" dirty="0" smtClean="0">
                <a:solidFill>
                  <a:srgbClr val="000000"/>
                </a:solidFill>
                <a:latin typeface="Cambria Math" pitchFamily="16" charset="0"/>
              </a:rPr>
              <a:t>распределите </a:t>
            </a:r>
            <a:r>
              <a:rPr lang="ru-RU" sz="2400" i="1" dirty="0">
                <a:solidFill>
                  <a:srgbClr val="000000"/>
                </a:solidFill>
                <a:latin typeface="Cambria Math" pitchFamily="16" charset="0"/>
              </a:rPr>
              <a:t>слова в три </a:t>
            </a:r>
            <a:r>
              <a:rPr lang="ru-RU" sz="2400" i="1" dirty="0" smtClean="0">
                <a:solidFill>
                  <a:srgbClr val="000000"/>
                </a:solidFill>
                <a:latin typeface="Cambria Math" pitchFamily="16" charset="0"/>
              </a:rPr>
              <a:t>группы</a:t>
            </a:r>
            <a:r>
              <a:rPr lang="ru-RU" sz="2400" i="1" dirty="0">
                <a:solidFill>
                  <a:srgbClr val="000000"/>
                </a:solidFill>
                <a:latin typeface="Cambria Math" pitchFamily="16" charset="0"/>
              </a:rPr>
              <a:t> </a:t>
            </a:r>
            <a:r>
              <a:rPr lang="ru-RU" sz="2400" i="1" dirty="0" smtClean="0">
                <a:solidFill>
                  <a:srgbClr val="000000"/>
                </a:solidFill>
                <a:latin typeface="Cambria Math" pitchFamily="16" charset="0"/>
              </a:rPr>
              <a:t>и составьте кластер.</a:t>
            </a:r>
            <a:r>
              <a:rPr lang="ru-RU" sz="2400" dirty="0">
                <a:solidFill>
                  <a:srgbClr val="000000"/>
                </a:solidFill>
                <a:latin typeface="Cambria Math" pitchFamily="16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Cambria Math" pitchFamily="16" charset="0"/>
              </a:rPr>
            </a:br>
            <a:r>
              <a:rPr lang="ru-RU" sz="2400" dirty="0">
                <a:solidFill>
                  <a:srgbClr val="000000"/>
                </a:solidFill>
                <a:latin typeface="Cambria Math" pitchFamily="16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Cambria Math" pitchFamily="16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Cambria Math" pitchFamily="16" charset="0"/>
              </a:rPr>
              <a:t>Крашеные </a:t>
            </a:r>
            <a:r>
              <a:rPr lang="ru-RU" sz="2800" b="1" dirty="0">
                <a:solidFill>
                  <a:srgbClr val="000000"/>
                </a:solidFill>
                <a:latin typeface="Cambria Math" pitchFamily="16" charset="0"/>
              </a:rPr>
              <a:t>яйца, свеча, христосование, кулич, икона, крестный ход, пасха, церковная служба </a:t>
            </a:r>
          </a:p>
        </p:txBody>
      </p:sp>
      <p:sp>
        <p:nvSpPr>
          <p:cNvPr id="6" name="Овал 5"/>
          <p:cNvSpPr/>
          <p:nvPr/>
        </p:nvSpPr>
        <p:spPr>
          <a:xfrm>
            <a:off x="6500826" y="4357694"/>
            <a:ext cx="2214578" cy="22145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ПАСХА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00628" y="3286124"/>
            <a:ext cx="2286016" cy="85725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СИМВОЛЫ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86182" y="5715016"/>
            <a:ext cx="2286016" cy="8572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АТРИБУТЫ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71868" y="4357694"/>
            <a:ext cx="2357454" cy="8572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ТРАДИЦИИ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6200000" flipV="1">
            <a:off x="7072330" y="4000504"/>
            <a:ext cx="357190" cy="35719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>
            <a:off x="5929322" y="4929198"/>
            <a:ext cx="642942" cy="214314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6072198" y="5857892"/>
            <a:ext cx="500066" cy="214314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easter_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0481" name="Group 1"/>
          <p:cNvGraphicFramePr>
            <a:graphicFrameLocks noGrp="1"/>
          </p:cNvGraphicFramePr>
          <p:nvPr/>
        </p:nvGraphicFramePr>
        <p:xfrm>
          <a:off x="419100" y="581025"/>
          <a:ext cx="8231188" cy="2811463"/>
        </p:xfrm>
        <a:graphic>
          <a:graphicData uri="http://schemas.openxmlformats.org/drawingml/2006/table">
            <a:tbl>
              <a:tblPr/>
              <a:tblGrid>
                <a:gridCol w="2743200"/>
                <a:gridCol w="2744788"/>
                <a:gridCol w="2743200"/>
              </a:tblGrid>
              <a:tr h="10826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традиции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символы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атрибуты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287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</a:endParaRP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428596" y="1357298"/>
            <a:ext cx="3000375" cy="16192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>
                <a:solidFill>
                  <a:srgbClr val="0000FF"/>
                </a:solidFill>
              </a:rPr>
              <a:t>Церковная служба</a:t>
            </a:r>
          </a:p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>
                <a:solidFill>
                  <a:srgbClr val="0000FF"/>
                </a:solidFill>
              </a:rPr>
              <a:t>Крестный ход</a:t>
            </a:r>
          </a:p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>
                <a:solidFill>
                  <a:srgbClr val="0000FF"/>
                </a:solidFill>
              </a:rPr>
              <a:t>Христосование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3428992" y="1357298"/>
            <a:ext cx="2573338" cy="1547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00FF"/>
                </a:solidFill>
              </a:rPr>
              <a:t>Крашеные яйца</a:t>
            </a:r>
          </a:p>
          <a:p>
            <a:pPr algn="ctr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00FF"/>
                </a:solidFill>
              </a:rPr>
              <a:t>Кулич</a:t>
            </a:r>
          </a:p>
          <a:p>
            <a:pPr algn="ctr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00FF"/>
                </a:solidFill>
              </a:rPr>
              <a:t>Пасха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6858016" y="1285860"/>
            <a:ext cx="1122362" cy="1031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00FF"/>
                </a:solidFill>
              </a:rPr>
              <a:t>Икона</a:t>
            </a:r>
          </a:p>
          <a:p>
            <a:pPr algn="ctr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00FF"/>
                </a:solidFill>
              </a:rPr>
              <a:t>Свеча</a:t>
            </a:r>
          </a:p>
        </p:txBody>
      </p:sp>
      <p:pic>
        <p:nvPicPr>
          <p:cNvPr id="20501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643314"/>
            <a:ext cx="3500462" cy="28794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02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4010" y="3714752"/>
            <a:ext cx="3454804" cy="2714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easter_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79388" y="274638"/>
            <a:ext cx="85074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FF"/>
                </a:solidFill>
                <a:latin typeface="Times New Roman" pitchFamily="16" charset="0"/>
              </a:rPr>
              <a:t>Пасха в творчестве художников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643438" y="1428736"/>
            <a:ext cx="4038600" cy="307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3375">
              <a:spcBef>
                <a:spcPts val="7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itchFamily="16" charset="0"/>
              </a:rPr>
              <a:t>     На Пасху все приветствуют друг друга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6" charset="0"/>
              </a:rPr>
              <a:t>троекратным дружеским </a:t>
            </a:r>
            <a:r>
              <a:rPr lang="ru-RU" sz="2800" b="1" dirty="0">
                <a:solidFill>
                  <a:srgbClr val="000000"/>
                </a:solidFill>
                <a:latin typeface="Times New Roman" pitchFamily="16" charset="0"/>
              </a:rPr>
              <a:t>поцелуем. </a:t>
            </a:r>
          </a:p>
          <a:p>
            <a:pPr marL="339725" indent="-333375">
              <a:spcBef>
                <a:spcPts val="7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itchFamily="16" charset="0"/>
              </a:rPr>
              <a:t>    Это называется «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6" charset="0"/>
              </a:rPr>
              <a:t>похристосоваться</a:t>
            </a:r>
            <a:r>
              <a:rPr lang="ru-RU" sz="2800" b="1" dirty="0">
                <a:solidFill>
                  <a:srgbClr val="000000"/>
                </a:solidFill>
                <a:latin typeface="Times New Roman" pitchFamily="16" charset="0"/>
              </a:rPr>
              <a:t>».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362" y="1631950"/>
            <a:ext cx="3616323" cy="443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14313" y="6143625"/>
            <a:ext cx="65722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itchFamily="16" charset="0"/>
              </a:rPr>
              <a:t>Б. Кустодиев.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6" charset="0"/>
              </a:rPr>
              <a:t>Христосование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6" charset="0"/>
              </a:rPr>
              <a:t>.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/>
          <a:srcRect l="5023" t="5019" r="5023" b="5019"/>
          <a:stretch>
            <a:fillRect/>
          </a:stretch>
        </p:blipFill>
        <p:spPr bwMode="auto">
          <a:xfrm>
            <a:off x="6215074" y="4429132"/>
            <a:ext cx="1751034" cy="22510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esktop\easter_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619250"/>
            <a:ext cx="5218113" cy="4027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79388" y="5580063"/>
            <a:ext cx="8640762" cy="1519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4963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itchFamily="16" charset="0"/>
              </a:rPr>
              <a:t>Николай Кошелев.  </a:t>
            </a:r>
          </a:p>
          <a:p>
            <a:pPr marL="342900" indent="-334963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itchFamily="16" charset="0"/>
              </a:rPr>
              <a:t>Дети, катающие пасхальные яйца.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20725" y="560388"/>
            <a:ext cx="7559675" cy="70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FF"/>
                </a:solidFill>
                <a:latin typeface="Times New Roman" pitchFamily="16" charset="0"/>
              </a:rPr>
              <a:t>Пасха в творчестве художников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078538" y="1619250"/>
            <a:ext cx="2921000" cy="2259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6" charset="0"/>
              </a:rPr>
              <a:t>Традиционная игра «Красная горка» проводится в течение первой пасхальной недели. Скатив яйцо с «горки», нужно задеть яйцо другого игрока. Тогда выигравший забирает оба яйца.</a:t>
            </a:r>
            <a:endParaRPr lang="ru-RU" sz="2400" b="1" dirty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easter_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28625" y="0"/>
            <a:ext cx="8229600" cy="93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FF"/>
                </a:solidFill>
                <a:latin typeface="Times New Roman" pitchFamily="16" charset="0"/>
              </a:rPr>
              <a:t>Пасха в творчестве художников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0225" y="1079500"/>
            <a:ext cx="5383213" cy="442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00113" y="5580063"/>
            <a:ext cx="73802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6" charset="0"/>
              </a:rPr>
              <a:t>      Илья </a:t>
            </a:r>
            <a:r>
              <a:rPr lang="ru-RU" sz="2800" b="1" dirty="0">
                <a:solidFill>
                  <a:srgbClr val="000000"/>
                </a:solidFill>
                <a:latin typeface="Times New Roman" pitchFamily="16" charset="0"/>
              </a:rPr>
              <a:t>Каверзнев.   Светлое воскресение.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easter_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0"/>
            <a:ext cx="4643438" cy="642939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чего, </a:t>
            </a:r>
          </a:p>
          <a:p>
            <a:pPr>
              <a:spcBef>
                <a:spcPts val="0"/>
              </a:spcBef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убеждению христиан, Бог стал человеком?</a:t>
            </a:r>
          </a:p>
          <a:p>
            <a:pPr>
              <a:buFontTx/>
              <a:buChar char="-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Бог, любящий людей, решил стать единым с ними и через свою человеческую смерть искупить грехи людей и подарить душам жизнь после смерти.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365" y="0"/>
            <a:ext cx="4669803" cy="6857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easter_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5233987"/>
            <a:ext cx="8229600" cy="16240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latin typeface="Times New Roman" pitchFamily="16" charset="0"/>
              </a:rPr>
              <a:t>А.В. Маковский. Пасхальный стол.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4088" y="1985963"/>
            <a:ext cx="4500562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20725" y="720725"/>
            <a:ext cx="82804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FF"/>
                </a:solidFill>
                <a:latin typeface="Times New Roman" pitchFamily="16" charset="0"/>
              </a:rPr>
              <a:t>Пасха в творчестве художников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easter_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8369" name="Group 1"/>
          <p:cNvGraphicFramePr>
            <a:graphicFrameLocks noGrp="1"/>
          </p:cNvGraphicFramePr>
          <p:nvPr/>
        </p:nvGraphicFramePr>
        <p:xfrm>
          <a:off x="2357421" y="428604"/>
          <a:ext cx="6423018" cy="4140247"/>
        </p:xfrm>
        <a:graphic>
          <a:graphicData uri="http://schemas.openxmlformats.org/drawingml/2006/table">
            <a:tbl>
              <a:tblPr/>
              <a:tblGrid>
                <a:gridCol w="493249"/>
                <a:gridCol w="493249"/>
                <a:gridCol w="493249"/>
                <a:gridCol w="493249"/>
                <a:gridCol w="493249"/>
                <a:gridCol w="493249"/>
                <a:gridCol w="494596"/>
                <a:gridCol w="493249"/>
                <a:gridCol w="493249"/>
                <a:gridCol w="493249"/>
                <a:gridCol w="493249"/>
                <a:gridCol w="493249"/>
                <a:gridCol w="502683"/>
              </a:tblGrid>
              <a:tr h="63528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п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а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с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х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а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7175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в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о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с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к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р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е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с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е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0822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к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у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л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и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ч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4469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к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р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е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с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т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и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к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0822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4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б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л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а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г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о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д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а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т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н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ы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й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0822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5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я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й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ц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о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8123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6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п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о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с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т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dmin\Desktop\easter_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ClrTx/>
              <a:buSzPct val="7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>
              <a:solidFill>
                <a:srgbClr val="000000"/>
              </a:solidFill>
            </a:endParaRP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079500" y="4140200"/>
            <a:ext cx="6300788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5214950"/>
            <a:ext cx="1439862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71801" y="4140201"/>
            <a:ext cx="4487873" cy="1003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99284C"/>
                </a:solidFill>
              </a:rPr>
              <a:t>Мне было трудно на уроке.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99284C"/>
                </a:solidFill>
              </a:rPr>
              <a:t>Мне нужна помощь.</a:t>
            </a: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8072462" y="4357694"/>
            <a:ext cx="539750" cy="539750"/>
          </a:xfrm>
          <a:prstGeom prst="ellipse">
            <a:avLst/>
          </a:prstGeom>
          <a:solidFill>
            <a:srgbClr val="0047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643174" y="1500174"/>
            <a:ext cx="5362591" cy="90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99284C"/>
                </a:solidFill>
              </a:rPr>
              <a:t>Я могу лучше работать на уроке.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99284C"/>
                </a:solidFill>
              </a:rPr>
              <a:t>У меня не всё получалось.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571736" y="2857496"/>
            <a:ext cx="5454666" cy="84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dirty="0">
                <a:solidFill>
                  <a:srgbClr val="99284C"/>
                </a:solidFill>
              </a:rPr>
              <a:t>Я молодец, был активным на уроке.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dirty="0">
                <a:solidFill>
                  <a:srgbClr val="99284C"/>
                </a:solidFill>
              </a:rPr>
              <a:t>У меня всё получилось, я всё понял</a:t>
            </a:r>
            <a:r>
              <a:rPr lang="ru-RU" sz="2600" dirty="0">
                <a:solidFill>
                  <a:srgbClr val="99284C"/>
                </a:solidFill>
              </a:rPr>
              <a:t>.</a:t>
            </a:r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8072462" y="1785926"/>
            <a:ext cx="539750" cy="539750"/>
          </a:xfrm>
          <a:prstGeom prst="ellipse">
            <a:avLst/>
          </a:prstGeom>
          <a:solidFill>
            <a:srgbClr val="23FF23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8072462" y="3071810"/>
            <a:ext cx="546126" cy="5397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208213" y="255588"/>
            <a:ext cx="4452937" cy="1004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33CC33"/>
                </a:solidFill>
                <a:latin typeface="Times New Roman" pitchFamily="16" charset="0"/>
              </a:rPr>
              <a:t>Итог урока</a:t>
            </a:r>
            <a:r>
              <a:rPr lang="ru-RU" sz="4000">
                <a:solidFill>
                  <a:srgbClr val="33CC33"/>
                </a:solidFill>
                <a:latin typeface="Times New Roman" pitchFamily="16" charset="0"/>
              </a:rPr>
              <a:t> </a:t>
            </a:r>
          </a:p>
        </p:txBody>
      </p:sp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54925" y="360363"/>
            <a:ext cx="804863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363" y="539750"/>
            <a:ext cx="1260475" cy="1058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\Desktop\easter_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jajtsa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jajtsa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F:\Пасха\1239708311_5e7c16fd00ef.jpg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 l="3731" t="1301" r="50000" b="50000"/>
          <a:stretch>
            <a:fillRect/>
          </a:stretch>
        </p:blipFill>
        <p:spPr bwMode="auto">
          <a:xfrm rot="20787933">
            <a:off x="1042988" y="981075"/>
            <a:ext cx="2460625" cy="33369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24581" name="Picture 5" descr="F:\Пасха\1239708311_5e7c16fd00ef.jpg"/>
          <p:cNvPicPr>
            <a:picLocks noChangeAspect="1" noChangeArrowheads="1"/>
          </p:cNvPicPr>
          <p:nvPr/>
        </p:nvPicPr>
        <p:blipFill>
          <a:blip r:embed="rId5"/>
          <a:srcRect l="51790" t="781" r="1669" b="51172"/>
          <a:stretch>
            <a:fillRect/>
          </a:stretch>
        </p:blipFill>
        <p:spPr bwMode="auto">
          <a:xfrm>
            <a:off x="3563938" y="260350"/>
            <a:ext cx="2500312" cy="394335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9702" name="Picture 6" descr="F:\Пасха\khristovanie.jpg"/>
          <p:cNvPicPr>
            <a:picLocks noChangeAspect="1" noChangeArrowheads="1"/>
          </p:cNvPicPr>
          <p:nvPr/>
        </p:nvPicPr>
        <p:blipFill>
          <a:blip r:embed="rId6"/>
          <a:srcRect l="4210" t="1533" r="5940" b="2692"/>
          <a:stretch>
            <a:fillRect/>
          </a:stretch>
        </p:blipFill>
        <p:spPr bwMode="auto">
          <a:xfrm rot="501921">
            <a:off x="6227763" y="549275"/>
            <a:ext cx="2405062" cy="390525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29703" name="Picture 7" descr="F:\Пасха\90b275cccd3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2138" y="4076700"/>
            <a:ext cx="3209925" cy="2066925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2555875" y="6308725"/>
            <a:ext cx="408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Старинные пасхальные открытки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easter_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43174" y="1357298"/>
            <a:ext cx="628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за работу на уроке!</a:t>
            </a:r>
            <a:endParaRPr lang="ru-RU" sz="54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dmin\Desktop\easter_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3906" name="Picture 4" descr="D:\клипарты\пасха\jajtsa3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9888" y="4689475"/>
            <a:ext cx="2424112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7" name="Picture 4" descr="D:\клипарты\пасха\jajtsa3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21213"/>
            <a:ext cx="2036763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8" name="Picture 7" descr="D:\клипарты\пасха\jajtsa5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7225" y="0"/>
            <a:ext cx="2136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7" descr="D:\клипарты\пасха\jajtsa5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301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1619250" y="549275"/>
            <a:ext cx="5041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/>
              <a:t>Голгофа.http://karsarkis.livejournal.com/5301.html</a:t>
            </a:r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1619250" y="260350"/>
            <a:ext cx="566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/>
              <a:t>Храм. http://ru.znatock.com/docs/index-15502.html?page=9</a:t>
            </a:r>
          </a:p>
          <a:p>
            <a:endParaRPr lang="ru-RU" sz="1200"/>
          </a:p>
        </p:txBody>
      </p:sp>
      <p:sp>
        <p:nvSpPr>
          <p:cNvPr id="123912" name="Rectangle 8"/>
          <p:cNvSpPr>
            <a:spLocks noChangeArrowheads="1"/>
          </p:cNvSpPr>
          <p:nvPr/>
        </p:nvSpPr>
        <p:spPr bwMode="auto">
          <a:xfrm>
            <a:off x="1619250" y="1052513"/>
            <a:ext cx="6772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/>
              <a:t>Распятие.http://www.liveinternet.ru/users/4229900/page195.html</a:t>
            </a:r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1619250" y="765175"/>
            <a:ext cx="5695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/>
              <a:t>Распятие.http://www.liveinternet.ru/users/4162394/page16.shtml</a:t>
            </a:r>
          </a:p>
        </p:txBody>
      </p:sp>
      <p:sp>
        <p:nvSpPr>
          <p:cNvPr id="123914" name="Rectangle 10"/>
          <p:cNvSpPr>
            <a:spLocks noChangeArrowheads="1"/>
          </p:cNvSpPr>
          <p:nvPr/>
        </p:nvSpPr>
        <p:spPr bwMode="auto">
          <a:xfrm>
            <a:off x="1619250" y="1341438"/>
            <a:ext cx="597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/>
              <a:t>Распятие.http://chatomystik.4adm.ru/viewtopic.php?f=85&amp;t=4603&amp;start=0&amp;sid=cb77260352d9820d50280f11434a22f9&amp;view=print</a:t>
            </a:r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 rot="10800000" flipV="1">
            <a:off x="1619250" y="1773238"/>
            <a:ext cx="5729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/>
              <a:t>Воскрешение.http://forum.od.ua/showthread.php?t=1440391&amp;page=4&amp;s=70d955f92e52d2905eb716a2617b447e</a:t>
            </a:r>
          </a:p>
        </p:txBody>
      </p:sp>
      <p:sp>
        <p:nvSpPr>
          <p:cNvPr id="123916" name="Rectangle 12"/>
          <p:cNvSpPr>
            <a:spLocks noChangeArrowheads="1"/>
          </p:cNvSpPr>
          <p:nvPr/>
        </p:nvSpPr>
        <p:spPr bwMode="auto">
          <a:xfrm>
            <a:off x="1619250" y="2276475"/>
            <a:ext cx="7705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/>
              <a:t>Воскрешение.http://kartinkiprovsio.ru/razdeli/kartinki/kartinki-hristos-voskres.html</a:t>
            </a:r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1619250" y="2492375"/>
            <a:ext cx="73453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/>
              <a:t>Пасха.</a:t>
            </a:r>
            <a:r>
              <a:rPr lang="ru-RU" sz="1200">
                <a:hlinkClick r:id="rId7"/>
              </a:rPr>
              <a:t>http://supersolnishco.net/xristos-voskrese-pozdravlenie-s-pasxoj-xristovoj-korotkie-sms-pozdravleniya-s-asxopj-</a:t>
            </a:r>
            <a:endParaRPr lang="ru-RU" sz="1200"/>
          </a:p>
          <a:p>
            <a:r>
              <a:rPr lang="ru-RU" sz="1200"/>
              <a:t>xristovoj-2013-korotkie-prikolnye-pozhelaniya-s-pasxoj-xristovoj-korotkie-stixi-s-pasxoj-xristovoj-2013.html</a:t>
            </a:r>
          </a:p>
        </p:txBody>
      </p:sp>
      <p:sp>
        <p:nvSpPr>
          <p:cNvPr id="123918" name="Rectangle 14"/>
          <p:cNvSpPr>
            <a:spLocks noChangeArrowheads="1"/>
          </p:cNvSpPr>
          <p:nvPr/>
        </p:nvSpPr>
        <p:spPr bwMode="auto">
          <a:xfrm rot="10800000" flipV="1">
            <a:off x="1619250" y="3213100"/>
            <a:ext cx="5576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/>
              <a:t>Воскрешение.http://www.liveinternet.ru/users/5019061/rubric/4281913</a:t>
            </a:r>
            <a:r>
              <a:rPr lang="ru-RU" sz="1400"/>
              <a:t>/</a:t>
            </a:r>
          </a:p>
        </p:txBody>
      </p:sp>
      <p:sp>
        <p:nvSpPr>
          <p:cNvPr id="123919" name="Rectangle 15"/>
          <p:cNvSpPr>
            <a:spLocks noChangeArrowheads="1"/>
          </p:cNvSpPr>
          <p:nvPr/>
        </p:nvSpPr>
        <p:spPr bwMode="auto">
          <a:xfrm>
            <a:off x="1619250" y="3573463"/>
            <a:ext cx="67691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/>
              <a:t>Воскрешение.http://cool-pictures.su/photo/animacija/paskha/animacija_khristos_voskrese/189-0-10619</a:t>
            </a:r>
          </a:p>
          <a:p>
            <a:endParaRPr lang="ru-RU" sz="1200"/>
          </a:p>
        </p:txBody>
      </p:sp>
      <p:sp>
        <p:nvSpPr>
          <p:cNvPr id="123920" name="Rectangle 16"/>
          <p:cNvSpPr>
            <a:spLocks noChangeArrowheads="1"/>
          </p:cNvSpPr>
          <p:nvPr/>
        </p:nvSpPr>
        <p:spPr bwMode="auto">
          <a:xfrm>
            <a:off x="1619250" y="3875088"/>
            <a:ext cx="5038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/>
              <a:t>Весна.http://www.pravda.ru/test/news/society/372/</a:t>
            </a:r>
          </a:p>
        </p:txBody>
      </p:sp>
      <p:sp>
        <p:nvSpPr>
          <p:cNvPr id="123921" name="Rectangle 17"/>
          <p:cNvSpPr>
            <a:spLocks noChangeArrowheads="1"/>
          </p:cNvSpPr>
          <p:nvPr/>
        </p:nvSpPr>
        <p:spPr bwMode="auto">
          <a:xfrm rot="10800000" flipV="1">
            <a:off x="1619250" y="4125913"/>
            <a:ext cx="68453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/>
              <a:t>Ангел Господень.http://pravznak.msk.ru/album_file.php?user=Tamilka&amp;album_id=11654&amp;media_id=174816</a:t>
            </a:r>
          </a:p>
        </p:txBody>
      </p:sp>
      <p:sp>
        <p:nvSpPr>
          <p:cNvPr id="123922" name="Rectangle 18"/>
          <p:cNvSpPr>
            <a:spLocks noChangeArrowheads="1"/>
          </p:cNvSpPr>
          <p:nvPr/>
        </p:nvSpPr>
        <p:spPr bwMode="auto">
          <a:xfrm rot="10800000" flipV="1">
            <a:off x="1619250" y="4667250"/>
            <a:ext cx="5283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/>
              <a:t>Крестный ход.http://qguys.kiev.ua/do/diaries/read?id=803728</a:t>
            </a:r>
          </a:p>
        </p:txBody>
      </p:sp>
      <p:sp>
        <p:nvSpPr>
          <p:cNvPr id="123923" name="Rectangle 19"/>
          <p:cNvSpPr>
            <a:spLocks noChangeArrowheads="1"/>
          </p:cNvSpPr>
          <p:nvPr/>
        </p:nvSpPr>
        <p:spPr bwMode="auto">
          <a:xfrm rot="10784688" flipV="1">
            <a:off x="1619250" y="5084763"/>
            <a:ext cx="6210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/>
              <a:t>Икона.http://gkaf.narod.ru/art/oldrus/novgorodskaya/soshestviye/medium.html</a:t>
            </a:r>
          </a:p>
        </p:txBody>
      </p:sp>
      <p:sp>
        <p:nvSpPr>
          <p:cNvPr id="123924" name="Rectangle 20"/>
          <p:cNvSpPr>
            <a:spLocks noChangeArrowheads="1"/>
          </p:cNvSpPr>
          <p:nvPr/>
        </p:nvSpPr>
        <p:spPr bwMode="auto">
          <a:xfrm rot="10795920" flipV="1">
            <a:off x="1619250" y="5589588"/>
            <a:ext cx="68405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/>
              <a:t>Пасхальный стол.http://newsukraine.com.ua/news/9246-pashalnyj-stol-podorozhal-v-neskolko-raz</a:t>
            </a:r>
          </a:p>
        </p:txBody>
      </p:sp>
      <p:sp>
        <p:nvSpPr>
          <p:cNvPr id="123925" name="Rectangle 21"/>
          <p:cNvSpPr>
            <a:spLocks noChangeArrowheads="1"/>
          </p:cNvSpPr>
          <p:nvPr/>
        </p:nvSpPr>
        <p:spPr bwMode="auto">
          <a:xfrm rot="10826059" flipV="1">
            <a:off x="1614488" y="5949950"/>
            <a:ext cx="6842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/>
              <a:t>Пасхальный благовест.http://www.showbell.ru/blog/archives/7334</a:t>
            </a:r>
          </a:p>
        </p:txBody>
      </p:sp>
      <p:sp>
        <p:nvSpPr>
          <p:cNvPr id="123926" name="Rectangle 22"/>
          <p:cNvSpPr>
            <a:spLocks noChangeArrowheads="1"/>
          </p:cNvSpPr>
          <p:nvPr/>
        </p:nvSpPr>
        <p:spPr bwMode="auto">
          <a:xfrm rot="10800000" flipV="1">
            <a:off x="1619250" y="6237288"/>
            <a:ext cx="4603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/>
              <a:t>Мария Магдалина.http://dmitri-obi.livejournal.com/994141.html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easter_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6556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Дополнительные источники: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4924444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1.Видео «Христос воскрес! Воистину воскрес!»  </a:t>
            </a:r>
            <a:r>
              <a:rPr lang="en-US" sz="1800" dirty="0" smtClean="0">
                <a:solidFill>
                  <a:schemeClr val="tx1"/>
                </a:solidFill>
                <a:hlinkClick r:id="rId3"/>
              </a:rPr>
              <a:t>http://ololo.fm/artist/videos/%D0%A5%D1%80%D0%B8%D1%81%D1%82%D0%BE%D1%81+%D0%92%D0%BE%D1%81%D0%BA%D1%80%D0%B5%D1%81%2C+%D0%92%D0%BE%D0%B8%D1%81%D1%82%D0%B8%D0%BD%D1%83+%D0%92%D0%BE%D1%81%D0%BA%D1%80%D0%B5%D1%81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2.Видео Благодатный огонь в Иерусалиме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hlinkClick r:id="rId3"/>
              </a:rPr>
              <a:t>http://ololo.fm/artist/videos/%D0%A5%D1%80%D0%B8%D1%81%D1%82%D0%BE%D1%81+%D0%92%D0%BE%D1%81%D0%BA%D1%80%D0%B5%D1%81%2C+%D0%92%D0%BE%D0%B8%D1%81%D1%82%D0%B8%D0%BD%D1%83+%D0%92%D0%BE%D1%81%D0%BA%D1%80%D0%B5%D1%81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3. Видеоролик «Почему христиане празднуют Пасху»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hlinkClick r:id="rId4"/>
              </a:rPr>
              <a:t>http://yandex.ru/video/search?filmId=wGmQlCE3UXI&amp;text=%D0%BA%D0%BB%D0%B8%D0%BF%20%D0%BF%D1%80%D0%BE%20%D0%BF%D0%B0%D1%81%D1%85%D1%83&amp;_=1415895485110&amp;safety=1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360363" y="539750"/>
            <a:ext cx="8640762" cy="1852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6" charset="0"/>
              </a:rPr>
              <a:t>Можно использовать дополнительно на других уроках: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dirty="0" smtClean="0">
                <a:solidFill>
                  <a:srgbClr val="0000FF"/>
                </a:solidFill>
                <a:latin typeface="Times New Roman" pitchFamily="16" charset="0"/>
              </a:rPr>
              <a:t>Изготовление </a:t>
            </a:r>
            <a:r>
              <a:rPr lang="ru-RU" sz="4000" dirty="0">
                <a:solidFill>
                  <a:srgbClr val="0000FF"/>
                </a:solidFill>
                <a:latin typeface="Times New Roman" pitchFamily="16" charset="0"/>
              </a:rPr>
              <a:t>Пасхальной корзинки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6"/>
            <a:ext cx="4679950" cy="3779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214942" y="2143116"/>
            <a:ext cx="3779838" cy="197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Лист бумаги свернуть, приложить  шаблон корзины; </a:t>
            </a: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000000"/>
                </a:solidFill>
              </a:rPr>
              <a:t> - Детали  обвести и аккуратно вырезать;</a:t>
            </a: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000000"/>
                </a:solidFill>
              </a:rPr>
              <a:t> - Собрать  заготовку и украсить.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929198"/>
            <a:ext cx="1484312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1439863"/>
            <a:ext cx="1439863" cy="960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879725" y="1431925"/>
            <a:ext cx="5357813" cy="90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80"/>
                </a:solidFill>
                <a:latin typeface="Times New Roman" pitchFamily="16" charset="0"/>
              </a:rPr>
              <a:t>Для</a:t>
            </a:r>
            <a:r>
              <a:rPr lang="ru-RU">
                <a:solidFill>
                  <a:srgbClr val="000080"/>
                </a:solidFill>
                <a:latin typeface="Times New Roman" pitchFamily="16" charset="0"/>
              </a:rPr>
              <a:t> </a:t>
            </a:r>
            <a:r>
              <a:rPr lang="ru-RU" b="1" u="sng">
                <a:solidFill>
                  <a:srgbClr val="DC2300"/>
                </a:solidFill>
                <a:latin typeface="Times New Roman" pitchFamily="16" charset="0"/>
              </a:rPr>
              <a:t>драпанки</a:t>
            </a:r>
            <a:r>
              <a:rPr lang="ru-RU" u="sng">
                <a:solidFill>
                  <a:srgbClr val="99284C"/>
                </a:solidFill>
                <a:latin typeface="Times New Roman" pitchFamily="16" charset="0"/>
              </a:rPr>
              <a:t> </a:t>
            </a:r>
            <a:r>
              <a:rPr lang="ru-RU" b="1">
                <a:solidFill>
                  <a:srgbClr val="000080"/>
                </a:solidFill>
                <a:latin typeface="Times New Roman" pitchFamily="16" charset="0"/>
              </a:rPr>
              <a:t>лучше брать яйца коричневого оттенка. Скорлупа таких яиц прочнее, чем белых.  Узор наносят на скорлупу острым предметом.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3" y="5400675"/>
            <a:ext cx="1371600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924175" y="5219700"/>
            <a:ext cx="6000750" cy="1014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u="sng">
                <a:solidFill>
                  <a:srgbClr val="C00000"/>
                </a:solidFill>
                <a:latin typeface="Times New Roman" pitchFamily="16" charset="0"/>
              </a:rPr>
              <a:t>Писанки </a:t>
            </a: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— </a:t>
            </a:r>
            <a:r>
              <a:rPr lang="ru-RU" b="1">
                <a:solidFill>
                  <a:srgbClr val="000080"/>
                </a:solidFill>
                <a:latin typeface="Times New Roman" pitchFamily="16" charset="0"/>
              </a:rPr>
              <a:t>это искусно расписанные пасхальные яйца.   Для рисунка писанки используют элементы растительного и животного мира, геометрические фигуры.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260475" y="230188"/>
            <a:ext cx="7199313" cy="1030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rgbClr val="0000FF"/>
                </a:solidFill>
                <a:latin typeface="Times New Roman" pitchFamily="16" charset="0"/>
              </a:rPr>
              <a:t>Разноцветные пасхальные яйца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2700338"/>
            <a:ext cx="1439863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879725" y="2879725"/>
            <a:ext cx="485933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Крашенки</a:t>
            </a:r>
            <a:r>
              <a:rPr lang="ru-RU" sz="220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– от слова красить </a:t>
            </a: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3959225"/>
            <a:ext cx="1439863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879725" y="3857625"/>
            <a:ext cx="5911850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Крапанки </a:t>
            </a:r>
            <a:r>
              <a:rPr lang="ru-RU" sz="2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– </a:t>
            </a:r>
            <a:r>
              <a:rPr lang="ru-RU" sz="200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от украинского слова «крапать», то есть покрывать каплями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42938" y="4140200"/>
            <a:ext cx="7715250" cy="170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002060"/>
                </a:solidFill>
                <a:latin typeface="Times New Roman" pitchFamily="16" charset="0"/>
              </a:rPr>
              <a:t>В России изготовление  изысканно украшеных  пасхальных яиц является  и традицией, и старинным ремеслом. Особое место среди работ  известнейшего русского ювелира Карла Фаберже занимают драгоценные пасхальные яйца-сувениры, изготовленные для российской императорской семьи   XIX - начало ХХ века.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863" y="500063"/>
            <a:ext cx="6059487" cy="310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easter_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1863" name="Picture 7" descr="7a77e58c3e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714620"/>
            <a:ext cx="7500990" cy="4000528"/>
          </a:xfrm>
          <a:prstGeom prst="rect">
            <a:avLst/>
          </a:prstGeom>
          <a:noFill/>
        </p:spPr>
      </p:pic>
      <p:sp>
        <p:nvSpPr>
          <p:cNvPr id="121865" name="Rectangle 9"/>
          <p:cNvSpPr>
            <a:spLocks noGrp="1"/>
          </p:cNvSpPr>
          <p:nvPr>
            <p:ph type="body" idx="1"/>
          </p:nvPr>
        </p:nvSpPr>
        <p:spPr>
          <a:xfrm>
            <a:off x="0" y="357166"/>
            <a:ext cx="9144000" cy="324328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ru-RU" sz="2800" dirty="0" smtClean="0"/>
              <a:t>  </a:t>
            </a:r>
            <a:r>
              <a:rPr lang="ru-RU" sz="2800" b="1" dirty="0" smtClean="0"/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называется то место, где распяли Христа и что в переводе с греческого языка  означает это слово?</a:t>
            </a:r>
          </a:p>
          <a:p>
            <a:pPr>
              <a:buFont typeface="Arial" pitchFamily="34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- Место, где был распят Иисус Христос, называется Голгофа, что в переводе с греческого языка  означает «лобное место».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619250"/>
            <a:ext cx="4859337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57200" y="82550"/>
            <a:ext cx="8229600" cy="1528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80"/>
                </a:solidFill>
                <a:latin typeface="Times New Roman" pitchFamily="16" charset="0"/>
              </a:rPr>
              <a:t>Эти шедевры ювелирного искусства хранят внутри себя необыкновенные сюрпризы: миниатюры, крохотные модели дворцов, фигурки птиц, букеты цветов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0313" y="3959225"/>
            <a:ext cx="2879725" cy="251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988" y="3960813"/>
            <a:ext cx="3065462" cy="269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easter_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1081" name="Rectangle 9"/>
          <p:cNvSpPr>
            <a:spLocks noGrp="1"/>
          </p:cNvSpPr>
          <p:nvPr>
            <p:ph type="body" idx="1"/>
          </p:nvPr>
        </p:nvSpPr>
        <p:spPr>
          <a:xfrm>
            <a:off x="4357686" y="0"/>
            <a:ext cx="4786314" cy="6857999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Arial" charset="0"/>
              </a:rPr>
              <a:t> 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dirty="0" smtClean="0">
                <a:latin typeface="+mj-lt"/>
              </a:rPr>
              <a:t>- 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На чём был распят Иисус? Объясните каждую из составляющих частей.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400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Arial" charset="0"/>
              </a:rPr>
              <a:t>   - Иисус был распят на кресте. Верхняя перекладина была с надписью ИНЦИ (Иисус Назарянин, царь иудейский), нижняя – перекошена, что символизирует двух разбойников: один раскаялся и душа его была спасена, а душа второго не очистилась и пропала в аду.</a:t>
            </a:r>
          </a:p>
        </p:txBody>
      </p:sp>
      <p:pic>
        <p:nvPicPr>
          <p:cNvPr id="131077" name="Picture 5" descr="1303409158_562_FT1198_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-1" y="0"/>
            <a:ext cx="4438705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1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easter_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Admin\Desktop\segenskreuz-d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5357818" cy="6873405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0"/>
            <a:ext cx="4357686" cy="685800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Почему крест – орудие пытки и свидетельство страданий Христа – стал символом любви к людям?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Ради любви к людям Христос принял эти мучения. Своим примером он показал, что Бог есть любовь. И только любовь есть высшее благо.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easter_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638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32" y="0"/>
          <a:ext cx="9144032" cy="7097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96"/>
                <a:gridCol w="2571736"/>
              </a:tblGrid>
              <a:tr h="865699">
                <a:tc>
                  <a:txBody>
                    <a:bodyPr/>
                    <a:lstStyle/>
                    <a:p>
                      <a:r>
                        <a:rPr lang="ru-RU" sz="3600" b="1" i="1" dirty="0" smtClean="0">
                          <a:solidFill>
                            <a:schemeClr val="folHlink"/>
                          </a:solidFill>
                        </a:rPr>
                        <a:t>Рождество Христово </a:t>
                      </a:r>
                      <a:endParaRPr lang="ru-RU" sz="3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i="1" dirty="0" smtClean="0">
                          <a:solidFill>
                            <a:schemeClr val="folHlink"/>
                          </a:solidFill>
                        </a:rPr>
                        <a:t>7января</a:t>
                      </a:r>
                      <a:endParaRPr lang="ru-RU" sz="3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98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chemeClr val="folHlink"/>
                          </a:solidFill>
                        </a:rPr>
                        <a:t>Крещение Господне</a:t>
                      </a:r>
                      <a:r>
                        <a:rPr lang="ru-RU" sz="3600" b="1" i="1" baseline="0" dirty="0" smtClean="0">
                          <a:solidFill>
                            <a:schemeClr val="folHlink"/>
                          </a:solidFill>
                        </a:rPr>
                        <a:t> </a:t>
                      </a:r>
                      <a:r>
                        <a:rPr lang="ru-RU" sz="3600" b="1" i="1" dirty="0" smtClean="0">
                          <a:solidFill>
                            <a:schemeClr val="folHlink"/>
                          </a:solidFill>
                        </a:rPr>
                        <a:t>( Святое Богоявление)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i="1" dirty="0" smtClean="0">
                          <a:solidFill>
                            <a:schemeClr val="folHlink"/>
                          </a:solidFill>
                        </a:rPr>
                        <a:t>19 января</a:t>
                      </a:r>
                      <a:endParaRPr lang="ru-RU" sz="3600" b="1" dirty="0"/>
                    </a:p>
                  </a:txBody>
                  <a:tcPr/>
                </a:tc>
              </a:tr>
              <a:tr h="1498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chemeClr val="folHlink"/>
                          </a:solidFill>
                        </a:rPr>
                        <a:t>Благовещение Пресвятой Богородицы</a:t>
                      </a:r>
                      <a:endParaRPr lang="ru-RU" sz="3600" b="1" dirty="0" smtClean="0"/>
                    </a:p>
                    <a:p>
                      <a:r>
                        <a:rPr lang="ru-RU" sz="3600" b="1" i="1" dirty="0" smtClean="0">
                          <a:solidFill>
                            <a:schemeClr val="folHlink"/>
                          </a:solidFill>
                        </a:rPr>
                        <a:t> 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chemeClr val="folHlink"/>
                          </a:solidFill>
                        </a:rPr>
                        <a:t>7 апреля</a:t>
                      </a:r>
                      <a:endParaRPr lang="ru-RU" sz="3600" b="1" dirty="0" smtClean="0"/>
                    </a:p>
                  </a:txBody>
                  <a:tcPr/>
                </a:tc>
              </a:tr>
              <a:tr h="1498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chemeClr val="folHlink"/>
                          </a:solidFill>
                        </a:rPr>
                        <a:t>Пасха (Светлое Христово Воскресение)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 dirty="0"/>
                    </a:p>
                  </a:txBody>
                  <a:tcPr/>
                </a:tc>
              </a:tr>
              <a:tr h="1498075">
                <a:tc>
                  <a:txBody>
                    <a:bodyPr/>
                    <a:lstStyle/>
                    <a:p>
                      <a:r>
                        <a:rPr lang="ru-RU" sz="3600" b="1" i="1" dirty="0" smtClean="0">
                          <a:solidFill>
                            <a:schemeClr val="folHlink"/>
                          </a:solidFill>
                        </a:rPr>
                        <a:t>Преображение Господне </a:t>
                      </a:r>
                    </a:p>
                    <a:p>
                      <a:r>
                        <a:rPr lang="ru-RU" sz="3600" b="1" i="1" dirty="0" smtClean="0">
                          <a:solidFill>
                            <a:schemeClr val="folHlink"/>
                          </a:solidFill>
                        </a:rPr>
                        <a:t>( Яблочный Спас)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chemeClr val="folHlink"/>
                          </a:solidFill>
                        </a:rPr>
                        <a:t>19 августа</a:t>
                      </a:r>
                      <a:endParaRPr lang="ru-RU" sz="3600" b="1" dirty="0" smtClean="0"/>
                    </a:p>
                    <a:p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easter_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22" name="Picture 4" descr="D:\открытки праздники\пасха\0_bc86_2dd2f985_X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2714625"/>
            <a:ext cx="66500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1071563" y="0"/>
            <a:ext cx="7200900" cy="3035300"/>
          </a:xfrm>
          <a:prstGeom prst="rect">
            <a:avLst/>
          </a:prstGeom>
          <a:noFill/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Пасха - Светлое </a:t>
            </a:r>
          </a:p>
          <a:p>
            <a:pPr algn="ctr"/>
            <a:r>
              <a:rPr lang="ru-RU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Христово Воскресение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easter_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887" name="Picture 7" descr="57290058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99174" cy="6858000"/>
          </a:xfrm>
          <a:prstGeom prst="rect">
            <a:avLst/>
          </a:prstGeom>
          <a:noFill/>
        </p:spPr>
      </p:pic>
      <p:sp>
        <p:nvSpPr>
          <p:cNvPr id="122890" name="Rectangle 10"/>
          <p:cNvSpPr>
            <a:spLocks noGrp="1"/>
          </p:cNvSpPr>
          <p:nvPr>
            <p:ph type="body" idx="1"/>
          </p:nvPr>
        </p:nvSpPr>
        <p:spPr>
          <a:xfrm>
            <a:off x="4714876" y="0"/>
            <a:ext cx="4429124" cy="6858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dirty="0" smtClean="0">
                <a:latin typeface="Arial" charset="0"/>
              </a:rPr>
              <a:t>  -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какой день            недели был распят Иисус Христос?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-Иисус Христос был распят в пятницу.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1490</Words>
  <Application>Microsoft Office PowerPoint</Application>
  <PresentationFormat>Экран (4:3)</PresentationFormat>
  <Paragraphs>198</Paragraphs>
  <Slides>40</Slides>
  <Notes>21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Курс «Основы религиозных культур и светской этики» Модуль «Основы православной культуры»   Урок № 8   Автор: Никитина Ольга Юрьевна, учитель начальных классов МБОУ СОШ № 12 г. Урай, ХМАО-Югра.  2016 г.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Главный пасхальный гимн звучит так:</vt:lpstr>
      <vt:lpstr>Слайд 19</vt:lpstr>
      <vt:lpstr>Слайд 20</vt:lpstr>
      <vt:lpstr>И конечно, символом Пасхи,  символом жизни  являются   крашеные яйца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А.В. Маковский. Пасхальный стол.</vt:lpstr>
      <vt:lpstr>Слайд 31</vt:lpstr>
      <vt:lpstr>Слайд 32</vt:lpstr>
      <vt:lpstr>Слайд 33</vt:lpstr>
      <vt:lpstr>Слайд 34</vt:lpstr>
      <vt:lpstr>Слайд 35</vt:lpstr>
      <vt:lpstr>Дополнительные источники:</vt:lpstr>
      <vt:lpstr>Слайд 37</vt:lpstr>
      <vt:lpstr>Слайд 38</vt:lpstr>
      <vt:lpstr>Слайд 39</vt:lpstr>
      <vt:lpstr>Слайд 40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89</cp:revision>
  <dcterms:created xsi:type="dcterms:W3CDTF">2015-02-21T06:52:58Z</dcterms:created>
  <dcterms:modified xsi:type="dcterms:W3CDTF">2016-02-23T07:10:14Z</dcterms:modified>
</cp:coreProperties>
</file>