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2" r:id="rId9"/>
    <p:sldId id="267" r:id="rId10"/>
    <p:sldId id="268" r:id="rId11"/>
    <p:sldId id="269" r:id="rId12"/>
    <p:sldId id="270" r:id="rId13"/>
    <p:sldId id="283" r:id="rId14"/>
    <p:sldId id="271" r:id="rId15"/>
    <p:sldId id="274" r:id="rId16"/>
    <p:sldId id="276" r:id="rId17"/>
    <p:sldId id="277" r:id="rId18"/>
    <p:sldId id="280" r:id="rId19"/>
    <p:sldId id="281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99"/>
    <a:srgbClr val="325800"/>
    <a:srgbClr val="7DD330"/>
    <a:srgbClr val="5D3003"/>
    <a:srgbClr val="510F1F"/>
    <a:srgbClr val="84BA4B"/>
    <a:srgbClr val="155679"/>
    <a:srgbClr val="112E4A"/>
    <a:srgbClr val="0C7C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freepptfiles.com/free-powerpoint-templates/template-14807-colorful-pastel-tree.html" TargetMode="External"/><Relationship Id="rId18" Type="http://schemas.openxmlformats.org/officeDocument/2006/relationships/hyperlink" Target="http://www.freepptfiles.com/free-powerpoint-templates/tags-haloeffect.htm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freepptfiles.com/free-powerpoint-templates/tags-tree.html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freepptfiles.com/free-powerpoint-templates/category-8-nature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freepptfiles.com/free-powerpoint-templates/category-1-abstractandtextures.html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freepptfil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/>
          <p:cNvSpPr txBox="1">
            <a:spLocks noChangeArrowheads="1"/>
          </p:cNvSpPr>
          <p:nvPr userDrawn="1"/>
        </p:nvSpPr>
        <p:spPr bwMode="auto">
          <a:xfrm>
            <a:off x="827088" y="4992688"/>
            <a:ext cx="7169150" cy="1379537"/>
          </a:xfrm>
          <a:prstGeom prst="rect">
            <a:avLst/>
          </a:prstGeom>
          <a:solidFill>
            <a:srgbClr val="C0C0C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fr-FR" sz="1200" dirty="0" smtClean="0"/>
              <a:t>Click </a:t>
            </a:r>
            <a:r>
              <a:rPr lang="fr-FR" sz="1200" dirty="0" err="1" smtClean="0"/>
              <a:t>here</a:t>
            </a:r>
            <a:r>
              <a:rPr lang="fr-FR" sz="1200" dirty="0" smtClean="0"/>
              <a:t> to </a:t>
            </a:r>
            <a:r>
              <a:rPr lang="fr-FR" sz="1200" dirty="0" err="1" smtClean="0"/>
              <a:t>download</a:t>
            </a:r>
            <a:r>
              <a:rPr lang="fr-FR" sz="1200" dirty="0" smtClean="0"/>
              <a:t> </a:t>
            </a:r>
            <a:r>
              <a:rPr lang="fr-FR" sz="1200" dirty="0" err="1" smtClean="0"/>
              <a:t>this</a:t>
            </a:r>
            <a:r>
              <a:rPr lang="fr-FR" sz="1200" dirty="0" smtClean="0"/>
              <a:t> </a:t>
            </a:r>
            <a:r>
              <a:rPr lang="fr-FR" sz="1200" dirty="0" err="1" smtClean="0"/>
              <a:t>powerpoint</a:t>
            </a:r>
            <a:r>
              <a:rPr lang="fr-FR" sz="1200" dirty="0" smtClean="0"/>
              <a:t> </a:t>
            </a:r>
            <a:r>
              <a:rPr lang="fr-FR" sz="1200" dirty="0" err="1" smtClean="0"/>
              <a:t>template</a:t>
            </a:r>
            <a:r>
              <a:rPr lang="fr-FR" sz="1200" dirty="0" smtClean="0"/>
              <a:t> :  </a:t>
            </a:r>
            <a:r>
              <a:rPr lang="en-US" sz="1200" dirty="0" smtClean="0">
                <a:hlinkClick r:id="rId13"/>
              </a:rPr>
              <a:t>Colorful Pastel Tree </a:t>
            </a:r>
            <a:r>
              <a:rPr lang="en-US" sz="1200" dirty="0" err="1" smtClean="0">
                <a:hlinkClick r:id="rId13"/>
              </a:rPr>
              <a:t>Powerpoint</a:t>
            </a:r>
            <a:r>
              <a:rPr lang="en-US" sz="1200" dirty="0" smtClean="0">
                <a:hlinkClick r:id="rId13"/>
              </a:rPr>
              <a:t> Template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For more </a:t>
            </a:r>
            <a:r>
              <a:rPr lang="fr-FR" sz="1200" dirty="0" err="1" smtClean="0"/>
              <a:t>templates</a:t>
            </a:r>
            <a:r>
              <a:rPr lang="fr-FR" sz="1200" dirty="0" smtClean="0"/>
              <a:t> : </a:t>
            </a:r>
            <a:r>
              <a:rPr lang="fr-FR" sz="1200" dirty="0" smtClean="0">
                <a:hlinkClick r:id="rId14"/>
              </a:rPr>
              <a:t>PPT Backgrounds </a:t>
            </a:r>
            <a:r>
              <a:rPr lang="fr-FR" sz="1200" dirty="0" err="1" smtClean="0">
                <a:hlinkClick r:id="rId14"/>
              </a:rPr>
              <a:t>Models</a:t>
            </a:r>
            <a:endParaRPr lang="fr-FR" sz="1200" dirty="0" smtClean="0"/>
          </a:p>
          <a:p>
            <a:pPr>
              <a:defRPr/>
            </a:pPr>
            <a:r>
              <a:rPr lang="fr-FR" sz="1200" dirty="0" err="1" smtClean="0"/>
              <a:t>Others</a:t>
            </a:r>
            <a:r>
              <a:rPr lang="fr-FR" sz="1200" dirty="0" smtClean="0"/>
              <a:t> ressources : </a:t>
            </a:r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smtClean="0">
                <a:hlinkClick r:id="rId15"/>
              </a:rPr>
              <a:t>Abstract Free PPT </a:t>
            </a:r>
            <a:r>
              <a:rPr lang="fr-FR" sz="1200" dirty="0" err="1" smtClean="0">
                <a:hlinkClick r:id="rId15"/>
              </a:rPr>
              <a:t>Presentations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smtClean="0">
                <a:hlinkClick r:id="rId16"/>
              </a:rPr>
              <a:t>Nature Powerpoint </a:t>
            </a:r>
            <a:r>
              <a:rPr lang="fr-FR" sz="1200" dirty="0" err="1" smtClean="0">
                <a:hlinkClick r:id="rId16"/>
              </a:rPr>
              <a:t>Templates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err="1" smtClean="0">
                <a:hlinkClick r:id="rId17"/>
              </a:rPr>
              <a:t>Tree</a:t>
            </a:r>
            <a:r>
              <a:rPr lang="fr-FR" sz="1200" dirty="0" smtClean="0">
                <a:hlinkClick r:id="rId17"/>
              </a:rPr>
              <a:t> Powerpoint </a:t>
            </a:r>
            <a:r>
              <a:rPr lang="fr-FR" sz="1200" dirty="0" err="1" smtClean="0">
                <a:hlinkClick r:id="rId17"/>
              </a:rPr>
              <a:t>Presentations</a:t>
            </a:r>
            <a:r>
              <a:rPr lang="fr-FR" sz="1200" dirty="0" smtClean="0">
                <a:hlinkClick r:id="rId17"/>
              </a:rPr>
              <a:t> Backgrounds</a:t>
            </a:r>
            <a:endParaRPr lang="fr-FR" sz="1200" dirty="0" smtClean="0"/>
          </a:p>
          <a:p>
            <a:pPr>
              <a:defRPr/>
            </a:pPr>
            <a:r>
              <a:rPr lang="fr-FR" sz="1200" dirty="0" smtClean="0"/>
              <a:t>	</a:t>
            </a:r>
            <a:r>
              <a:rPr lang="fr-FR" sz="1200" dirty="0" err="1" smtClean="0">
                <a:hlinkClick r:id="rId18"/>
              </a:rPr>
              <a:t>Download</a:t>
            </a:r>
            <a:r>
              <a:rPr lang="fr-FR" sz="1200" dirty="0" smtClean="0">
                <a:hlinkClick r:id="rId18"/>
              </a:rPr>
              <a:t> Powerpoint Background </a:t>
            </a:r>
            <a:r>
              <a:rPr lang="fr-FR" sz="1200" dirty="0" err="1" smtClean="0">
                <a:hlinkClick r:id="rId18"/>
              </a:rPr>
              <a:t>with</a:t>
            </a:r>
            <a:r>
              <a:rPr lang="fr-FR" sz="1200" dirty="0" smtClean="0">
                <a:hlinkClick r:id="rId18"/>
              </a:rPr>
              <a:t> halo </a:t>
            </a:r>
            <a:r>
              <a:rPr lang="fr-FR" sz="1200" dirty="0" err="1" smtClean="0">
                <a:hlinkClick r:id="rId18"/>
              </a:rPr>
              <a:t>effect</a:t>
            </a:r>
            <a:endParaRPr lang="fr-FR" sz="1200" dirty="0" smtClean="0"/>
          </a:p>
        </p:txBody>
      </p:sp>
      <p:pic>
        <p:nvPicPr>
          <p:cNvPr id="1027" name="Picture 4" descr="C:\Users\Coucou\Documents\Websites\Powerpoint Templates\New\Sources\12B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7812088" y="6372225"/>
            <a:ext cx="1214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b="1" dirty="0" smtClean="0">
                <a:solidFill>
                  <a:schemeClr val="bg1"/>
                </a:solidFill>
              </a:rPr>
              <a:t>Page </a:t>
            </a:r>
            <a:fld id="{D2EBE1F6-4BD4-45B7-9816-8375CE2FD397}" type="slidenum">
              <a:rPr lang="fr-FR" b="1" smtClean="0">
                <a:solidFill>
                  <a:schemeClr val="bg1"/>
                </a:solidFill>
              </a:rPr>
              <a:pPr eaLnBrk="1" hangingPunct="1">
                <a:defRPr/>
              </a:pPr>
              <a:t>‹#›</a:t>
            </a:fld>
            <a:endParaRPr lang="fr-FR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Users\Coucou\Documents\Websites\Powerpoint Templates\New\Sources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4140200" y="533400"/>
            <a:ext cx="5111750" cy="7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>
            <a:spAutoFit/>
          </a:bodyPr>
          <a:lstStyle/>
          <a:p>
            <a:pPr algn="ctr"/>
            <a:endParaRPr lang="fr-FR" sz="2800" i="1" dirty="0">
              <a:solidFill>
                <a:srgbClr val="84BA4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4810" y="500042"/>
            <a:ext cx="4500594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3600" b="1" dirty="0" smtClean="0">
                <a:solidFill>
                  <a:srgbClr val="84BA4B"/>
                </a:solidFill>
              </a:rPr>
              <a:t>Презентация на тему:</a:t>
            </a:r>
            <a:br>
              <a:rPr lang="ru-RU" sz="3600" b="1" dirty="0" smtClean="0">
                <a:solidFill>
                  <a:srgbClr val="84BA4B"/>
                </a:solidFill>
              </a:rPr>
            </a:br>
            <a:r>
              <a:rPr lang="ru-RU" sz="3600" b="1" dirty="0" smtClean="0">
                <a:solidFill>
                  <a:srgbClr val="84BA4B"/>
                </a:solidFill>
              </a:rPr>
              <a:t>«</a:t>
            </a:r>
            <a:r>
              <a:rPr lang="ru-RU" sz="3600" b="1" dirty="0" err="1" smtClean="0">
                <a:solidFill>
                  <a:srgbClr val="84BA4B"/>
                </a:solidFill>
              </a:rPr>
              <a:t>Здоровьесберегающие</a:t>
            </a:r>
            <a:r>
              <a:rPr lang="ru-RU" sz="3600" b="1" dirty="0" smtClean="0">
                <a:solidFill>
                  <a:srgbClr val="84BA4B"/>
                </a:solidFill>
              </a:rPr>
              <a:t> технологии в работе с детьми в ДОУ»</a:t>
            </a:r>
            <a:endParaRPr lang="es-ES" sz="3600" b="1" dirty="0" smtClean="0">
              <a:solidFill>
                <a:srgbClr val="84BA4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5517232"/>
            <a:ext cx="5651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2 –ой младшей группы «Одуванчики»</a:t>
            </a:r>
          </a:p>
          <a:p>
            <a:r>
              <a:rPr lang="ru-RU" dirty="0" smtClean="0"/>
              <a:t>Глазунова Марина Александровна.</a:t>
            </a:r>
            <a:endParaRPr lang="ru-RU" dirty="0" smtClean="0"/>
          </a:p>
          <a:p>
            <a:r>
              <a:rPr lang="ru-RU" dirty="0" smtClean="0"/>
              <a:t>МБДОУ «Золотой Ключик» г. Большой Камень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71612"/>
            <a:ext cx="4900618" cy="3614750"/>
          </a:xfrm>
        </p:spPr>
        <p:txBody>
          <a:bodyPr/>
          <a:lstStyle/>
          <a:p>
            <a:pPr>
              <a:defRPr/>
            </a:pPr>
            <a:r>
              <a:rPr lang="ru-RU" sz="2000" i="1" spc="-100" dirty="0" smtClean="0">
                <a:solidFill>
                  <a:srgbClr val="000099"/>
                </a:solidFill>
              </a:rPr>
              <a:t>проводится после дневного сна, форма проведения различна: упражнения </a:t>
            </a:r>
          </a:p>
          <a:p>
            <a:pPr>
              <a:defRPr/>
            </a:pPr>
            <a:r>
              <a:rPr lang="ru-RU" sz="2000" i="1" spc="-100" dirty="0" smtClean="0">
                <a:solidFill>
                  <a:srgbClr val="000099"/>
                </a:solidFill>
              </a:rPr>
              <a:t> на кроватках, обширное умывание,</a:t>
            </a:r>
          </a:p>
          <a:p>
            <a:pPr>
              <a:defRPr/>
            </a:pPr>
            <a:r>
              <a:rPr lang="ru-RU" sz="2000" i="1" spc="-100" dirty="0" smtClean="0">
                <a:solidFill>
                  <a:srgbClr val="000099"/>
                </a:solidFill>
              </a:rPr>
              <a:t>ходьба по коврикам «здоровья» и т.д.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214290"/>
            <a:ext cx="714380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Гимнастика бодрящая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C:\Users\User\Desktop\фото для проектов\012.JPG"/>
          <p:cNvPicPr/>
          <p:nvPr/>
        </p:nvPicPr>
        <p:blipFill>
          <a:blip r:embed="rId2" cstate="print"/>
          <a:srcRect l="15643" r="7018"/>
          <a:stretch>
            <a:fillRect/>
          </a:stretch>
        </p:blipFill>
        <p:spPr bwMode="auto">
          <a:xfrm>
            <a:off x="539552" y="1484784"/>
            <a:ext cx="3124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u="sng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Технология обучения здоровому образу жизни</a:t>
            </a:r>
            <a:br>
              <a:rPr lang="ru-RU" u="sng" dirty="0" smtClean="0">
                <a:solidFill>
                  <a:srgbClr val="008000"/>
                </a:solidFill>
                <a:latin typeface="Franklin Gothic Medium Cond" pitchFamily="34" charset="0"/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8"/>
            <a:ext cx="6964256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    Утренняя гимнастика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   Физкультурные занятия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    Занятия из серии «Азбука здоровья»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З</a:t>
            </a: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акаливания</a:t>
            </a:r>
            <a:endParaRPr lang="ru-RU" sz="2800" b="1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800" b="1" dirty="0" smtClean="0">
                <a:solidFill>
                  <a:srgbClr val="CC0099"/>
                </a:solidFill>
                <a:latin typeface="Franklin Gothic Medium Cond" pitchFamily="34" charset="0"/>
              </a:rPr>
              <a:t>    Активный отдых</a:t>
            </a:r>
            <a:endParaRPr lang="ru-RU" sz="2800" b="1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4214842" cy="1857388"/>
          </a:xfrm>
        </p:spPr>
        <p:txBody>
          <a:bodyPr/>
          <a:lstStyle/>
          <a:p>
            <a:r>
              <a:rPr lang="ru-RU" sz="1600" b="1" i="1" dirty="0" smtClean="0">
                <a:solidFill>
                  <a:srgbClr val="000099"/>
                </a:solidFill>
              </a:rPr>
              <a:t>Точно знаем: по утрам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Взрослым всем и малышам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Чтоб стать сильным и здоровым,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Не болеть и быть весёлым,</a:t>
            </a:r>
          </a:p>
          <a:p>
            <a:r>
              <a:rPr lang="ru-RU" sz="1600" b="1" i="1" dirty="0" smtClean="0">
                <a:solidFill>
                  <a:srgbClr val="000099"/>
                </a:solidFill>
              </a:rPr>
              <a:t>Надо быстро просыпаться и зарядкой заниматься.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71600" y="260648"/>
            <a:ext cx="721523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Утренняя гимнастика</a:t>
            </a:r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8" name="Рисунок 7" descr="C:\Users\User\Desktop\фото для проектов\009.JPG"/>
          <p:cNvPicPr/>
          <p:nvPr/>
        </p:nvPicPr>
        <p:blipFill>
          <a:blip r:embed="rId2" cstate="print"/>
          <a:srcRect t="23002"/>
          <a:stretch>
            <a:fillRect/>
          </a:stretch>
        </p:blipFill>
        <p:spPr bwMode="auto">
          <a:xfrm>
            <a:off x="5148064" y="1700808"/>
            <a:ext cx="3314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Закаливание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000100" y="142852"/>
            <a:ext cx="707236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solidFill>
                <a:srgbClr val="990099"/>
              </a:solidFill>
            </a:endParaRPr>
          </a:p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Закаливание</a:t>
            </a:r>
          </a:p>
          <a:p>
            <a:pPr algn="ctr"/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6" name="Содержимое 5" descr="C:\Users\User\Desktop\фото для проектов\0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67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28737"/>
            <a:ext cx="3888432" cy="2216288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0099"/>
                </a:solidFill>
              </a:rPr>
              <a:t>Занятия проводятся в соответствии программой, по которой работает ДОУ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142852"/>
            <a:ext cx="707236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990099"/>
                </a:solidFill>
              </a:rPr>
              <a:t>Физкультурные занятия</a:t>
            </a:r>
            <a:endParaRPr lang="ru-RU" sz="3200" dirty="0">
              <a:solidFill>
                <a:srgbClr val="990099"/>
              </a:solidFill>
            </a:endParaRPr>
          </a:p>
        </p:txBody>
      </p:sp>
      <p:pic>
        <p:nvPicPr>
          <p:cNvPr id="10" name="Рисунок 9" descr="C:\Users\User\Desktop\фото для проектов\IMG_20151012_160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148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ru-RU" sz="2000" i="1" u="sng" dirty="0" smtClean="0">
                <a:solidFill>
                  <a:srgbClr val="000099"/>
                </a:solidFill>
              </a:rPr>
              <a:t> физкультурные праздники, досуги, развлечения, дни здоровья</a:t>
            </a:r>
            <a:endParaRPr lang="ru-RU" sz="2000" i="1" u="sng" dirty="0"/>
          </a:p>
        </p:txBody>
      </p:sp>
      <p:sp>
        <p:nvSpPr>
          <p:cNvPr id="4" name="Овал 3"/>
          <p:cNvSpPr/>
          <p:nvPr/>
        </p:nvSpPr>
        <p:spPr>
          <a:xfrm>
            <a:off x="1000100" y="142852"/>
            <a:ext cx="7143800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990099"/>
                </a:solidFill>
              </a:rPr>
              <a:t>Активный отдых</a:t>
            </a:r>
            <a:endParaRPr lang="ru-RU" sz="3600" dirty="0">
              <a:solidFill>
                <a:srgbClr val="990099"/>
              </a:solidFill>
            </a:endParaRPr>
          </a:p>
        </p:txBody>
      </p:sp>
      <p:pic>
        <p:nvPicPr>
          <p:cNvPr id="9" name="Рисунок 8" descr="C:\Users\User\Desktop\род.комитет\DSC06564.JPG"/>
          <p:cNvPicPr/>
          <p:nvPr/>
        </p:nvPicPr>
        <p:blipFill>
          <a:blip r:embed="rId2" cstate="print"/>
          <a:srcRect l="11842" r="13743"/>
          <a:stretch>
            <a:fillRect/>
          </a:stretch>
        </p:blipFill>
        <p:spPr bwMode="auto">
          <a:xfrm>
            <a:off x="4427984" y="3068960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род.комитет\DSCN1659.JPG"/>
          <p:cNvPicPr/>
          <p:nvPr/>
        </p:nvPicPr>
        <p:blipFill>
          <a:blip r:embed="rId3" cstate="print"/>
          <a:srcRect l="12135" t="4094" r="28947" b="7212"/>
          <a:stretch>
            <a:fillRect/>
          </a:stretch>
        </p:blipFill>
        <p:spPr bwMode="auto">
          <a:xfrm>
            <a:off x="611560" y="1772817"/>
            <a:ext cx="32670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008000"/>
                </a:solidFill>
                <a:latin typeface="Franklin Gothic Medium Cond" pitchFamily="34" charset="0"/>
              </a:rPr>
              <a:t> Коррекционные технологии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   Технология музыкального воздействия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   </a:t>
            </a:r>
            <a:r>
              <a:rPr lang="ru-RU" dirty="0" err="1" smtClean="0">
                <a:solidFill>
                  <a:srgbClr val="CC0099"/>
                </a:solidFill>
                <a:latin typeface="Franklin Gothic Medium Cond" pitchFamily="34" charset="0"/>
              </a:rPr>
              <a:t>Сказкотерапия</a:t>
            </a:r>
            <a:endParaRPr lang="ru-RU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   Артикуляционная гимнастика</a:t>
            </a:r>
            <a:endParaRPr lang="ru-RU" dirty="0">
              <a:solidFill>
                <a:srgbClr val="CC0099"/>
              </a:solidFill>
              <a:latin typeface="Franklin Gothic Medium Cond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14554"/>
            <a:ext cx="7929618" cy="298291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Используется в качестве вспомогательного средства, как часть других технологий, для снятия напряжения, повышения эмоционального настроя.</a:t>
            </a:r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1000100" y="214290"/>
            <a:ext cx="7215238" cy="9858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Технология музыкального воздействия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User\Desktop\род.комитет\DSCN1641.JPG"/>
          <p:cNvPicPr/>
          <p:nvPr/>
        </p:nvPicPr>
        <p:blipFill>
          <a:blip r:embed="rId2" cstate="print"/>
          <a:srcRect t="7797" r="31140" b="13450"/>
          <a:stretch>
            <a:fillRect/>
          </a:stretch>
        </p:blipFill>
        <p:spPr bwMode="auto">
          <a:xfrm>
            <a:off x="4067944" y="3140968"/>
            <a:ext cx="367702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3143248"/>
            <a:ext cx="7643866" cy="971544"/>
          </a:xfrm>
        </p:spPr>
        <p:txBody>
          <a:bodyPr/>
          <a:lstStyle/>
          <a:p>
            <a:pPr>
              <a:buNone/>
            </a:pPr>
            <a:r>
              <a:rPr lang="ru-RU" sz="1800" i="1" u="sng" dirty="0" smtClean="0">
                <a:solidFill>
                  <a:srgbClr val="000099"/>
                </a:solidFill>
              </a:rPr>
              <a:t>   </a:t>
            </a:r>
            <a:endParaRPr lang="ru-RU" sz="1800" u="sng" dirty="0" smtClean="0"/>
          </a:p>
          <a:p>
            <a:pPr>
              <a:buNone/>
            </a:pPr>
            <a:endParaRPr lang="ru-RU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14414" y="357166"/>
            <a:ext cx="678661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CC00"/>
                </a:solidFill>
              </a:rPr>
              <a:t>Работа с родителями</a:t>
            </a:r>
            <a:endParaRPr lang="ru-RU" sz="3600" dirty="0">
              <a:solidFill>
                <a:srgbClr val="00CC00"/>
              </a:solidFill>
            </a:endParaRPr>
          </a:p>
        </p:txBody>
      </p:sp>
      <p:pic>
        <p:nvPicPr>
          <p:cNvPr id="7" name="Рисунок 6" descr="C:\Users\User\Desktop\фото для проектов\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31908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род.комитет\DSC03371.JPG"/>
          <p:cNvPicPr/>
          <p:nvPr/>
        </p:nvPicPr>
        <p:blipFill>
          <a:blip r:embed="rId3" cstate="print"/>
          <a:srcRect r="12103" b="13851"/>
          <a:stretch>
            <a:fillRect/>
          </a:stretch>
        </p:blipFill>
        <p:spPr bwMode="auto">
          <a:xfrm>
            <a:off x="899592" y="1412776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sz="7200" b="1" u="sng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u="sng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1"/>
            <a:ext cx="7776864" cy="136815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484438" y="908050"/>
            <a:ext cx="56880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r" eaLnBrk="1" hangingPunct="1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«Забота о здоровье детей- это важнейший труд воспитателя.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От жизнерадостности, бодрости детей  зависит их духовная жизнь, мировоззрение, умственное развитие, прочность знаний и самое главное вера в свои силы.</a:t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В.А.Сухомлинский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 sz="3200" u="sng" dirty="0">
              <a:solidFill>
                <a:srgbClr val="84BA4B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484438" y="908050"/>
            <a:ext cx="5688012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ctr"/>
            <a:r>
              <a:rPr lang="ru-RU" sz="3200" dirty="0" smtClean="0">
                <a:solidFill>
                  <a:srgbClr val="510F1F"/>
                </a:solidFill>
              </a:rPr>
              <a:t>Здоровье – это состояние полного физического, психического и социального благополучия, а не просто отсутствие болезней или физических дефектов.</a:t>
            </a:r>
          </a:p>
          <a:p>
            <a:pPr algn="ctr">
              <a:buNone/>
            </a:pPr>
            <a:endParaRPr lang="ru-RU" sz="2400" dirty="0" smtClean="0">
              <a:solidFill>
                <a:srgbClr val="510F1F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510F1F"/>
                </a:solidFill>
                <a:latin typeface="Monotype Corsiva" pitchFamily="66" charset="0"/>
              </a:rPr>
              <a:t>( Всемирная организация здравоохранения)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технологии</a:t>
            </a:r>
            <a:b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целостная система </a:t>
            </a:r>
            <a:r>
              <a:rPr lang="ru-RU" dirty="0" err="1" smtClean="0">
                <a:solidFill>
                  <a:srgbClr val="0070C0"/>
                </a:solidFill>
                <a:latin typeface="Franklin Gothic Medium Cond" pitchFamily="34" charset="0"/>
              </a:rPr>
              <a:t>воспитательно</a:t>
            </a: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-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оздоровительных, коррекционных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и профилактических  мер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которые осуществляются</a:t>
            </a:r>
          </a:p>
          <a:p>
            <a:pPr marL="216000" indent="-180000" algn="ctr">
              <a:spcBef>
                <a:spcPts val="0"/>
              </a:spcBef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в процессе взаимодействия</a:t>
            </a:r>
          </a:p>
          <a:p>
            <a:pPr eaLnBrk="1" hangingPunct="1">
              <a:buNone/>
            </a:pPr>
            <a:r>
              <a:rPr lang="ru-RU" dirty="0" smtClean="0">
                <a:solidFill>
                  <a:srgbClr val="0070C0"/>
                </a:solidFill>
                <a:latin typeface="Franklin Gothic Medium Cond" pitchFamily="34" charset="0"/>
              </a:rPr>
              <a:t>                                                                       </a:t>
            </a:r>
          </a:p>
          <a:p>
            <a:pPr eaLnBrk="1" hangingPunct="1">
              <a:buNone/>
            </a:pPr>
            <a:r>
              <a:rPr lang="ru-RU" i="1" dirty="0" smtClean="0">
                <a:solidFill>
                  <a:srgbClr val="0070C0"/>
                </a:solidFill>
                <a:latin typeface="Franklin Gothic Medium Cond" pitchFamily="34" charset="0"/>
              </a:rPr>
              <a:t>ребенка и                 ребенка и            ребенка и</a:t>
            </a:r>
          </a:p>
          <a:p>
            <a:pPr eaLnBrk="1" hangingPunct="1">
              <a:buNone/>
            </a:pPr>
            <a:r>
              <a:rPr lang="ru-RU" i="1" dirty="0" smtClean="0">
                <a:solidFill>
                  <a:srgbClr val="0070C0"/>
                </a:solidFill>
                <a:latin typeface="Franklin Gothic Medium Cond" pitchFamily="34" charset="0"/>
              </a:rPr>
              <a:t> педагога                родителей           доктора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286248" y="1214422"/>
            <a:ext cx="484632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3356653">
            <a:off x="2013163" y="3986010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6248" y="4071942"/>
            <a:ext cx="484632" cy="714380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8128951">
            <a:off x="6658768" y="3976779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Цель </a:t>
            </a:r>
            <a:r>
              <a:rPr lang="ru-RU" sz="3200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3200" dirty="0" smtClean="0">
                <a:solidFill>
                  <a:srgbClr val="C00000"/>
                </a:solidFill>
              </a:rPr>
              <a:t>, образовательных технологий: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785926"/>
            <a:ext cx="654369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  <a:latin typeface="Franklin Gothic Medium Cond" pitchFamily="34" charset="0"/>
              </a:rPr>
              <a:t> </a:t>
            </a: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Обеспечить дошкольнику возможность сохранения здоровья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  Сформировать у него необходимые знания, умения и навыки по ЗОЖ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   Научить использовать полученные</a:t>
            </a:r>
          </a:p>
          <a:p>
            <a:pPr>
              <a:buNone/>
            </a:pPr>
            <a:r>
              <a:rPr lang="ru-RU" sz="2800" dirty="0" smtClean="0">
                <a:solidFill>
                  <a:srgbClr val="CC0099"/>
                </a:solidFill>
                <a:latin typeface="Franklin Gothic Medium Cond" pitchFamily="34" charset="0"/>
              </a:rPr>
              <a:t>       знания в повседневной жизни</a:t>
            </a:r>
            <a: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Franklin Gothic Medium Cond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u="sng" dirty="0" err="1" smtClean="0">
                <a:solidFill>
                  <a:srgbClr val="FF0000"/>
                </a:solidFill>
                <a:latin typeface="Franklin Gothic Medium Cond" pitchFamily="34" charset="0"/>
              </a:rPr>
              <a:t>Здоровьесберегающие</a:t>
            </a:r>
            <a:r>
              <a:rPr lang="ru-RU" u="sng" dirty="0" smtClean="0">
                <a:solidFill>
                  <a:srgbClr val="FF0000"/>
                </a:solidFill>
                <a:latin typeface="Franklin Gothic Medium Cond" pitchFamily="34" charset="0"/>
              </a:rPr>
              <a:t> технологии</a:t>
            </a:r>
            <a:br>
              <a:rPr lang="ru-RU" u="sng" dirty="0" smtClean="0">
                <a:solidFill>
                  <a:srgbClr val="FF0000"/>
                </a:solidFill>
                <a:latin typeface="Franklin Gothic Medium Cond" pitchFamily="34" charset="0"/>
              </a:rPr>
            </a:b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  здоровья</a:t>
            </a:r>
          </a:p>
          <a:p>
            <a:r>
              <a:rPr lang="ru-RU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обучения здоровому образу жизни</a:t>
            </a:r>
          </a:p>
          <a:p>
            <a:r>
              <a:rPr lang="ru-RU" dirty="0" smtClean="0">
                <a:solidFill>
                  <a:srgbClr val="008000"/>
                </a:solidFill>
                <a:latin typeface="Franklin Gothic Medium Cond" pitchFamily="34" charset="0"/>
              </a:rPr>
              <a:t>коррекционные технологии</a:t>
            </a:r>
            <a:endParaRPr lang="ru-RU" dirty="0" smtClean="0">
              <a:solidFill>
                <a:srgbClr val="008000"/>
              </a:solidFill>
            </a:endParaRPr>
          </a:p>
          <a:p>
            <a:endParaRPr lang="ru-RU" dirty="0" smtClean="0">
              <a:solidFill>
                <a:srgbClr val="008000"/>
              </a:solidFill>
              <a:latin typeface="Franklin Gothic Medium Con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  <a:t>Технологии сохранения и стимулирования</a:t>
            </a:r>
            <a:b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</a:br>
            <a: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  <a:t> здоровья:</a:t>
            </a:r>
            <a:br>
              <a:rPr lang="ru-RU" sz="3200" u="sng" dirty="0" smtClean="0">
                <a:solidFill>
                  <a:srgbClr val="008000"/>
                </a:solidFill>
                <a:latin typeface="Franklin Gothic Medium Cond" pitchFamily="34" charset="0"/>
              </a:rPr>
            </a:br>
            <a:endParaRPr lang="ru-RU" sz="32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071546"/>
            <a:ext cx="6472254" cy="4525963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CC0099"/>
              </a:solidFill>
              <a:latin typeface="Franklin Gothic Medium Cond" pitchFamily="34" charset="0"/>
            </a:endParaRP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Динамические паузы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Подвижные и спортивные игры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Пальчиковая </a:t>
            </a: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для глаз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Дыхательная гимнастика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CC0099"/>
                </a:solidFill>
                <a:latin typeface="Franklin Gothic Medium Cond" pitchFamily="34" charset="0"/>
              </a:rPr>
              <a:t> Гимнастика бодрящая</a:t>
            </a:r>
            <a:endParaRPr lang="ru-RU" dirty="0" smtClean="0">
              <a:latin typeface="Franklin Gothic Medium Cond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7630" y="1500174"/>
            <a:ext cx="5186370" cy="2571768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0099"/>
                </a:solidFill>
                <a:cs typeface="Times New Roman" pitchFamily="18" charset="0"/>
              </a:rPr>
              <a:t>Как часть физкультурного занятия, на прогулке, в групповой комнате - малой со средней степенью подвижности</a:t>
            </a: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285728"/>
            <a:ext cx="728667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Подвижные и спортивные игры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Desktop\род.комитет\DSCN1565.JPG"/>
          <p:cNvPicPr/>
          <p:nvPr/>
        </p:nvPicPr>
        <p:blipFill>
          <a:blip r:embed="rId2" cstate="print"/>
          <a:srcRect l="19716"/>
          <a:stretch>
            <a:fillRect/>
          </a:stretch>
        </p:blipFill>
        <p:spPr bwMode="auto">
          <a:xfrm>
            <a:off x="395536" y="1628800"/>
            <a:ext cx="3384376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для проектов\008.JPG"/>
          <p:cNvPicPr/>
          <p:nvPr/>
        </p:nvPicPr>
        <p:blipFill>
          <a:blip r:embed="rId3" cstate="print"/>
          <a:srcRect l="5117" t="3314" r="5556" b="12671"/>
          <a:stretch>
            <a:fillRect/>
          </a:stretch>
        </p:blipFill>
        <p:spPr bwMode="auto">
          <a:xfrm>
            <a:off x="4355977" y="3933056"/>
            <a:ext cx="35283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257676" cy="1828799"/>
          </a:xfrm>
        </p:spPr>
        <p:txBody>
          <a:bodyPr/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Активизируется кислородный обмен во всех тканях организма, что способствует нормализации и оптимизации его работы в целом.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928662" y="285728"/>
            <a:ext cx="721523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Дыхательная гимнастика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24" y="471488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0099"/>
                </a:solidFill>
              </a:rPr>
              <a:t>Проводится в различных формах физкультурно-оздоровительной работы.</a:t>
            </a:r>
          </a:p>
          <a:p>
            <a:endParaRPr lang="ru-RU" dirty="0"/>
          </a:p>
        </p:txBody>
      </p:sp>
      <p:pic>
        <p:nvPicPr>
          <p:cNvPr id="8" name="Рисунок 7" descr="C:\Users\User\Desktop\род.комитет\DSCN1564.JPG"/>
          <p:cNvPicPr/>
          <p:nvPr/>
        </p:nvPicPr>
        <p:blipFill>
          <a:blip r:embed="rId2" cstate="print"/>
          <a:srcRect l="10309" r="10825"/>
          <a:stretch>
            <a:fillRect/>
          </a:stretch>
        </p:blipFill>
        <p:spPr bwMode="auto">
          <a:xfrm>
            <a:off x="5220072" y="1556792"/>
            <a:ext cx="29146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362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Modèle par défaut</vt:lpstr>
      <vt:lpstr>Слайд 1</vt:lpstr>
      <vt:lpstr>Слайд 2</vt:lpstr>
      <vt:lpstr>Слайд 3</vt:lpstr>
      <vt:lpstr> Здоровьесберегающие технологии </vt:lpstr>
      <vt:lpstr>Цель здоровьесберегающих, образовательных технологий:</vt:lpstr>
      <vt:lpstr>Здоровьесберегающие технологии </vt:lpstr>
      <vt:lpstr>Технологии сохранения и стимулирования  здоровья: </vt:lpstr>
      <vt:lpstr>Слайд 8</vt:lpstr>
      <vt:lpstr>Слайд 9</vt:lpstr>
      <vt:lpstr>Слайд 10</vt:lpstr>
      <vt:lpstr>Технология обучения здоровому образу жизни </vt:lpstr>
      <vt:lpstr>Слайд 12</vt:lpstr>
      <vt:lpstr>Закаливание</vt:lpstr>
      <vt:lpstr>Слайд 14</vt:lpstr>
      <vt:lpstr>Слайд 15</vt:lpstr>
      <vt:lpstr> Коррекционные технологии</vt:lpstr>
      <vt:lpstr>Слайд 17</vt:lpstr>
      <vt:lpstr>Слайд 18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Pastel Tree</dc:title>
  <dc:creator>www.powerpointstyles.com</dc:creator>
  <cp:lastModifiedBy>User</cp:lastModifiedBy>
  <cp:revision>108</cp:revision>
  <dcterms:created xsi:type="dcterms:W3CDTF">2009-03-23T15:23:24Z</dcterms:created>
  <dcterms:modified xsi:type="dcterms:W3CDTF">2015-10-12T10:51:54Z</dcterms:modified>
</cp:coreProperties>
</file>