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notesMasterIdLst>
    <p:notesMasterId r:id="rId37"/>
  </p:notesMasterIdLst>
  <p:sldIdLst>
    <p:sldId id="294" r:id="rId2"/>
    <p:sldId id="288" r:id="rId3"/>
    <p:sldId id="296" r:id="rId4"/>
    <p:sldId id="307" r:id="rId5"/>
    <p:sldId id="293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08" r:id="rId20"/>
    <p:sldId id="322" r:id="rId21"/>
    <p:sldId id="323" r:id="rId22"/>
    <p:sldId id="324" r:id="rId23"/>
    <p:sldId id="325" r:id="rId24"/>
    <p:sldId id="326" r:id="rId25"/>
    <p:sldId id="306" r:id="rId26"/>
    <p:sldId id="298" r:id="rId27"/>
    <p:sldId id="299" r:id="rId28"/>
    <p:sldId id="300" r:id="rId29"/>
    <p:sldId id="301" r:id="rId30"/>
    <p:sldId id="305" r:id="rId31"/>
    <p:sldId id="302" r:id="rId32"/>
    <p:sldId id="303" r:id="rId33"/>
    <p:sldId id="292" r:id="rId34"/>
    <p:sldId id="289" r:id="rId35"/>
    <p:sldId id="272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CC"/>
    <a:srgbClr val="008000"/>
    <a:srgbClr val="47AF4C"/>
    <a:srgbClr val="08091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8492" autoAdjust="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21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FE951-1562-417C-A351-288FC4F22766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CCD4-2615-49FA-824D-621F0E0878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454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15FCD-4200-45D3-8B38-3826E0EE7D4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933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82F862-595B-4E0D-BED2-B40A5AC1436A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5E025-AFCC-4DC0-99CF-80B6DEF3CF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36A9F2-3F3B-4482-A919-A41907DE2A0A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36BFF-6B9C-4E9B-8236-25ED41D509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3F4269-4A4F-41C0-83C2-46F1FD32D48B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AD2E5-D853-4FC8-BE23-688CAB0CD6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616AEB-FAB4-4C68-BF15-2AEE057D801E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64D0CE-90C5-40C0-AD70-AF2182AE12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4BC5F7-BAFF-494D-BB08-27BA8D23D2C5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B2AC2-D950-4273-884A-FCFB65DBBC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5C5021-14EF-4633-8E14-883B33CD8C31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2F2A8-E550-4E09-865F-365C8C6C3B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4470BF-C338-4EE9-BA14-4C270643B3DB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62E7F-F75C-4370-8ACD-E1E512EDD8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D9C258-BA1F-48E5-921E-24DE8938DC09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5BEE2-AA12-4F67-9718-B81365BFA1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8AE1BD-DD0D-4EC1-93BD-936D0B0DCA16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3B163A-764C-493B-B6C3-3FC09DDBAD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F17261-65AB-479F-89EC-FD49052AEE0D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354966-BB93-4A90-86BF-50E8E55EBC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50D702-3ED6-4B72-ABE0-2DE715434FA2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D2A7AE-EC5E-4326-932A-2CCC3E095A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03628F-2C4A-40D4-A44C-5F8E79D31F61}" type="datetimeFigureOut">
              <a:rPr lang="ru-RU" smtClean="0"/>
              <a:pPr>
                <a:defRPr/>
              </a:pPr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8BDAC4-5E31-4DCB-B143-C5AF3077C0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7.jpe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6314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332656"/>
            <a:ext cx="8229600" cy="55833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41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rgbClr val="6600CC"/>
                </a:solidFill>
              </a:rPr>
              <a:t>Y= (X+2)</a:t>
            </a:r>
            <a:r>
              <a:rPr lang="en-US" b="1" i="1" baseline="30000" smtClean="0">
                <a:solidFill>
                  <a:srgbClr val="6600CC"/>
                </a:solidFill>
              </a:rPr>
              <a:t>2</a:t>
            </a:r>
            <a:r>
              <a:rPr lang="en-US" b="1" i="1" smtClean="0">
                <a:solidFill>
                  <a:srgbClr val="6600CC"/>
                </a:solidFill>
              </a:rPr>
              <a:t> - 4</a:t>
            </a:r>
            <a:endParaRPr lang="ru-RU" b="1" i="1" smtClean="0">
              <a:solidFill>
                <a:srgbClr val="66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399" y="1524000"/>
            <a:ext cx="4067175" cy="5073352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</a:t>
            </a:r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                        </a:t>
            </a:r>
            <a:r>
              <a:rPr lang="en-US" sz="1800" b="1" dirty="0" smtClean="0">
                <a:solidFill>
                  <a:srgbClr val="6600CC"/>
                </a:solidFill>
              </a:rPr>
              <a:t> </a:t>
            </a:r>
            <a:r>
              <a:rPr lang="en-US" sz="2600" b="1" dirty="0">
                <a:solidFill>
                  <a:srgbClr val="6600CC"/>
                </a:solidFill>
              </a:rPr>
              <a:t>2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                       </a:t>
            </a:r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 </a:t>
            </a:r>
            <a:r>
              <a:rPr lang="en-US" sz="2600" b="1" dirty="0">
                <a:solidFill>
                  <a:srgbClr val="6600CC"/>
                </a:solidFill>
              </a:rPr>
              <a:t>-4</a:t>
            </a:r>
            <a:r>
              <a:rPr lang="en-US" sz="1800" b="1" dirty="0">
                <a:solidFill>
                  <a:srgbClr val="6600CC"/>
                </a:solidFill>
              </a:rPr>
              <a:t>     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                 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300" b="1" dirty="0" smtClean="0">
                <a:solidFill>
                  <a:srgbClr val="6600CC"/>
                </a:solidFill>
              </a:rPr>
              <a:t>                                                                       </a:t>
            </a:r>
            <a:endParaRPr lang="en-US" sz="23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</a:t>
            </a: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                                    </a:t>
            </a:r>
            <a:r>
              <a:rPr lang="en-US" sz="1600" b="1" dirty="0" smtClean="0">
                <a:solidFill>
                  <a:srgbClr val="6600CC"/>
                </a:solidFill>
              </a:rPr>
              <a:t> </a:t>
            </a:r>
            <a:r>
              <a:rPr lang="en-US" sz="2600" b="1" dirty="0">
                <a:solidFill>
                  <a:srgbClr val="6600CC"/>
                </a:solidFill>
              </a:rPr>
              <a:t>4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</a:t>
            </a: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     </a:t>
            </a:r>
            <a:r>
              <a:rPr lang="en-US" sz="1600" b="1" dirty="0" smtClean="0">
                <a:solidFill>
                  <a:srgbClr val="6600CC"/>
                </a:solidFill>
              </a:rPr>
              <a:t>    </a:t>
            </a:r>
            <a:endParaRPr lang="en-US" sz="23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                     </a:t>
            </a:r>
            <a:r>
              <a:rPr lang="en-US" sz="2300" b="1" dirty="0" smtClean="0">
                <a:solidFill>
                  <a:srgbClr val="6600CC"/>
                </a:solidFill>
              </a:rPr>
              <a:t> </a:t>
            </a:r>
            <a:endParaRPr lang="en-US" sz="2300" b="1" dirty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600" b="1" dirty="0">
                <a:solidFill>
                  <a:srgbClr val="6600CC"/>
                </a:solidFill>
              </a:rPr>
              <a:t> </a:t>
            </a:r>
            <a:endParaRPr lang="en-US" sz="1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100" b="1" dirty="0" smtClean="0">
                <a:solidFill>
                  <a:srgbClr val="6600CC"/>
                </a:solidFill>
              </a:rPr>
              <a:t>                                                                                                            </a:t>
            </a:r>
            <a:r>
              <a:rPr lang="en-US" sz="2600" b="1" dirty="0">
                <a:solidFill>
                  <a:srgbClr val="6600CC"/>
                </a:solidFill>
              </a:rPr>
              <a:t>-2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1447800"/>
            <a:ext cx="3657600" cy="50292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-</a:t>
            </a:r>
            <a:r>
              <a:rPr lang="en-US" sz="1800" b="1" dirty="0">
                <a:solidFill>
                  <a:srgbClr val="6600CC"/>
                </a:solidFill>
              </a:rPr>
              <a:t>2         </a:t>
            </a:r>
            <a:r>
              <a:rPr lang="ru-RU" sz="1800" b="1" dirty="0" smtClean="0">
                <a:solidFill>
                  <a:srgbClr val="6600CC"/>
                </a:solidFill>
              </a:rPr>
              <a:t>    </a:t>
            </a:r>
            <a:r>
              <a:rPr lang="en-US" sz="1800" b="1" dirty="0" smtClean="0">
                <a:solidFill>
                  <a:srgbClr val="6600CC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</a:t>
            </a:r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</a:t>
            </a:r>
            <a:r>
              <a:rPr lang="en-US" sz="1800" b="1" dirty="0" smtClean="0">
                <a:solidFill>
                  <a:srgbClr val="6600CC"/>
                </a:solidFill>
              </a:rPr>
              <a:t>-</a:t>
            </a:r>
            <a:r>
              <a:rPr lang="en-US" sz="1800" b="1" dirty="0">
                <a:solidFill>
                  <a:srgbClr val="6600CC"/>
                </a:solidFill>
              </a:rPr>
              <a:t>4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  </a:t>
            </a:r>
            <a:r>
              <a:rPr lang="en-US" sz="2100" b="1" dirty="0" smtClean="0">
                <a:solidFill>
                  <a:srgbClr val="6600CC"/>
                </a:solidFill>
              </a:rPr>
              <a:t>2</a:t>
            </a:r>
            <a:endParaRPr lang="en-US" sz="21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               </a:t>
            </a:r>
            <a:r>
              <a:rPr lang="ru-RU" sz="1600" dirty="0" smtClean="0">
                <a:solidFill>
                  <a:srgbClr val="6600CC"/>
                </a:solidFill>
              </a:rPr>
              <a:t>  </a:t>
            </a:r>
            <a:r>
              <a:rPr lang="en-US" sz="1600" dirty="0" smtClean="0">
                <a:solidFill>
                  <a:srgbClr val="6600CC"/>
                </a:solidFill>
              </a:rPr>
              <a:t>   </a:t>
            </a:r>
            <a:r>
              <a:rPr lang="en-US" sz="2100" b="1" dirty="0">
                <a:solidFill>
                  <a:srgbClr val="6600CC"/>
                </a:solidFill>
              </a:rPr>
              <a:t>-4</a:t>
            </a:r>
            <a:endParaRPr lang="en-US" sz="21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" y="1524000"/>
            <a:ext cx="2695575" cy="2438400"/>
            <a:chOff x="672" y="960"/>
            <a:chExt cx="1698" cy="1536"/>
          </a:xfrm>
        </p:grpSpPr>
        <p:sp>
          <p:nvSpPr>
            <p:cNvPr id="6186" name="Line 6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7" name="Line 7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8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6189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6190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572000" y="1524000"/>
            <a:ext cx="2695575" cy="2438400"/>
            <a:chOff x="672" y="960"/>
            <a:chExt cx="1698" cy="1536"/>
          </a:xfrm>
        </p:grpSpPr>
        <p:sp>
          <p:nvSpPr>
            <p:cNvPr id="6181" name="Line 12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2" name="Line 13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3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6184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6185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905000" y="4038600"/>
            <a:ext cx="2695575" cy="2438400"/>
            <a:chOff x="672" y="960"/>
            <a:chExt cx="1698" cy="1536"/>
          </a:xfrm>
        </p:grpSpPr>
        <p:sp>
          <p:nvSpPr>
            <p:cNvPr id="6176" name="Line 18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7" name="Line 19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6178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6179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6180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867400" y="3962400"/>
            <a:ext cx="2695575" cy="2438400"/>
            <a:chOff x="672" y="960"/>
            <a:chExt cx="1698" cy="1536"/>
          </a:xfrm>
        </p:grpSpPr>
        <p:sp>
          <p:nvSpPr>
            <p:cNvPr id="6171" name="Line 24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Line 25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6174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6175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sp>
        <p:nvSpPr>
          <p:cNvPr id="6153" name="Arc 29"/>
          <p:cNvSpPr>
            <a:spLocks/>
          </p:cNvSpPr>
          <p:nvPr/>
        </p:nvSpPr>
        <p:spPr bwMode="auto">
          <a:xfrm flipH="1">
            <a:off x="5029200" y="26670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4" name="Arc 30"/>
          <p:cNvSpPr>
            <a:spLocks/>
          </p:cNvSpPr>
          <p:nvPr/>
        </p:nvSpPr>
        <p:spPr bwMode="auto">
          <a:xfrm flipH="1">
            <a:off x="3657600" y="48768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5" name="Arc 31"/>
          <p:cNvSpPr>
            <a:spLocks/>
          </p:cNvSpPr>
          <p:nvPr/>
        </p:nvSpPr>
        <p:spPr bwMode="auto">
          <a:xfrm flipH="1">
            <a:off x="6096000" y="4191000"/>
            <a:ext cx="609600" cy="8382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6" name="WordArt 32"/>
          <p:cNvSpPr>
            <a:spLocks noChangeArrowheads="1" noChangeShapeType="1" noTextEdit="1"/>
          </p:cNvSpPr>
          <p:nvPr/>
        </p:nvSpPr>
        <p:spPr bwMode="auto">
          <a:xfrm>
            <a:off x="685800" y="137160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6157" name="WordArt 33"/>
          <p:cNvSpPr>
            <a:spLocks noChangeArrowheads="1" noChangeShapeType="1" noTextEdit="1"/>
          </p:cNvSpPr>
          <p:nvPr/>
        </p:nvSpPr>
        <p:spPr bwMode="auto">
          <a:xfrm>
            <a:off x="4648200" y="13716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6158" name="WordArt 34"/>
          <p:cNvSpPr>
            <a:spLocks noChangeArrowheads="1" noChangeShapeType="1" noTextEdit="1"/>
          </p:cNvSpPr>
          <p:nvPr/>
        </p:nvSpPr>
        <p:spPr bwMode="auto">
          <a:xfrm>
            <a:off x="2133600" y="41148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6159" name="WordArt 35"/>
          <p:cNvSpPr>
            <a:spLocks noChangeArrowheads="1" noChangeShapeType="1" noTextEdit="1"/>
          </p:cNvSpPr>
          <p:nvPr/>
        </p:nvSpPr>
        <p:spPr bwMode="auto">
          <a:xfrm>
            <a:off x="5638800" y="40386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6160" name="Rectangle 36"/>
          <p:cNvSpPr>
            <a:spLocks noChangeArrowheads="1"/>
          </p:cNvSpPr>
          <p:nvPr/>
        </p:nvSpPr>
        <p:spPr bwMode="auto">
          <a:xfrm>
            <a:off x="2590800" y="457200"/>
            <a:ext cx="3886200" cy="685800"/>
          </a:xfrm>
          <a:prstGeom prst="rect">
            <a:avLst/>
          </a:prstGeom>
          <a:noFill/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1" name="Arc 37"/>
          <p:cNvSpPr>
            <a:spLocks/>
          </p:cNvSpPr>
          <p:nvPr/>
        </p:nvSpPr>
        <p:spPr bwMode="auto">
          <a:xfrm flipH="1">
            <a:off x="2133600" y="27432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2" name="Line 40"/>
          <p:cNvSpPr>
            <a:spLocks noChangeShapeType="1"/>
          </p:cNvSpPr>
          <p:nvPr/>
        </p:nvSpPr>
        <p:spPr bwMode="auto">
          <a:xfrm>
            <a:off x="2438400" y="2895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3" name="Line 41"/>
          <p:cNvSpPr>
            <a:spLocks noChangeShapeType="1"/>
          </p:cNvSpPr>
          <p:nvPr/>
        </p:nvSpPr>
        <p:spPr bwMode="auto">
          <a:xfrm>
            <a:off x="19050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4" name="Line 42"/>
          <p:cNvSpPr>
            <a:spLocks noChangeShapeType="1"/>
          </p:cNvSpPr>
          <p:nvPr/>
        </p:nvSpPr>
        <p:spPr bwMode="auto">
          <a:xfrm>
            <a:off x="3962400" y="541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5" name="Line 43"/>
          <p:cNvSpPr>
            <a:spLocks noChangeShapeType="1"/>
          </p:cNvSpPr>
          <p:nvPr/>
        </p:nvSpPr>
        <p:spPr bwMode="auto">
          <a:xfrm>
            <a:off x="3124200" y="5867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6" name="Line 44"/>
          <p:cNvSpPr>
            <a:spLocks noChangeShapeType="1"/>
          </p:cNvSpPr>
          <p:nvPr/>
        </p:nvSpPr>
        <p:spPr bwMode="auto">
          <a:xfrm>
            <a:off x="53340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7" name="Line 45"/>
          <p:cNvSpPr>
            <a:spLocks noChangeShapeType="1"/>
          </p:cNvSpPr>
          <p:nvPr/>
        </p:nvSpPr>
        <p:spPr bwMode="auto">
          <a:xfrm>
            <a:off x="5334000" y="3657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8" name="Line 46"/>
          <p:cNvSpPr>
            <a:spLocks noChangeShapeType="1"/>
          </p:cNvSpPr>
          <p:nvPr/>
        </p:nvSpPr>
        <p:spPr bwMode="auto">
          <a:xfrm>
            <a:off x="6400800" y="502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69" name="Line 47"/>
          <p:cNvSpPr>
            <a:spLocks noChangeShapeType="1"/>
          </p:cNvSpPr>
          <p:nvPr/>
        </p:nvSpPr>
        <p:spPr bwMode="auto">
          <a:xfrm>
            <a:off x="6400800" y="5029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70" name="WordArt 48"/>
          <p:cNvSpPr>
            <a:spLocks noChangeArrowheads="1" noChangeShapeType="1" noTextEdit="1"/>
          </p:cNvSpPr>
          <p:nvPr/>
        </p:nvSpPr>
        <p:spPr bwMode="auto">
          <a:xfrm>
            <a:off x="8077200" y="457200"/>
            <a:ext cx="7048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№ 4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rgbClr val="6600CC"/>
                </a:solidFill>
              </a:rPr>
              <a:t>Y= </a:t>
            </a:r>
            <a:r>
              <a:rPr lang="ru-RU" b="1" i="1" smtClean="0">
                <a:solidFill>
                  <a:srgbClr val="6600CC"/>
                </a:solidFill>
              </a:rPr>
              <a:t>-3</a:t>
            </a:r>
            <a:r>
              <a:rPr lang="en-US" b="1" i="1" smtClean="0">
                <a:solidFill>
                  <a:srgbClr val="6600CC"/>
                </a:solidFill>
              </a:rPr>
              <a:t>(X</a:t>
            </a:r>
            <a:r>
              <a:rPr lang="ru-RU" b="1" i="1" smtClean="0">
                <a:solidFill>
                  <a:srgbClr val="6600CC"/>
                </a:solidFill>
              </a:rPr>
              <a:t>-4</a:t>
            </a:r>
            <a:r>
              <a:rPr lang="en-US" b="1" i="1" smtClean="0">
                <a:solidFill>
                  <a:srgbClr val="6600CC"/>
                </a:solidFill>
              </a:rPr>
              <a:t>)</a:t>
            </a:r>
            <a:r>
              <a:rPr lang="en-US" b="1" i="1" baseline="30000" smtClean="0">
                <a:solidFill>
                  <a:srgbClr val="6600CC"/>
                </a:solidFill>
              </a:rPr>
              <a:t>2</a:t>
            </a:r>
            <a:r>
              <a:rPr lang="en-US" b="1" i="1" smtClean="0">
                <a:solidFill>
                  <a:srgbClr val="6600CC"/>
                </a:solidFill>
              </a:rPr>
              <a:t> </a:t>
            </a:r>
            <a:r>
              <a:rPr lang="ru-RU" b="1" i="1" smtClean="0">
                <a:solidFill>
                  <a:srgbClr val="6600CC"/>
                </a:solidFill>
              </a:rPr>
              <a:t>+1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4038600" cy="51816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</a:t>
            </a: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   </a:t>
            </a:r>
            <a:r>
              <a:rPr lang="en-US" sz="1800" b="1" dirty="0" smtClean="0">
                <a:solidFill>
                  <a:srgbClr val="6600CC"/>
                </a:solidFill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     </a:t>
            </a:r>
            <a:r>
              <a:rPr lang="en-US" sz="1800" b="1" dirty="0" smtClean="0">
                <a:solidFill>
                  <a:srgbClr val="6600CC"/>
                </a:solidFill>
              </a:rPr>
              <a:t> </a:t>
            </a:r>
            <a:r>
              <a:rPr lang="ru-RU" sz="2600" b="1" dirty="0">
                <a:solidFill>
                  <a:srgbClr val="6600CC"/>
                </a:solidFill>
              </a:rPr>
              <a:t>1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</a:t>
            </a:r>
            <a:r>
              <a:rPr lang="en-US" sz="2600" b="1" dirty="0" smtClean="0">
                <a:solidFill>
                  <a:srgbClr val="6600CC"/>
                </a:solidFill>
              </a:rPr>
              <a:t>4</a:t>
            </a:r>
            <a:endParaRPr lang="ru-RU" sz="2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        </a:t>
            </a:r>
            <a:r>
              <a:rPr lang="en-US" sz="1800" dirty="0" smtClean="0"/>
              <a:t>                 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                                                  </a:t>
            </a:r>
            <a:endParaRPr lang="en-US" sz="23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</a:t>
            </a:r>
          </a:p>
          <a:p>
            <a:pPr>
              <a:lnSpc>
                <a:spcPct val="90000"/>
              </a:lnSpc>
              <a:buNone/>
            </a:pPr>
            <a:r>
              <a:rPr lang="en-US" sz="2600" b="1" dirty="0" smtClean="0">
                <a:solidFill>
                  <a:srgbClr val="6600CC"/>
                </a:solidFill>
              </a:rPr>
              <a:t>                                                 </a:t>
            </a:r>
            <a:r>
              <a:rPr lang="ru-RU" sz="2600" b="1" dirty="0" smtClean="0">
                <a:solidFill>
                  <a:srgbClr val="6600CC"/>
                </a:solidFill>
              </a:rPr>
              <a:t>                       </a:t>
            </a:r>
            <a:r>
              <a:rPr lang="en-US" sz="2600" b="1" dirty="0">
                <a:solidFill>
                  <a:srgbClr val="6600CC"/>
                </a:solidFill>
              </a:rPr>
              <a:t>4</a:t>
            </a: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 </a:t>
            </a:r>
            <a:r>
              <a:rPr lang="en-US" sz="2600" b="1" dirty="0" smtClean="0">
                <a:solidFill>
                  <a:srgbClr val="6600CC"/>
                </a:solidFill>
              </a:rPr>
              <a:t> </a:t>
            </a: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                   </a:t>
            </a:r>
          </a:p>
          <a:p>
            <a:pPr>
              <a:lnSpc>
                <a:spcPct val="90000"/>
              </a:lnSpc>
              <a:buNone/>
            </a:pPr>
            <a:r>
              <a:rPr lang="ru-RU" sz="1600" b="1" dirty="0">
                <a:solidFill>
                  <a:srgbClr val="6600CC"/>
                </a:solidFill>
              </a:rPr>
              <a:t> </a:t>
            </a: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                             </a:t>
            </a:r>
            <a:endParaRPr lang="en-US" sz="23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       </a:t>
            </a:r>
            <a:r>
              <a:rPr lang="en-US" sz="2600" b="1" dirty="0" smtClean="0">
                <a:solidFill>
                  <a:srgbClr val="6600CC"/>
                </a:solidFill>
              </a:rPr>
              <a:t>-</a:t>
            </a:r>
            <a:r>
              <a:rPr lang="ru-RU" sz="2600" b="1" dirty="0">
                <a:solidFill>
                  <a:srgbClr val="6600CC"/>
                </a:solidFill>
              </a:rPr>
              <a:t>1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</a:t>
            </a:r>
            <a:r>
              <a:rPr lang="ru-RU" sz="1600" b="1" dirty="0">
                <a:solidFill>
                  <a:srgbClr val="6600CC"/>
                </a:solidFill>
              </a:rPr>
              <a:t> </a:t>
            </a: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1447800"/>
            <a:ext cx="3657600" cy="50292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</a:t>
            </a: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</a:t>
            </a:r>
            <a:r>
              <a:rPr lang="ru-RU" sz="1800" b="1" dirty="0" smtClean="0">
                <a:solidFill>
                  <a:srgbClr val="6600CC"/>
                </a:solidFill>
              </a:rPr>
              <a:t>  </a:t>
            </a:r>
            <a:r>
              <a:rPr lang="en-US" sz="1800" b="1" dirty="0" smtClean="0">
                <a:solidFill>
                  <a:srgbClr val="6600CC"/>
                </a:solidFill>
              </a:rPr>
              <a:t>    </a:t>
            </a:r>
            <a:endParaRPr lang="en-US" sz="1800" b="1" dirty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>
                <a:solidFill>
                  <a:srgbClr val="6600CC"/>
                </a:solidFill>
              </a:rPr>
              <a:t>   </a:t>
            </a:r>
            <a:r>
              <a:rPr lang="ru-RU" sz="1800" b="1" dirty="0" smtClean="0">
                <a:solidFill>
                  <a:srgbClr val="6600CC"/>
                </a:solidFill>
              </a:rPr>
              <a:t>           </a:t>
            </a:r>
            <a:r>
              <a:rPr lang="en-US" sz="1800" b="1" dirty="0" smtClean="0">
                <a:solidFill>
                  <a:srgbClr val="6600CC"/>
                </a:solidFill>
              </a:rPr>
              <a:t> </a:t>
            </a:r>
            <a:r>
              <a:rPr lang="en-US" sz="1800" b="1" dirty="0">
                <a:solidFill>
                  <a:srgbClr val="6600CC"/>
                </a:solidFill>
              </a:rPr>
              <a:t>-4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      </a:t>
            </a:r>
          </a:p>
          <a:p>
            <a:pPr>
              <a:lnSpc>
                <a:spcPct val="90000"/>
              </a:lnSpc>
              <a:buNone/>
            </a:pPr>
            <a:r>
              <a:rPr lang="ru-RU" sz="1600" b="1" dirty="0">
                <a:solidFill>
                  <a:srgbClr val="6600CC"/>
                </a:solidFill>
              </a:rPr>
              <a:t> </a:t>
            </a: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</a:t>
            </a:r>
            <a:endParaRPr lang="en-US" sz="1600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  1</a:t>
            </a:r>
            <a:endParaRPr lang="en-US" sz="16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            </a:t>
            </a:r>
            <a:r>
              <a:rPr lang="ru-RU" sz="1600" dirty="0" smtClean="0">
                <a:solidFill>
                  <a:srgbClr val="6600CC"/>
                </a:solidFill>
              </a:rPr>
              <a:t>      </a:t>
            </a:r>
            <a:r>
              <a:rPr lang="en-US" sz="1600" dirty="0" smtClean="0">
                <a:solidFill>
                  <a:srgbClr val="6600CC"/>
                </a:solidFill>
              </a:rPr>
              <a:t> </a:t>
            </a:r>
            <a:r>
              <a:rPr lang="en-US" sz="1600" b="1" dirty="0">
                <a:solidFill>
                  <a:srgbClr val="6600CC"/>
                </a:solidFill>
              </a:rPr>
              <a:t>-4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" y="1524000"/>
            <a:ext cx="2695575" cy="2438400"/>
            <a:chOff x="672" y="960"/>
            <a:chExt cx="1698" cy="1536"/>
          </a:xfrm>
        </p:grpSpPr>
        <p:sp>
          <p:nvSpPr>
            <p:cNvPr id="7210" name="Line 6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1" name="Line 7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12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213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214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572000" y="1524000"/>
            <a:ext cx="2695575" cy="2438400"/>
            <a:chOff x="672" y="960"/>
            <a:chExt cx="1698" cy="1536"/>
          </a:xfrm>
        </p:grpSpPr>
        <p:sp>
          <p:nvSpPr>
            <p:cNvPr id="7205" name="Line 12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06" name="Line 13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r>
                <a:rPr lang="ru-RU" sz="1600" dirty="0" smtClean="0">
                  <a:solidFill>
                    <a:srgbClr val="6600CC"/>
                  </a:solidFill>
                </a:rPr>
                <a:t>          </a:t>
              </a:r>
              <a:r>
                <a:rPr lang="en-US" sz="1600" dirty="0" smtClean="0">
                  <a:solidFill>
                    <a:srgbClr val="6600CC"/>
                  </a:solidFill>
                </a:rPr>
                <a:t>-</a:t>
              </a:r>
              <a:r>
                <a:rPr lang="ru-RU" b="1" dirty="0">
                  <a:solidFill>
                    <a:srgbClr val="6600CC"/>
                  </a:solidFill>
                </a:rPr>
                <a:t>1</a:t>
              </a:r>
              <a:endParaRPr lang="en-US" b="1" dirty="0">
                <a:solidFill>
                  <a:srgbClr val="6600CC"/>
                </a:solidFill>
              </a:endParaRPr>
            </a:p>
            <a:p>
              <a:endParaRPr lang="ru-RU" dirty="0"/>
            </a:p>
          </p:txBody>
        </p:sp>
        <p:sp>
          <p:nvSpPr>
            <p:cNvPr id="720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208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209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905000" y="4038600"/>
            <a:ext cx="2695575" cy="2438400"/>
            <a:chOff x="672" y="960"/>
            <a:chExt cx="1698" cy="1536"/>
          </a:xfrm>
        </p:grpSpPr>
        <p:sp>
          <p:nvSpPr>
            <p:cNvPr id="7200" name="Line 18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01" name="Line 19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02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203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204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867400" y="3962400"/>
            <a:ext cx="2695575" cy="2438400"/>
            <a:chOff x="672" y="960"/>
            <a:chExt cx="1698" cy="1536"/>
          </a:xfrm>
        </p:grpSpPr>
        <p:sp>
          <p:nvSpPr>
            <p:cNvPr id="7195" name="Line 24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6" name="Line 25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97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198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7199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sp>
        <p:nvSpPr>
          <p:cNvPr id="7177" name="Arc 29"/>
          <p:cNvSpPr>
            <a:spLocks/>
          </p:cNvSpPr>
          <p:nvPr/>
        </p:nvSpPr>
        <p:spPr bwMode="auto">
          <a:xfrm flipH="1">
            <a:off x="5029200" y="26670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8" name="Arc 30"/>
          <p:cNvSpPr>
            <a:spLocks/>
          </p:cNvSpPr>
          <p:nvPr/>
        </p:nvSpPr>
        <p:spPr bwMode="auto">
          <a:xfrm flipH="1">
            <a:off x="3657600" y="48768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9" name="Arc 31"/>
          <p:cNvSpPr>
            <a:spLocks/>
          </p:cNvSpPr>
          <p:nvPr/>
        </p:nvSpPr>
        <p:spPr bwMode="auto">
          <a:xfrm flipH="1" flipV="1">
            <a:off x="6096000" y="5029200"/>
            <a:ext cx="609600" cy="12192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0" name="WordArt 32"/>
          <p:cNvSpPr>
            <a:spLocks noChangeArrowheads="1" noChangeShapeType="1" noTextEdit="1"/>
          </p:cNvSpPr>
          <p:nvPr/>
        </p:nvSpPr>
        <p:spPr bwMode="auto">
          <a:xfrm>
            <a:off x="685800" y="137160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7181" name="WordArt 33"/>
          <p:cNvSpPr>
            <a:spLocks noChangeArrowheads="1" noChangeShapeType="1" noTextEdit="1"/>
          </p:cNvSpPr>
          <p:nvPr/>
        </p:nvSpPr>
        <p:spPr bwMode="auto">
          <a:xfrm>
            <a:off x="4648200" y="13716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7182" name="WordArt 34"/>
          <p:cNvSpPr>
            <a:spLocks noChangeArrowheads="1" noChangeShapeType="1" noTextEdit="1"/>
          </p:cNvSpPr>
          <p:nvPr/>
        </p:nvSpPr>
        <p:spPr bwMode="auto">
          <a:xfrm>
            <a:off x="2133600" y="41148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7183" name="WordArt 35"/>
          <p:cNvSpPr>
            <a:spLocks noChangeArrowheads="1" noChangeShapeType="1" noTextEdit="1"/>
          </p:cNvSpPr>
          <p:nvPr/>
        </p:nvSpPr>
        <p:spPr bwMode="auto">
          <a:xfrm>
            <a:off x="5638800" y="40386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7184" name="Rectangle 36"/>
          <p:cNvSpPr>
            <a:spLocks noChangeArrowheads="1"/>
          </p:cNvSpPr>
          <p:nvPr/>
        </p:nvSpPr>
        <p:spPr bwMode="auto">
          <a:xfrm>
            <a:off x="2590800" y="457200"/>
            <a:ext cx="3886200" cy="685800"/>
          </a:xfrm>
          <a:prstGeom prst="rect">
            <a:avLst/>
          </a:prstGeom>
          <a:noFill/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5" name="Arc 37"/>
          <p:cNvSpPr>
            <a:spLocks/>
          </p:cNvSpPr>
          <p:nvPr/>
        </p:nvSpPr>
        <p:spPr bwMode="auto">
          <a:xfrm flipH="1" flipV="1">
            <a:off x="2362200" y="2514600"/>
            <a:ext cx="609600" cy="11430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6" name="Line 38"/>
          <p:cNvSpPr>
            <a:spLocks noChangeShapeType="1"/>
          </p:cNvSpPr>
          <p:nvPr/>
        </p:nvSpPr>
        <p:spPr bwMode="auto">
          <a:xfrm>
            <a:off x="26670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7" name="Line 39"/>
          <p:cNvSpPr>
            <a:spLocks noChangeShapeType="1"/>
          </p:cNvSpPr>
          <p:nvPr/>
        </p:nvSpPr>
        <p:spPr bwMode="auto">
          <a:xfrm>
            <a:off x="1981200" y="2514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8" name="Line 40"/>
          <p:cNvSpPr>
            <a:spLocks noChangeShapeType="1"/>
          </p:cNvSpPr>
          <p:nvPr/>
        </p:nvSpPr>
        <p:spPr bwMode="auto">
          <a:xfrm>
            <a:off x="3962400" y="541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89" name="Line 41"/>
          <p:cNvSpPr>
            <a:spLocks noChangeShapeType="1"/>
          </p:cNvSpPr>
          <p:nvPr/>
        </p:nvSpPr>
        <p:spPr bwMode="auto">
          <a:xfrm>
            <a:off x="3124200" y="5867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0" name="Line 42"/>
          <p:cNvSpPr>
            <a:spLocks noChangeShapeType="1"/>
          </p:cNvSpPr>
          <p:nvPr/>
        </p:nvSpPr>
        <p:spPr bwMode="auto">
          <a:xfrm>
            <a:off x="53340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1" name="Line 43"/>
          <p:cNvSpPr>
            <a:spLocks noChangeShapeType="1"/>
          </p:cNvSpPr>
          <p:nvPr/>
        </p:nvSpPr>
        <p:spPr bwMode="auto">
          <a:xfrm>
            <a:off x="5334000" y="3657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2" name="Line 44"/>
          <p:cNvSpPr>
            <a:spLocks noChangeShapeType="1"/>
          </p:cNvSpPr>
          <p:nvPr/>
        </p:nvSpPr>
        <p:spPr bwMode="auto">
          <a:xfrm>
            <a:off x="6400800" y="502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3" name="Line 45"/>
          <p:cNvSpPr>
            <a:spLocks noChangeShapeType="1"/>
          </p:cNvSpPr>
          <p:nvPr/>
        </p:nvSpPr>
        <p:spPr bwMode="auto">
          <a:xfrm>
            <a:off x="6400800" y="5029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94" name="WordArt 46"/>
          <p:cNvSpPr>
            <a:spLocks noChangeArrowheads="1" noChangeShapeType="1" noTextEdit="1"/>
          </p:cNvSpPr>
          <p:nvPr/>
        </p:nvSpPr>
        <p:spPr bwMode="auto">
          <a:xfrm>
            <a:off x="8001000" y="457200"/>
            <a:ext cx="723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№ 5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rgbClr val="6600CC"/>
                </a:solidFill>
              </a:rPr>
              <a:t>Y= </a:t>
            </a:r>
            <a:r>
              <a:rPr lang="ru-RU" b="1" i="1" smtClean="0">
                <a:solidFill>
                  <a:srgbClr val="6600CC"/>
                </a:solidFill>
              </a:rPr>
              <a:t>0,5</a:t>
            </a:r>
            <a:r>
              <a:rPr lang="en-US" b="1" i="1" smtClean="0">
                <a:solidFill>
                  <a:srgbClr val="6600CC"/>
                </a:solidFill>
              </a:rPr>
              <a:t>(X</a:t>
            </a:r>
            <a:r>
              <a:rPr lang="ru-RU" b="1" i="1" smtClean="0">
                <a:solidFill>
                  <a:srgbClr val="6600CC"/>
                </a:solidFill>
              </a:rPr>
              <a:t>-</a:t>
            </a:r>
            <a:r>
              <a:rPr lang="en-US" b="1" i="1" smtClean="0">
                <a:solidFill>
                  <a:srgbClr val="6600CC"/>
                </a:solidFill>
              </a:rPr>
              <a:t>2)</a:t>
            </a:r>
            <a:r>
              <a:rPr lang="en-US" b="1" i="1" baseline="30000" smtClean="0">
                <a:solidFill>
                  <a:srgbClr val="6600CC"/>
                </a:solidFill>
              </a:rPr>
              <a:t>2</a:t>
            </a:r>
            <a:r>
              <a:rPr lang="en-US" b="1" i="1" smtClean="0">
                <a:solidFill>
                  <a:srgbClr val="6600CC"/>
                </a:solidFill>
              </a:rPr>
              <a:t> </a:t>
            </a:r>
            <a:r>
              <a:rPr lang="ru-RU" b="1" i="1" smtClean="0">
                <a:solidFill>
                  <a:srgbClr val="6600CC"/>
                </a:solidFill>
              </a:rPr>
              <a:t>+3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581400" cy="518160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</a:t>
            </a:r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                 </a:t>
            </a:r>
            <a:r>
              <a:rPr lang="en-US" sz="1800" b="1" dirty="0" smtClean="0">
                <a:solidFill>
                  <a:srgbClr val="6600CC"/>
                </a:solidFill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   </a:t>
            </a:r>
            <a:r>
              <a:rPr lang="en-US" sz="2600" b="1" dirty="0" smtClean="0">
                <a:solidFill>
                  <a:srgbClr val="6600CC"/>
                </a:solidFill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b="1" dirty="0" smtClean="0">
                <a:solidFill>
                  <a:srgbClr val="6600CC"/>
                </a:solidFill>
              </a:rPr>
              <a:t>                                   </a:t>
            </a:r>
            <a:endParaRPr lang="ru-RU" sz="2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         </a:t>
            </a:r>
            <a:r>
              <a:rPr lang="en-US" sz="2600" b="1" dirty="0" smtClean="0">
                <a:solidFill>
                  <a:srgbClr val="6600CC"/>
                </a:solidFill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en-US" sz="2600" b="1" dirty="0" smtClean="0">
                <a:solidFill>
                  <a:srgbClr val="6600CC"/>
                </a:solidFill>
              </a:rPr>
              <a:t>       </a:t>
            </a:r>
            <a:r>
              <a:rPr lang="ru-RU" sz="2600" b="1" dirty="0">
                <a:solidFill>
                  <a:srgbClr val="6600CC"/>
                </a:solidFill>
              </a:rPr>
              <a:t> </a:t>
            </a:r>
            <a:endParaRPr lang="en-US" sz="2600" b="1" dirty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</a:t>
            </a:r>
            <a:endParaRPr lang="en-US" sz="2600" b="1" dirty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2600" b="1" dirty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</a:t>
            </a:r>
            <a:r>
              <a:rPr lang="en-US" sz="2600" b="1" dirty="0" smtClean="0">
                <a:solidFill>
                  <a:srgbClr val="6600CC"/>
                </a:solidFill>
              </a:rPr>
              <a:t>-</a:t>
            </a:r>
            <a:r>
              <a:rPr lang="ru-RU" sz="2600" b="1" dirty="0">
                <a:solidFill>
                  <a:srgbClr val="6600CC"/>
                </a:solidFill>
              </a:rPr>
              <a:t>3</a:t>
            </a:r>
            <a:endParaRPr lang="en-US" sz="2600" b="1" dirty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>
                <a:solidFill>
                  <a:srgbClr val="6600CC"/>
                </a:solidFill>
              </a:rPr>
              <a:t> </a:t>
            </a:r>
            <a:r>
              <a:rPr lang="en-US" sz="2600" b="1" dirty="0" smtClean="0">
                <a:solidFill>
                  <a:srgbClr val="6600CC"/>
                </a:solidFill>
              </a:rPr>
              <a:t>                               </a:t>
            </a: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600" dirty="0" smtClean="0"/>
              <a:t>                   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       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                </a:t>
            </a:r>
            <a:r>
              <a:rPr lang="ru-RU" sz="2600" b="1" dirty="0">
                <a:solidFill>
                  <a:srgbClr val="6600CC"/>
                </a:solidFill>
              </a:rPr>
              <a:t>3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                                       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2600" b="1" dirty="0" smtClean="0">
                <a:solidFill>
                  <a:srgbClr val="6600CC"/>
                </a:solidFill>
              </a:rPr>
              <a:t>                         </a:t>
            </a:r>
            <a:r>
              <a:rPr lang="ru-RU" sz="2600" b="1" dirty="0" smtClean="0">
                <a:solidFill>
                  <a:srgbClr val="6600CC"/>
                </a:solidFill>
              </a:rPr>
              <a:t>                      </a:t>
            </a:r>
          </a:p>
          <a:p>
            <a:pPr>
              <a:lnSpc>
                <a:spcPct val="90000"/>
              </a:lnSpc>
              <a:buNone/>
            </a:pPr>
            <a:r>
              <a:rPr lang="ru-RU" sz="2600" b="1" dirty="0">
                <a:solidFill>
                  <a:srgbClr val="6600CC"/>
                </a:solidFill>
              </a:rPr>
              <a:t> </a:t>
            </a: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                            </a:t>
            </a:r>
            <a:r>
              <a:rPr lang="en-US" sz="2900" b="1" dirty="0" smtClean="0">
                <a:solidFill>
                  <a:srgbClr val="6600CC"/>
                </a:solidFill>
              </a:rPr>
              <a:t>2</a:t>
            </a:r>
            <a:endParaRPr lang="en-US" sz="2900" b="1" dirty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</a:t>
            </a:r>
            <a:r>
              <a:rPr lang="en-US" sz="2600" b="1" dirty="0" smtClean="0">
                <a:solidFill>
                  <a:srgbClr val="6600CC"/>
                </a:solidFill>
              </a:rPr>
              <a:t> </a:t>
            </a:r>
            <a:endParaRPr lang="en-US" sz="2600" b="1" dirty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                                                                                                                                  </a:t>
            </a:r>
            <a:r>
              <a:rPr lang="en-US" sz="2600" b="1" dirty="0" smtClean="0">
                <a:solidFill>
                  <a:srgbClr val="6600CC"/>
                </a:solidFill>
              </a:rPr>
              <a:t>                                                  </a:t>
            </a: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                                                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1447800"/>
            <a:ext cx="3657600" cy="502920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600" dirty="0" smtClean="0">
                <a:solidFill>
                  <a:srgbClr val="6600CC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9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900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900" dirty="0" smtClean="0">
                <a:solidFill>
                  <a:srgbClr val="6600CC"/>
                </a:solidFill>
              </a:rPr>
              <a:t>-</a:t>
            </a:r>
            <a:r>
              <a:rPr lang="en-US" sz="2900" b="1" dirty="0" smtClean="0">
                <a:solidFill>
                  <a:srgbClr val="6600CC"/>
                </a:solidFill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</a:t>
            </a:r>
            <a:r>
              <a:rPr lang="ru-RU" sz="1800" b="1" dirty="0" smtClean="0">
                <a:solidFill>
                  <a:srgbClr val="6600CC"/>
                </a:solidFill>
              </a:rPr>
              <a:t> </a:t>
            </a:r>
          </a:p>
          <a:p>
            <a:pPr>
              <a:lnSpc>
                <a:spcPct val="90000"/>
              </a:lnSpc>
              <a:buNone/>
            </a:pPr>
            <a:r>
              <a:rPr lang="ru-RU" sz="1800" b="1" dirty="0">
                <a:solidFill>
                  <a:srgbClr val="6600CC"/>
                </a:solidFill>
              </a:rPr>
              <a:t> </a:t>
            </a:r>
            <a:r>
              <a:rPr lang="ru-RU" sz="1800" b="1" dirty="0" smtClean="0">
                <a:solidFill>
                  <a:srgbClr val="6600CC"/>
                </a:solidFill>
              </a:rPr>
              <a:t>                     </a:t>
            </a:r>
          </a:p>
          <a:p>
            <a:pPr>
              <a:lnSpc>
                <a:spcPct val="90000"/>
              </a:lnSpc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3500" b="1" dirty="0" smtClean="0">
                <a:solidFill>
                  <a:srgbClr val="6600CC"/>
                </a:solidFill>
              </a:rPr>
              <a:t>              </a:t>
            </a:r>
            <a:r>
              <a:rPr lang="en-US" sz="3500" b="1" dirty="0" smtClean="0">
                <a:solidFill>
                  <a:srgbClr val="6600CC"/>
                </a:solidFill>
              </a:rPr>
              <a:t>-</a:t>
            </a:r>
            <a:r>
              <a:rPr lang="ru-RU" sz="3500" b="1" dirty="0">
                <a:solidFill>
                  <a:srgbClr val="6600CC"/>
                </a:solidFill>
              </a:rPr>
              <a:t>3</a:t>
            </a:r>
          </a:p>
          <a:p>
            <a:pPr>
              <a:lnSpc>
                <a:spcPct val="90000"/>
              </a:lnSpc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800" b="1" dirty="0">
                <a:solidFill>
                  <a:srgbClr val="6600CC"/>
                </a:solidFill>
              </a:rPr>
              <a:t> </a:t>
            </a:r>
            <a:r>
              <a:rPr lang="ru-RU" sz="1800" b="1" dirty="0" smtClean="0">
                <a:solidFill>
                  <a:srgbClr val="6600CC"/>
                </a:solidFill>
              </a:rPr>
              <a:t>                  </a:t>
            </a:r>
            <a:endParaRPr lang="en-US" sz="29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</a:t>
            </a:r>
            <a:endParaRPr lang="en-US" sz="25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</a:t>
            </a:r>
            <a:r>
              <a:rPr lang="ru-RU" sz="1800" b="1" dirty="0" smtClean="0">
                <a:solidFill>
                  <a:srgbClr val="6600CC"/>
                </a:solidFill>
              </a:rPr>
              <a:t>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800" b="1" dirty="0">
                <a:solidFill>
                  <a:srgbClr val="6600CC"/>
                </a:solidFill>
              </a:rPr>
              <a:t> </a:t>
            </a:r>
            <a:r>
              <a:rPr lang="ru-RU" sz="1800" b="1" dirty="0" smtClean="0">
                <a:solidFill>
                  <a:srgbClr val="6600CC"/>
                </a:solidFill>
              </a:rPr>
              <a:t>                                                                                       </a:t>
            </a:r>
            <a:r>
              <a:rPr lang="ru-RU" sz="3500" b="1" dirty="0" smtClean="0">
                <a:solidFill>
                  <a:srgbClr val="6600CC"/>
                </a:solidFill>
              </a:rPr>
              <a:t> </a:t>
            </a:r>
            <a:r>
              <a:rPr lang="ru-RU" sz="3500" b="1" dirty="0">
                <a:solidFill>
                  <a:srgbClr val="6600CC"/>
                </a:solidFill>
              </a:rPr>
              <a:t>2</a:t>
            </a:r>
            <a:endParaRPr lang="ru-RU" sz="35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3500" b="1" dirty="0" smtClean="0">
                <a:solidFill>
                  <a:srgbClr val="6600CC"/>
                </a:solidFill>
              </a:rPr>
              <a:t>                          </a:t>
            </a:r>
            <a:r>
              <a:rPr lang="ru-RU" sz="3500" b="1" dirty="0">
                <a:solidFill>
                  <a:srgbClr val="6600CC"/>
                </a:solidFill>
              </a:rPr>
              <a:t>-3</a:t>
            </a:r>
            <a:endParaRPr lang="en-US" sz="35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" y="1524000"/>
            <a:ext cx="2695575" cy="2438400"/>
            <a:chOff x="672" y="960"/>
            <a:chExt cx="1698" cy="1536"/>
          </a:xfrm>
        </p:grpSpPr>
        <p:sp>
          <p:nvSpPr>
            <p:cNvPr id="8235" name="Line 6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6" name="Line 7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7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238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239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572000" y="1524000"/>
            <a:ext cx="2695575" cy="2438400"/>
            <a:chOff x="672" y="960"/>
            <a:chExt cx="1698" cy="1536"/>
          </a:xfrm>
        </p:grpSpPr>
        <p:sp>
          <p:nvSpPr>
            <p:cNvPr id="8230" name="Line 12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8231" name="Line 13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32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233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234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905000" y="4038600"/>
            <a:ext cx="2695575" cy="2438400"/>
            <a:chOff x="672" y="960"/>
            <a:chExt cx="1698" cy="1536"/>
          </a:xfrm>
        </p:grpSpPr>
        <p:sp>
          <p:nvSpPr>
            <p:cNvPr id="8225" name="Line 18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6" name="Line 19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7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228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229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867400" y="3962400"/>
            <a:ext cx="2695575" cy="2438400"/>
            <a:chOff x="672" y="960"/>
            <a:chExt cx="1698" cy="1536"/>
          </a:xfrm>
        </p:grpSpPr>
        <p:sp>
          <p:nvSpPr>
            <p:cNvPr id="8220" name="Line 24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1" name="Line 25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2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223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8224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sp>
        <p:nvSpPr>
          <p:cNvPr id="8201" name="Arc 29"/>
          <p:cNvSpPr>
            <a:spLocks/>
          </p:cNvSpPr>
          <p:nvPr/>
        </p:nvSpPr>
        <p:spPr bwMode="auto">
          <a:xfrm flipH="1">
            <a:off x="5029200" y="26670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2" name="Arc 30"/>
          <p:cNvSpPr>
            <a:spLocks/>
          </p:cNvSpPr>
          <p:nvPr/>
        </p:nvSpPr>
        <p:spPr bwMode="auto">
          <a:xfrm flipH="1">
            <a:off x="3200400" y="38862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Arc 31"/>
          <p:cNvSpPr>
            <a:spLocks/>
          </p:cNvSpPr>
          <p:nvPr/>
        </p:nvSpPr>
        <p:spPr bwMode="auto">
          <a:xfrm flipH="1">
            <a:off x="6096000" y="4191000"/>
            <a:ext cx="609600" cy="8382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WordArt 32"/>
          <p:cNvSpPr>
            <a:spLocks noChangeArrowheads="1" noChangeShapeType="1" noTextEdit="1"/>
          </p:cNvSpPr>
          <p:nvPr/>
        </p:nvSpPr>
        <p:spPr bwMode="auto">
          <a:xfrm>
            <a:off x="685800" y="137160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8205" name="WordArt 33"/>
          <p:cNvSpPr>
            <a:spLocks noChangeArrowheads="1" noChangeShapeType="1" noTextEdit="1"/>
          </p:cNvSpPr>
          <p:nvPr/>
        </p:nvSpPr>
        <p:spPr bwMode="auto">
          <a:xfrm>
            <a:off x="4648200" y="13716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8206" name="WordArt 34"/>
          <p:cNvSpPr>
            <a:spLocks noChangeArrowheads="1" noChangeShapeType="1" noTextEdit="1"/>
          </p:cNvSpPr>
          <p:nvPr/>
        </p:nvSpPr>
        <p:spPr bwMode="auto">
          <a:xfrm>
            <a:off x="2133600" y="41148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8207" name="WordArt 35"/>
          <p:cNvSpPr>
            <a:spLocks noChangeArrowheads="1" noChangeShapeType="1" noTextEdit="1"/>
          </p:cNvSpPr>
          <p:nvPr/>
        </p:nvSpPr>
        <p:spPr bwMode="auto">
          <a:xfrm>
            <a:off x="5638800" y="40386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8208" name="Rectangle 36"/>
          <p:cNvSpPr>
            <a:spLocks noChangeArrowheads="1"/>
          </p:cNvSpPr>
          <p:nvPr/>
        </p:nvSpPr>
        <p:spPr bwMode="auto">
          <a:xfrm>
            <a:off x="2590800" y="457200"/>
            <a:ext cx="3886200" cy="685800"/>
          </a:xfrm>
          <a:prstGeom prst="rect">
            <a:avLst/>
          </a:prstGeom>
          <a:noFill/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9" name="Arc 37"/>
          <p:cNvSpPr>
            <a:spLocks/>
          </p:cNvSpPr>
          <p:nvPr/>
        </p:nvSpPr>
        <p:spPr bwMode="auto">
          <a:xfrm flipH="1">
            <a:off x="2133600" y="27432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0" name="Line 38"/>
          <p:cNvSpPr>
            <a:spLocks noChangeShapeType="1"/>
          </p:cNvSpPr>
          <p:nvPr/>
        </p:nvSpPr>
        <p:spPr bwMode="auto">
          <a:xfrm>
            <a:off x="2438400" y="2895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1" name="Line 39"/>
          <p:cNvSpPr>
            <a:spLocks noChangeShapeType="1"/>
          </p:cNvSpPr>
          <p:nvPr/>
        </p:nvSpPr>
        <p:spPr bwMode="auto">
          <a:xfrm>
            <a:off x="19050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2" name="Line 40"/>
          <p:cNvSpPr>
            <a:spLocks noChangeShapeType="1"/>
          </p:cNvSpPr>
          <p:nvPr/>
        </p:nvSpPr>
        <p:spPr bwMode="auto">
          <a:xfrm>
            <a:off x="35052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8213" name="Line 41"/>
          <p:cNvSpPr>
            <a:spLocks noChangeShapeType="1"/>
          </p:cNvSpPr>
          <p:nvPr/>
        </p:nvSpPr>
        <p:spPr bwMode="auto">
          <a:xfrm>
            <a:off x="31242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4" name="Line 42"/>
          <p:cNvSpPr>
            <a:spLocks noChangeShapeType="1"/>
          </p:cNvSpPr>
          <p:nvPr/>
        </p:nvSpPr>
        <p:spPr bwMode="auto">
          <a:xfrm>
            <a:off x="53340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5" name="Line 43"/>
          <p:cNvSpPr>
            <a:spLocks noChangeShapeType="1"/>
          </p:cNvSpPr>
          <p:nvPr/>
        </p:nvSpPr>
        <p:spPr bwMode="auto">
          <a:xfrm>
            <a:off x="5334000" y="3657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6" name="Line 44"/>
          <p:cNvSpPr>
            <a:spLocks noChangeShapeType="1"/>
          </p:cNvSpPr>
          <p:nvPr/>
        </p:nvSpPr>
        <p:spPr bwMode="auto">
          <a:xfrm>
            <a:off x="6400800" y="502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7" name="Line 45"/>
          <p:cNvSpPr>
            <a:spLocks noChangeShapeType="1"/>
          </p:cNvSpPr>
          <p:nvPr/>
        </p:nvSpPr>
        <p:spPr bwMode="auto">
          <a:xfrm>
            <a:off x="6400800" y="5029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218" name="WordArt 46"/>
          <p:cNvSpPr>
            <a:spLocks noChangeArrowheads="1" noChangeShapeType="1" noTextEdit="1"/>
          </p:cNvSpPr>
          <p:nvPr/>
        </p:nvSpPr>
        <p:spPr bwMode="auto">
          <a:xfrm>
            <a:off x="8001000" y="457200"/>
            <a:ext cx="723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№ 6</a:t>
            </a:r>
          </a:p>
        </p:txBody>
      </p:sp>
      <p:graphicFrame>
        <p:nvGraphicFramePr>
          <p:cNvPr id="8219" name="Object 4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1" name="Формула" r:id="rId3" imgW="114151" imgH="215619" progId="Equation.3">
                  <p:embed/>
                </p:oleObj>
              </mc:Choice>
              <mc:Fallback>
                <p:oleObj name="Формула" r:id="rId3" imgW="114151" imgH="215619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581400" cy="518160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500" b="1" dirty="0" smtClean="0">
                <a:solidFill>
                  <a:srgbClr val="6600CC"/>
                </a:solidFill>
              </a:rPr>
              <a:t>                                                </a:t>
            </a:r>
            <a:r>
              <a:rPr lang="en-US" sz="2500" b="1" dirty="0" smtClean="0">
                <a:solidFill>
                  <a:srgbClr val="6600CC"/>
                </a:solidFill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00" b="1" dirty="0" smtClean="0">
                <a:solidFill>
                  <a:srgbClr val="6600CC"/>
                </a:solidFill>
              </a:rPr>
              <a:t>              </a:t>
            </a:r>
            <a:endParaRPr lang="ru-RU" sz="25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500" b="1" dirty="0" smtClean="0">
                <a:solidFill>
                  <a:srgbClr val="6600CC"/>
                </a:solidFill>
              </a:rPr>
              <a:t>                           </a:t>
            </a:r>
            <a:r>
              <a:rPr lang="en-US" sz="2500" b="1" dirty="0" smtClean="0">
                <a:solidFill>
                  <a:srgbClr val="6600CC"/>
                </a:solidFill>
              </a:rPr>
              <a:t>-</a:t>
            </a:r>
            <a:r>
              <a:rPr lang="ru-RU" sz="2500" b="1" dirty="0" smtClean="0">
                <a:solidFill>
                  <a:srgbClr val="6600CC"/>
                </a:solidFill>
              </a:rPr>
              <a:t>2</a:t>
            </a:r>
            <a:endParaRPr lang="en-US" sz="25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447800"/>
            <a:ext cx="3810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(Х+2)</a:t>
            </a:r>
            <a:r>
              <a:rPr lang="ru-RU" sz="4000" baseline="30000" smtClean="0">
                <a:solidFill>
                  <a:srgbClr val="0000FF"/>
                </a:solidFill>
              </a:rPr>
              <a:t>2 </a:t>
            </a:r>
            <a:r>
              <a:rPr lang="ru-RU" sz="4000" smtClean="0">
                <a:solidFill>
                  <a:srgbClr val="0000FF"/>
                </a:solidFill>
              </a:rPr>
              <a:t>–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2 - (Х+2)</a:t>
            </a:r>
            <a:r>
              <a:rPr lang="ru-RU" sz="4000" baseline="30000" smtClean="0">
                <a:solidFill>
                  <a:srgbClr val="0000FF"/>
                </a:solidFill>
              </a:rPr>
              <a:t>2 </a:t>
            </a: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2+ (Х+2)</a:t>
            </a:r>
            <a:r>
              <a:rPr lang="ru-RU" sz="4000" baseline="30000" smtClean="0">
                <a:solidFill>
                  <a:srgbClr val="0000FF"/>
                </a:solidFill>
              </a:rPr>
              <a:t>2 </a:t>
            </a: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(Х+2)</a:t>
            </a:r>
            <a:r>
              <a:rPr lang="ru-RU" sz="4000" baseline="30000" smtClean="0">
                <a:solidFill>
                  <a:srgbClr val="0000FF"/>
                </a:solidFill>
              </a:rPr>
              <a:t>2 </a:t>
            </a: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smtClean="0">
                <a:solidFill>
                  <a:srgbClr val="6600CC"/>
                </a:solidFill>
              </a:rPr>
              <a:t>                        </a:t>
            </a:r>
            <a:endParaRPr lang="ru-RU" sz="1600" smtClean="0">
              <a:solidFill>
                <a:srgbClr val="6600CC"/>
              </a:solidFill>
            </a:endParaRPr>
          </a:p>
        </p:txBody>
      </p:sp>
      <p:sp>
        <p:nvSpPr>
          <p:cNvPr id="9220" name="WordArt 32"/>
          <p:cNvSpPr>
            <a:spLocks noChangeArrowheads="1" noChangeShapeType="1" noTextEdit="1"/>
          </p:cNvSpPr>
          <p:nvPr/>
        </p:nvSpPr>
        <p:spPr bwMode="auto">
          <a:xfrm>
            <a:off x="4495800" y="144780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9221" name="WordArt 33"/>
          <p:cNvSpPr>
            <a:spLocks noChangeArrowheads="1" noChangeShapeType="1" noTextEdit="1"/>
          </p:cNvSpPr>
          <p:nvPr/>
        </p:nvSpPr>
        <p:spPr bwMode="auto">
          <a:xfrm>
            <a:off x="4572000" y="28194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9222" name="WordArt 34"/>
          <p:cNvSpPr>
            <a:spLocks noChangeArrowheads="1" noChangeShapeType="1" noTextEdit="1"/>
          </p:cNvSpPr>
          <p:nvPr/>
        </p:nvSpPr>
        <p:spPr bwMode="auto">
          <a:xfrm>
            <a:off x="4572000" y="41148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9223" name="WordArt 35"/>
          <p:cNvSpPr>
            <a:spLocks noChangeArrowheads="1" noChangeShapeType="1" noTextEdit="1"/>
          </p:cNvSpPr>
          <p:nvPr/>
        </p:nvSpPr>
        <p:spPr bwMode="auto">
          <a:xfrm>
            <a:off x="4572000" y="54864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524000"/>
            <a:ext cx="3657600" cy="4114800"/>
            <a:chOff x="672" y="960"/>
            <a:chExt cx="1698" cy="1536"/>
          </a:xfrm>
        </p:grpSpPr>
        <p:sp>
          <p:nvSpPr>
            <p:cNvPr id="9229" name="Line 6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0" name="Line 7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9232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9233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sp>
        <p:nvSpPr>
          <p:cNvPr id="9225" name="Arc 37"/>
          <p:cNvSpPr>
            <a:spLocks/>
          </p:cNvSpPr>
          <p:nvPr/>
        </p:nvSpPr>
        <p:spPr bwMode="auto">
          <a:xfrm flipH="1">
            <a:off x="1524000" y="1676400"/>
            <a:ext cx="828675" cy="1671638"/>
          </a:xfrm>
          <a:custGeom>
            <a:avLst/>
            <a:gdLst>
              <a:gd name="T0" fmla="*/ 2147483647 w 43200"/>
              <a:gd name="T1" fmla="*/ 2147483647 h 24005"/>
              <a:gd name="T2" fmla="*/ 347961304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Line 38"/>
          <p:cNvSpPr>
            <a:spLocks noChangeShapeType="1"/>
          </p:cNvSpPr>
          <p:nvPr/>
        </p:nvSpPr>
        <p:spPr bwMode="auto">
          <a:xfrm>
            <a:off x="1905000" y="3352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7" name="Line 39"/>
          <p:cNvSpPr>
            <a:spLocks noChangeShapeType="1"/>
          </p:cNvSpPr>
          <p:nvPr/>
        </p:nvSpPr>
        <p:spPr bwMode="auto">
          <a:xfrm>
            <a:off x="1905000" y="3352800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228" name="WordArt 46"/>
          <p:cNvSpPr>
            <a:spLocks noChangeArrowheads="1" noChangeShapeType="1" noTextEdit="1"/>
          </p:cNvSpPr>
          <p:nvPr/>
        </p:nvSpPr>
        <p:spPr bwMode="auto">
          <a:xfrm>
            <a:off x="8001000" y="457200"/>
            <a:ext cx="6572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№ 7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581400" cy="51816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600" b="1" dirty="0">
                <a:solidFill>
                  <a:srgbClr val="6600CC"/>
                </a:solidFill>
              </a:rPr>
              <a:t> </a:t>
            </a: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</a:t>
            </a:r>
            <a:r>
              <a:rPr lang="ru-RU" sz="1800" b="1" dirty="0" smtClean="0">
                <a:solidFill>
                  <a:srgbClr val="6600CC"/>
                </a:solidFill>
              </a:rPr>
              <a:t>4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</a:t>
            </a:r>
            <a:r>
              <a:rPr lang="ru-RU" sz="1800" b="1" dirty="0" smtClean="0">
                <a:solidFill>
                  <a:srgbClr val="6600CC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                                        3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05400" y="1447800"/>
            <a:ext cx="3733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2 (Х+3)</a:t>
            </a:r>
            <a:r>
              <a:rPr lang="ru-RU" sz="4000" baseline="30000" smtClean="0">
                <a:solidFill>
                  <a:srgbClr val="0000FF"/>
                </a:solidFill>
              </a:rPr>
              <a:t>2 </a:t>
            </a:r>
            <a:r>
              <a:rPr lang="ru-RU" sz="4000" smtClean="0">
                <a:solidFill>
                  <a:srgbClr val="0000FF"/>
                </a:solidFill>
              </a:rPr>
              <a:t>+4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2(Х-4)</a:t>
            </a:r>
            <a:r>
              <a:rPr lang="ru-RU" sz="4000" baseline="30000" smtClean="0">
                <a:solidFill>
                  <a:srgbClr val="0000FF"/>
                </a:solidFill>
              </a:rPr>
              <a:t>2 </a:t>
            </a:r>
            <a:r>
              <a:rPr lang="ru-RU" sz="4000" smtClean="0">
                <a:solidFill>
                  <a:srgbClr val="0000FF"/>
                </a:solidFill>
              </a:rPr>
              <a:t>- 3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3 - 2(Х+4)</a:t>
            </a:r>
            <a:r>
              <a:rPr lang="ru-RU" sz="4000" baseline="30000" smtClean="0">
                <a:solidFill>
                  <a:srgbClr val="0000FF"/>
                </a:solidFill>
              </a:rPr>
              <a:t>2</a:t>
            </a: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-2(Х-3)</a:t>
            </a:r>
            <a:r>
              <a:rPr lang="ru-RU" sz="4000" baseline="30000" smtClean="0">
                <a:solidFill>
                  <a:srgbClr val="0000FF"/>
                </a:solidFill>
              </a:rPr>
              <a:t>2 </a:t>
            </a:r>
            <a:r>
              <a:rPr lang="ru-RU" sz="4000" smtClean="0">
                <a:solidFill>
                  <a:srgbClr val="0000FF"/>
                </a:solidFill>
              </a:rPr>
              <a:t>+ 4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smtClean="0">
                <a:solidFill>
                  <a:srgbClr val="6600CC"/>
                </a:solidFill>
              </a:rPr>
              <a:t>                       </a:t>
            </a:r>
            <a:endParaRPr lang="ru-RU" sz="1800" smtClean="0">
              <a:solidFill>
                <a:srgbClr val="6600CC"/>
              </a:solidFill>
            </a:endParaRPr>
          </a:p>
        </p:txBody>
      </p:sp>
      <p:sp>
        <p:nvSpPr>
          <p:cNvPr id="10244" name="WordArt 32"/>
          <p:cNvSpPr>
            <a:spLocks noChangeArrowheads="1" noChangeShapeType="1" noTextEdit="1"/>
          </p:cNvSpPr>
          <p:nvPr/>
        </p:nvSpPr>
        <p:spPr bwMode="auto">
          <a:xfrm>
            <a:off x="4648200" y="137160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10245" name="WordArt 33"/>
          <p:cNvSpPr>
            <a:spLocks noChangeArrowheads="1" noChangeShapeType="1" noTextEdit="1"/>
          </p:cNvSpPr>
          <p:nvPr/>
        </p:nvSpPr>
        <p:spPr bwMode="auto">
          <a:xfrm>
            <a:off x="4648200" y="27432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10246" name="WordArt 34"/>
          <p:cNvSpPr>
            <a:spLocks noChangeArrowheads="1" noChangeShapeType="1" noTextEdit="1"/>
          </p:cNvSpPr>
          <p:nvPr/>
        </p:nvSpPr>
        <p:spPr bwMode="auto">
          <a:xfrm>
            <a:off x="4648200" y="40386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10247" name="WordArt 35"/>
          <p:cNvSpPr>
            <a:spLocks noChangeArrowheads="1" noChangeShapeType="1" noTextEdit="1"/>
          </p:cNvSpPr>
          <p:nvPr/>
        </p:nvSpPr>
        <p:spPr bwMode="auto">
          <a:xfrm>
            <a:off x="4648200" y="54102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33400" y="1143000"/>
            <a:ext cx="3352800" cy="4038600"/>
            <a:chOff x="432" y="960"/>
            <a:chExt cx="1698" cy="153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32" y="960"/>
              <a:ext cx="1698" cy="1536"/>
              <a:chOff x="672" y="960"/>
              <a:chExt cx="1698" cy="1536"/>
            </a:xfrm>
          </p:grpSpPr>
          <p:sp>
            <p:nvSpPr>
              <p:cNvPr id="10254" name="Line 6"/>
              <p:cNvSpPr>
                <a:spLocks noChangeShapeType="1"/>
              </p:cNvSpPr>
              <p:nvPr/>
            </p:nvSpPr>
            <p:spPr bwMode="auto">
              <a:xfrm>
                <a:off x="1444" y="1021"/>
                <a:ext cx="1" cy="14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55" name="Line 7"/>
              <p:cNvSpPr>
                <a:spLocks noChangeShapeType="1"/>
              </p:cNvSpPr>
              <p:nvPr/>
            </p:nvSpPr>
            <p:spPr bwMode="auto">
              <a:xfrm>
                <a:off x="672" y="1820"/>
                <a:ext cx="161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56" name="WordArt 8"/>
              <p:cNvSpPr>
                <a:spLocks noChangeArrowheads="1" noChangeShapeType="1" noTextEdit="1"/>
              </p:cNvSpPr>
              <p:nvPr/>
            </p:nvSpPr>
            <p:spPr bwMode="auto">
              <a:xfrm>
                <a:off x="2256" y="1872"/>
                <a:ext cx="114" cy="7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Arial"/>
                    <a:cs typeface="Arial"/>
                  </a:rPr>
                  <a:t>X</a:t>
                </a:r>
                <a:endPara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0257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48" y="960"/>
                <a:ext cx="181" cy="10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Arial"/>
                    <a:cs typeface="Arial"/>
                  </a:rPr>
                  <a:t>Y</a:t>
                </a:r>
                <a:endPara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0258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96" y="1872"/>
                <a:ext cx="111" cy="11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Arial"/>
                    <a:cs typeface="Arial"/>
                  </a:rPr>
                  <a:t>0</a:t>
                </a:r>
              </a:p>
            </p:txBody>
          </p:sp>
        </p:grpSp>
        <p:sp>
          <p:nvSpPr>
            <p:cNvPr id="10251" name="Arc 37"/>
            <p:cNvSpPr>
              <a:spLocks/>
            </p:cNvSpPr>
            <p:nvPr/>
          </p:nvSpPr>
          <p:spPr bwMode="auto">
            <a:xfrm flipH="1" flipV="1">
              <a:off x="1392" y="1296"/>
              <a:ext cx="384" cy="816"/>
            </a:xfrm>
            <a:custGeom>
              <a:avLst/>
              <a:gdLst>
                <a:gd name="T0" fmla="*/ 0 w 43200"/>
                <a:gd name="T1" fmla="*/ 0 h 24005"/>
                <a:gd name="T2" fmla="*/ 0 w 43200"/>
                <a:gd name="T3" fmla="*/ 0 h 24005"/>
                <a:gd name="T4" fmla="*/ 0 w 43200"/>
                <a:gd name="T5" fmla="*/ 0 h 2400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005"/>
                <a:gd name="T11" fmla="*/ 43200 w 43200"/>
                <a:gd name="T12" fmla="*/ 24005 h 240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005" fill="none" extrusionOk="0">
                  <a:moveTo>
                    <a:pt x="43095" y="279"/>
                  </a:moveTo>
                  <a:cubicBezTo>
                    <a:pt x="43165" y="986"/>
                    <a:pt x="43200" y="1695"/>
                    <a:pt x="43200" y="2405"/>
                  </a:cubicBezTo>
                  <a:cubicBezTo>
                    <a:pt x="43200" y="14334"/>
                    <a:pt x="33529" y="24005"/>
                    <a:pt x="21600" y="24005"/>
                  </a:cubicBezTo>
                  <a:cubicBezTo>
                    <a:pt x="9670" y="24005"/>
                    <a:pt x="0" y="14334"/>
                    <a:pt x="0" y="2405"/>
                  </a:cubicBezTo>
                  <a:cubicBezTo>
                    <a:pt x="-1" y="1601"/>
                    <a:pt x="44" y="798"/>
                    <a:pt x="134" y="0"/>
                  </a:cubicBezTo>
                </a:path>
                <a:path w="43200" h="24005" stroke="0" extrusionOk="0">
                  <a:moveTo>
                    <a:pt x="43095" y="279"/>
                  </a:moveTo>
                  <a:cubicBezTo>
                    <a:pt x="43165" y="986"/>
                    <a:pt x="43200" y="1695"/>
                    <a:pt x="43200" y="2405"/>
                  </a:cubicBezTo>
                  <a:cubicBezTo>
                    <a:pt x="43200" y="14334"/>
                    <a:pt x="33529" y="24005"/>
                    <a:pt x="21600" y="24005"/>
                  </a:cubicBezTo>
                  <a:cubicBezTo>
                    <a:pt x="9670" y="24005"/>
                    <a:pt x="0" y="14334"/>
                    <a:pt x="0" y="2405"/>
                  </a:cubicBezTo>
                  <a:cubicBezTo>
                    <a:pt x="-1" y="1601"/>
                    <a:pt x="44" y="798"/>
                    <a:pt x="134" y="0"/>
                  </a:cubicBezTo>
                  <a:lnTo>
                    <a:pt x="21600" y="2405"/>
                  </a:lnTo>
                  <a:lnTo>
                    <a:pt x="43095" y="279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2" name="Line 38"/>
            <p:cNvSpPr>
              <a:spLocks noChangeShapeType="1"/>
            </p:cNvSpPr>
            <p:nvPr/>
          </p:nvSpPr>
          <p:spPr bwMode="auto">
            <a:xfrm>
              <a:off x="1584" y="129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Line 39"/>
            <p:cNvSpPr>
              <a:spLocks noChangeShapeType="1"/>
            </p:cNvSpPr>
            <p:nvPr/>
          </p:nvSpPr>
          <p:spPr bwMode="auto">
            <a:xfrm>
              <a:off x="1248" y="12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9" name="WordArt 46"/>
          <p:cNvSpPr>
            <a:spLocks noChangeArrowheads="1" noChangeShapeType="1" noTextEdit="1"/>
          </p:cNvSpPr>
          <p:nvPr/>
        </p:nvSpPr>
        <p:spPr bwMode="auto">
          <a:xfrm>
            <a:off x="8001000" y="457200"/>
            <a:ext cx="723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№ 8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581400" cy="51816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</a:t>
            </a:r>
            <a:r>
              <a:rPr lang="ru-RU" sz="1800" b="1" dirty="0" smtClean="0">
                <a:solidFill>
                  <a:srgbClr val="6600CC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</a:t>
            </a:r>
            <a:r>
              <a:rPr lang="en-US" sz="1800" b="1" dirty="0" smtClean="0">
                <a:solidFill>
                  <a:srgbClr val="6600CC"/>
                </a:solidFill>
              </a:rPr>
              <a:t> </a:t>
            </a:r>
            <a:r>
              <a:rPr lang="ru-RU" sz="1800" b="1" dirty="0" smtClean="0">
                <a:solidFill>
                  <a:srgbClr val="6600CC"/>
                </a:solidFill>
              </a:rPr>
              <a:t>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-</a:t>
            </a:r>
            <a:r>
              <a:rPr lang="ru-RU" sz="1600" b="1" dirty="0">
                <a:solidFill>
                  <a:srgbClr val="6600CC"/>
                </a:solidFill>
              </a:rPr>
              <a:t>4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dirty="0" smtClean="0"/>
              <a:t>                </a:t>
            </a:r>
            <a:r>
              <a:rPr lang="ru-RU" sz="1800" dirty="0" smtClean="0"/>
              <a:t>                   </a:t>
            </a:r>
            <a:r>
              <a:rPr lang="en-US" sz="1800" dirty="0" smtClean="0"/>
              <a:t>   </a:t>
            </a:r>
            <a:endParaRPr lang="en-US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        -</a:t>
            </a:r>
            <a:r>
              <a:rPr lang="ru-RU" sz="1800" b="1" dirty="0">
                <a:solidFill>
                  <a:srgbClr val="6600CC"/>
                </a:solidFill>
              </a:rPr>
              <a:t>1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143000"/>
            <a:ext cx="3962400" cy="54864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dirty="0" smtClean="0">
                <a:solidFill>
                  <a:srgbClr val="0000FF"/>
                </a:solidFill>
              </a:rPr>
              <a:t>  У = - (Х+4)</a:t>
            </a:r>
            <a:r>
              <a:rPr lang="ru-RU" sz="4000" baseline="30000" dirty="0" smtClean="0">
                <a:solidFill>
                  <a:srgbClr val="0000FF"/>
                </a:solidFill>
              </a:rPr>
              <a:t>2 </a:t>
            </a:r>
            <a:r>
              <a:rPr lang="ru-RU" sz="4000" dirty="0" smtClean="0">
                <a:solidFill>
                  <a:srgbClr val="0000FF"/>
                </a:solidFill>
              </a:rPr>
              <a:t>–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0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dirty="0" smtClean="0">
                <a:solidFill>
                  <a:srgbClr val="0000FF"/>
                </a:solidFill>
              </a:rPr>
              <a:t>  У = (Х+4)</a:t>
            </a:r>
            <a:r>
              <a:rPr lang="ru-RU" sz="4000" baseline="30000" dirty="0" smtClean="0">
                <a:solidFill>
                  <a:srgbClr val="0000FF"/>
                </a:solidFill>
              </a:rPr>
              <a:t>2 </a:t>
            </a:r>
            <a:r>
              <a:rPr lang="ru-RU" sz="4000" dirty="0" smtClean="0">
                <a:solidFill>
                  <a:srgbClr val="0000FF"/>
                </a:solidFill>
              </a:rPr>
              <a:t>- 1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0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dirty="0" smtClean="0">
                <a:solidFill>
                  <a:srgbClr val="0000FF"/>
                </a:solidFill>
              </a:rPr>
              <a:t>  У = - (Х-4)</a:t>
            </a:r>
            <a:r>
              <a:rPr lang="ru-RU" sz="4000" baseline="30000" dirty="0" smtClean="0">
                <a:solidFill>
                  <a:srgbClr val="0000FF"/>
                </a:solidFill>
              </a:rPr>
              <a:t>2 </a:t>
            </a:r>
            <a:r>
              <a:rPr lang="ru-RU" sz="4000" dirty="0" smtClean="0">
                <a:solidFill>
                  <a:srgbClr val="0000FF"/>
                </a:solidFill>
              </a:rPr>
              <a:t>+1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4000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dirty="0" smtClean="0">
                <a:solidFill>
                  <a:srgbClr val="0000FF"/>
                </a:solidFill>
              </a:rPr>
              <a:t>  У = (Х-4)</a:t>
            </a:r>
            <a:r>
              <a:rPr lang="ru-RU" sz="4000" baseline="30000" dirty="0" smtClean="0">
                <a:solidFill>
                  <a:srgbClr val="0000FF"/>
                </a:solidFill>
              </a:rPr>
              <a:t>2 </a:t>
            </a:r>
            <a:r>
              <a:rPr lang="ru-RU" sz="4000" dirty="0" smtClean="0">
                <a:solidFill>
                  <a:srgbClr val="0000FF"/>
                </a:solidFill>
              </a:rPr>
              <a:t>- 1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40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                      </a:t>
            </a:r>
            <a:endParaRPr lang="ru-RU" sz="1600" dirty="0" smtClean="0">
              <a:solidFill>
                <a:srgbClr val="6600CC"/>
              </a:solidFill>
            </a:endParaRPr>
          </a:p>
        </p:txBody>
      </p:sp>
      <p:sp>
        <p:nvSpPr>
          <p:cNvPr id="11268" name="WordArt 32"/>
          <p:cNvSpPr>
            <a:spLocks noChangeArrowheads="1" noChangeShapeType="1" noTextEdit="1"/>
          </p:cNvSpPr>
          <p:nvPr/>
        </p:nvSpPr>
        <p:spPr bwMode="auto">
          <a:xfrm>
            <a:off x="4714875" y="123825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11269" name="WordArt 33"/>
          <p:cNvSpPr>
            <a:spLocks noChangeArrowheads="1" noChangeShapeType="1" noTextEdit="1"/>
          </p:cNvSpPr>
          <p:nvPr/>
        </p:nvSpPr>
        <p:spPr bwMode="auto">
          <a:xfrm>
            <a:off x="4733925" y="198884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11270" name="WordArt 34"/>
          <p:cNvSpPr>
            <a:spLocks noChangeArrowheads="1" noChangeShapeType="1" noTextEdit="1"/>
          </p:cNvSpPr>
          <p:nvPr/>
        </p:nvSpPr>
        <p:spPr bwMode="auto">
          <a:xfrm>
            <a:off x="4681537" y="2749028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11271" name="WordArt 35"/>
          <p:cNvSpPr>
            <a:spLocks noChangeArrowheads="1" noChangeShapeType="1" noTextEdit="1"/>
          </p:cNvSpPr>
          <p:nvPr/>
        </p:nvSpPr>
        <p:spPr bwMode="auto">
          <a:xfrm>
            <a:off x="4681537" y="3529653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381000" y="1295400"/>
            <a:ext cx="3733800" cy="3886200"/>
            <a:chOff x="432" y="960"/>
            <a:chExt cx="1698" cy="1824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32" y="960"/>
              <a:ext cx="1698" cy="1536"/>
              <a:chOff x="672" y="960"/>
              <a:chExt cx="1698" cy="1536"/>
            </a:xfrm>
          </p:grpSpPr>
          <p:sp>
            <p:nvSpPr>
              <p:cNvPr id="11278" name="Line 6"/>
              <p:cNvSpPr>
                <a:spLocks noChangeShapeType="1"/>
              </p:cNvSpPr>
              <p:nvPr/>
            </p:nvSpPr>
            <p:spPr bwMode="auto">
              <a:xfrm>
                <a:off x="1444" y="1021"/>
                <a:ext cx="1" cy="14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79" name="Line 7"/>
              <p:cNvSpPr>
                <a:spLocks noChangeShapeType="1"/>
              </p:cNvSpPr>
              <p:nvPr/>
            </p:nvSpPr>
            <p:spPr bwMode="auto">
              <a:xfrm>
                <a:off x="672" y="1820"/>
                <a:ext cx="161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r>
                  <a:rPr lang="ru-RU" b="1" dirty="0" smtClean="0">
                    <a:solidFill>
                      <a:srgbClr val="6600CC"/>
                    </a:solidFill>
                  </a:rPr>
                  <a:t>     </a:t>
                </a:r>
                <a:endParaRPr lang="en-US" b="1" dirty="0">
                  <a:solidFill>
                    <a:srgbClr val="6600CC"/>
                  </a:solidFill>
                </a:endParaRPr>
              </a:p>
              <a:p>
                <a:r>
                  <a:rPr lang="ru-RU" dirty="0" smtClean="0"/>
                  <a:t>            </a:t>
                </a:r>
                <a:endParaRPr lang="ru-RU" dirty="0"/>
              </a:p>
            </p:txBody>
          </p:sp>
          <p:sp>
            <p:nvSpPr>
              <p:cNvPr id="11280" name="WordArt 8"/>
              <p:cNvSpPr>
                <a:spLocks noChangeArrowheads="1" noChangeShapeType="1" noTextEdit="1"/>
              </p:cNvSpPr>
              <p:nvPr/>
            </p:nvSpPr>
            <p:spPr bwMode="auto">
              <a:xfrm>
                <a:off x="2256" y="1872"/>
                <a:ext cx="114" cy="7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Arial"/>
                    <a:cs typeface="Arial"/>
                  </a:rPr>
                  <a:t>X</a:t>
                </a:r>
                <a:endPara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1281" name="WordArt 9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48" y="960"/>
                <a:ext cx="181" cy="102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Arial"/>
                    <a:cs typeface="Arial"/>
                  </a:rPr>
                  <a:t>Y</a:t>
                </a:r>
                <a:endPara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1282" name="WordArt 10"/>
              <p:cNvSpPr>
                <a:spLocks noChangeArrowheads="1" noChangeShapeType="1" noTextEdit="1"/>
              </p:cNvSpPr>
              <p:nvPr/>
            </p:nvSpPr>
            <p:spPr bwMode="auto">
              <a:xfrm>
                <a:off x="1296" y="1872"/>
                <a:ext cx="111" cy="11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FFFFFF"/>
                    </a:solidFill>
                    <a:latin typeface="Arial"/>
                    <a:cs typeface="Arial"/>
                  </a:rPr>
                  <a:t>0</a:t>
                </a:r>
              </a:p>
            </p:txBody>
          </p:sp>
        </p:grpSp>
        <p:sp>
          <p:nvSpPr>
            <p:cNvPr id="11275" name="Arc 37"/>
            <p:cNvSpPr>
              <a:spLocks/>
            </p:cNvSpPr>
            <p:nvPr/>
          </p:nvSpPr>
          <p:spPr bwMode="auto">
            <a:xfrm flipH="1" flipV="1">
              <a:off x="480" y="2016"/>
              <a:ext cx="384" cy="768"/>
            </a:xfrm>
            <a:custGeom>
              <a:avLst/>
              <a:gdLst>
                <a:gd name="T0" fmla="*/ 0 w 43200"/>
                <a:gd name="T1" fmla="*/ 0 h 24005"/>
                <a:gd name="T2" fmla="*/ 0 w 43200"/>
                <a:gd name="T3" fmla="*/ 0 h 24005"/>
                <a:gd name="T4" fmla="*/ 0 w 43200"/>
                <a:gd name="T5" fmla="*/ 0 h 2400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005"/>
                <a:gd name="T11" fmla="*/ 43200 w 43200"/>
                <a:gd name="T12" fmla="*/ 24005 h 2400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005" fill="none" extrusionOk="0">
                  <a:moveTo>
                    <a:pt x="43095" y="279"/>
                  </a:moveTo>
                  <a:cubicBezTo>
                    <a:pt x="43165" y="986"/>
                    <a:pt x="43200" y="1695"/>
                    <a:pt x="43200" y="2405"/>
                  </a:cubicBezTo>
                  <a:cubicBezTo>
                    <a:pt x="43200" y="14334"/>
                    <a:pt x="33529" y="24005"/>
                    <a:pt x="21600" y="24005"/>
                  </a:cubicBezTo>
                  <a:cubicBezTo>
                    <a:pt x="9670" y="24005"/>
                    <a:pt x="0" y="14334"/>
                    <a:pt x="0" y="2405"/>
                  </a:cubicBezTo>
                  <a:cubicBezTo>
                    <a:pt x="-1" y="1601"/>
                    <a:pt x="44" y="798"/>
                    <a:pt x="134" y="0"/>
                  </a:cubicBezTo>
                </a:path>
                <a:path w="43200" h="24005" stroke="0" extrusionOk="0">
                  <a:moveTo>
                    <a:pt x="43095" y="279"/>
                  </a:moveTo>
                  <a:cubicBezTo>
                    <a:pt x="43165" y="986"/>
                    <a:pt x="43200" y="1695"/>
                    <a:pt x="43200" y="2405"/>
                  </a:cubicBezTo>
                  <a:cubicBezTo>
                    <a:pt x="43200" y="14334"/>
                    <a:pt x="33529" y="24005"/>
                    <a:pt x="21600" y="24005"/>
                  </a:cubicBezTo>
                  <a:cubicBezTo>
                    <a:pt x="9670" y="24005"/>
                    <a:pt x="0" y="14334"/>
                    <a:pt x="0" y="2405"/>
                  </a:cubicBezTo>
                  <a:cubicBezTo>
                    <a:pt x="-1" y="1601"/>
                    <a:pt x="44" y="798"/>
                    <a:pt x="134" y="0"/>
                  </a:cubicBezTo>
                  <a:lnTo>
                    <a:pt x="21600" y="2405"/>
                  </a:lnTo>
                  <a:lnTo>
                    <a:pt x="43095" y="279"/>
                  </a:lnTo>
                  <a:close/>
                </a:path>
              </a:pathLst>
            </a:cu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6" name="Line 38"/>
            <p:cNvSpPr>
              <a:spLocks noChangeShapeType="1"/>
            </p:cNvSpPr>
            <p:nvPr/>
          </p:nvSpPr>
          <p:spPr bwMode="auto">
            <a:xfrm>
              <a:off x="672" y="182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Line 39"/>
            <p:cNvSpPr>
              <a:spLocks noChangeShapeType="1"/>
            </p:cNvSpPr>
            <p:nvPr/>
          </p:nvSpPr>
          <p:spPr bwMode="auto">
            <a:xfrm>
              <a:off x="672" y="201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3" name="WordArt 46"/>
          <p:cNvSpPr>
            <a:spLocks noChangeArrowheads="1" noChangeShapeType="1" noTextEdit="1"/>
          </p:cNvSpPr>
          <p:nvPr/>
        </p:nvSpPr>
        <p:spPr bwMode="auto">
          <a:xfrm>
            <a:off x="8001000" y="381000"/>
            <a:ext cx="7239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№ 9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581400" cy="51816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</a:t>
            </a:r>
            <a:r>
              <a:rPr lang="ru-RU" sz="1600" b="1" dirty="0" smtClean="0">
                <a:solidFill>
                  <a:srgbClr val="6600CC"/>
                </a:solidFill>
              </a:rPr>
              <a:t>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                  </a:t>
            </a: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</a:t>
            </a:r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 1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</a:t>
            </a:r>
            <a:r>
              <a:rPr lang="ru-RU" sz="1800" b="1" dirty="0" smtClean="0">
                <a:solidFill>
                  <a:srgbClr val="6600CC"/>
                </a:solidFill>
              </a:rPr>
              <a:t>                  </a:t>
            </a:r>
            <a:r>
              <a:rPr lang="en-US" sz="1800" b="1" dirty="0" smtClean="0">
                <a:solidFill>
                  <a:srgbClr val="6600CC"/>
                </a:solidFill>
              </a:rPr>
              <a:t>2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        </a:t>
            </a:r>
            <a:r>
              <a:rPr lang="en-US" sz="1800" dirty="0" smtClean="0"/>
              <a:t>                 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sp>
        <p:nvSpPr>
          <p:cNvPr id="12291" name="WordArt 32"/>
          <p:cNvSpPr>
            <a:spLocks noChangeArrowheads="1" noChangeShapeType="1" noTextEdit="1"/>
          </p:cNvSpPr>
          <p:nvPr/>
        </p:nvSpPr>
        <p:spPr bwMode="auto">
          <a:xfrm>
            <a:off x="4648200" y="121920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12292" name="WordArt 33"/>
          <p:cNvSpPr>
            <a:spLocks noChangeArrowheads="1" noChangeShapeType="1" noTextEdit="1"/>
          </p:cNvSpPr>
          <p:nvPr/>
        </p:nvSpPr>
        <p:spPr bwMode="auto">
          <a:xfrm>
            <a:off x="4648200" y="26670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12293" name="WordArt 34"/>
          <p:cNvSpPr>
            <a:spLocks noChangeArrowheads="1" noChangeShapeType="1" noTextEdit="1"/>
          </p:cNvSpPr>
          <p:nvPr/>
        </p:nvSpPr>
        <p:spPr bwMode="auto">
          <a:xfrm>
            <a:off x="4648200" y="41148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12294" name="WordArt 35"/>
          <p:cNvSpPr>
            <a:spLocks noChangeArrowheads="1" noChangeShapeType="1" noTextEdit="1"/>
          </p:cNvSpPr>
          <p:nvPr/>
        </p:nvSpPr>
        <p:spPr bwMode="auto">
          <a:xfrm>
            <a:off x="4648200" y="55626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>
            <a:off x="1954213" y="1681163"/>
            <a:ext cx="1587" cy="3805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6" name="Line 7"/>
          <p:cNvSpPr>
            <a:spLocks noChangeShapeType="1"/>
          </p:cNvSpPr>
          <p:nvPr/>
        </p:nvSpPr>
        <p:spPr bwMode="auto">
          <a:xfrm>
            <a:off x="533400" y="3743325"/>
            <a:ext cx="297021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7" name="WordArt 8"/>
          <p:cNvSpPr>
            <a:spLocks noChangeArrowheads="1" noChangeShapeType="1" noTextEdit="1"/>
          </p:cNvSpPr>
          <p:nvPr/>
        </p:nvSpPr>
        <p:spPr bwMode="auto">
          <a:xfrm>
            <a:off x="3448050" y="3876675"/>
            <a:ext cx="209550" cy="198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X</a:t>
            </a:r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298" name="WordArt 9"/>
          <p:cNvSpPr>
            <a:spLocks noChangeArrowheads="1" noChangeShapeType="1" noTextEdit="1"/>
          </p:cNvSpPr>
          <p:nvPr/>
        </p:nvSpPr>
        <p:spPr bwMode="auto">
          <a:xfrm>
            <a:off x="1593850" y="1524000"/>
            <a:ext cx="331788" cy="263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299" name="WordArt 10"/>
          <p:cNvSpPr>
            <a:spLocks noChangeArrowheads="1" noChangeShapeType="1" noTextEdit="1"/>
          </p:cNvSpPr>
          <p:nvPr/>
        </p:nvSpPr>
        <p:spPr bwMode="auto">
          <a:xfrm>
            <a:off x="1681163" y="3876675"/>
            <a:ext cx="204787" cy="285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0</a:t>
            </a:r>
          </a:p>
        </p:txBody>
      </p:sp>
      <p:sp>
        <p:nvSpPr>
          <p:cNvPr id="12300" name="Arc 37"/>
          <p:cNvSpPr>
            <a:spLocks/>
          </p:cNvSpPr>
          <p:nvPr/>
        </p:nvSpPr>
        <p:spPr bwMode="auto">
          <a:xfrm flipH="1">
            <a:off x="2211388" y="1524000"/>
            <a:ext cx="706437" cy="1905000"/>
          </a:xfrm>
          <a:custGeom>
            <a:avLst/>
            <a:gdLst>
              <a:gd name="T0" fmla="*/ 2147483647 w 43200"/>
              <a:gd name="T1" fmla="*/ 2147483647 h 24005"/>
              <a:gd name="T2" fmla="*/ 156676411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1" name="Line 38"/>
          <p:cNvSpPr>
            <a:spLocks noChangeShapeType="1"/>
          </p:cNvSpPr>
          <p:nvPr/>
        </p:nvSpPr>
        <p:spPr bwMode="auto">
          <a:xfrm flipH="1">
            <a:off x="2590800" y="3429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2" name="Line 39"/>
          <p:cNvSpPr>
            <a:spLocks noChangeShapeType="1"/>
          </p:cNvSpPr>
          <p:nvPr/>
        </p:nvSpPr>
        <p:spPr bwMode="auto">
          <a:xfrm>
            <a:off x="1981200" y="3429000"/>
            <a:ext cx="6191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03" name="Rectangle 46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143000"/>
            <a:ext cx="37338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(Х+2)</a:t>
            </a:r>
            <a:r>
              <a:rPr lang="ru-RU" sz="4000" baseline="30000" smtClean="0">
                <a:solidFill>
                  <a:srgbClr val="0000FF"/>
                </a:solidFill>
              </a:rPr>
              <a:t>2 </a:t>
            </a:r>
            <a:r>
              <a:rPr lang="ru-RU" sz="4000" smtClean="0">
                <a:solidFill>
                  <a:srgbClr val="0000FF"/>
                </a:solidFill>
              </a:rPr>
              <a:t>+1</a:t>
            </a:r>
          </a:p>
          <a:p>
            <a:pPr eaLnBrk="1" hangingPunct="1">
              <a:buFontTx/>
              <a:buNone/>
            </a:pP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(Х-2)</a:t>
            </a:r>
            <a:r>
              <a:rPr lang="ru-RU" sz="4000" baseline="30000" smtClean="0">
                <a:solidFill>
                  <a:srgbClr val="0000FF"/>
                </a:solidFill>
              </a:rPr>
              <a:t>2 </a:t>
            </a:r>
            <a:r>
              <a:rPr lang="ru-RU" sz="4000" smtClean="0">
                <a:solidFill>
                  <a:srgbClr val="0000FF"/>
                </a:solidFill>
              </a:rPr>
              <a:t>+1</a:t>
            </a:r>
          </a:p>
          <a:p>
            <a:pPr eaLnBrk="1" hangingPunct="1">
              <a:buFontTx/>
              <a:buNone/>
            </a:pP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- (Х-2)</a:t>
            </a:r>
            <a:r>
              <a:rPr lang="ru-RU" sz="4000" baseline="30000" smtClean="0">
                <a:solidFill>
                  <a:srgbClr val="0000FF"/>
                </a:solidFill>
              </a:rPr>
              <a:t>2 </a:t>
            </a:r>
            <a:r>
              <a:rPr lang="ru-RU" sz="4000" smtClean="0">
                <a:solidFill>
                  <a:srgbClr val="0000FF"/>
                </a:solidFill>
              </a:rPr>
              <a:t>+1</a:t>
            </a:r>
          </a:p>
          <a:p>
            <a:pPr eaLnBrk="1" hangingPunct="1">
              <a:buFontTx/>
              <a:buNone/>
            </a:pPr>
            <a:endParaRPr lang="ru-RU" sz="4000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ru-RU" sz="4000" smtClean="0">
                <a:solidFill>
                  <a:srgbClr val="0000FF"/>
                </a:solidFill>
              </a:rPr>
              <a:t>У = (Х+2)</a:t>
            </a:r>
            <a:r>
              <a:rPr lang="ru-RU" sz="4000" baseline="30000" smtClean="0">
                <a:solidFill>
                  <a:srgbClr val="0000FF"/>
                </a:solidFill>
              </a:rPr>
              <a:t>2 - </a:t>
            </a:r>
            <a:r>
              <a:rPr lang="ru-RU" sz="4000" smtClean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12304" name="WordArt 49"/>
          <p:cNvSpPr>
            <a:spLocks noChangeArrowheads="1" noChangeShapeType="1" noTextEdit="1"/>
          </p:cNvSpPr>
          <p:nvPr/>
        </p:nvSpPr>
        <p:spPr bwMode="auto">
          <a:xfrm>
            <a:off x="7924800" y="228600"/>
            <a:ext cx="8953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№ 10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81000"/>
            <a:ext cx="7848600" cy="144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u="sng" dirty="0" smtClean="0">
                <a:solidFill>
                  <a:srgbClr val="C00000"/>
                </a:solidFill>
              </a:rPr>
              <a:t>ПРАВИЛЬНЫЕ ОТВЕТЫ: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dirty="0" smtClean="0">
                <a:solidFill>
                  <a:srgbClr val="FF0066"/>
                </a:solidFill>
              </a:rPr>
              <a:t> </a:t>
            </a:r>
            <a:r>
              <a:rPr lang="ru-RU" sz="5400" b="1" i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2 3 3 2 1 3 3 4 1 2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209800"/>
            <a:ext cx="8686800" cy="4343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3600" b="1" u="sng" smtClean="0">
                <a:solidFill>
                  <a:srgbClr val="6600CC"/>
                </a:solidFill>
              </a:rPr>
              <a:t>ОЦЕНОЧНАЯ ШКАЛА:</a:t>
            </a:r>
          </a:p>
          <a:p>
            <a:pPr eaLnBrk="1" hangingPunct="1">
              <a:buFontTx/>
              <a:buNone/>
            </a:pPr>
            <a:endParaRPr lang="ru-RU" sz="3600" u="sng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r>
              <a:rPr lang="ru-RU" sz="3600" smtClean="0">
                <a:solidFill>
                  <a:srgbClr val="6600CC"/>
                </a:solidFill>
              </a:rPr>
              <a:t>  </a:t>
            </a:r>
            <a:r>
              <a:rPr lang="ru-RU" sz="3600" smtClean="0">
                <a:solidFill>
                  <a:srgbClr val="FF0066"/>
                </a:solidFill>
              </a:rPr>
              <a:t>«5»</a:t>
            </a:r>
            <a:r>
              <a:rPr lang="ru-RU" sz="3600" smtClean="0">
                <a:solidFill>
                  <a:srgbClr val="6600CC"/>
                </a:solidFill>
              </a:rPr>
              <a:t> - при 9, 10 правильных ответах;</a:t>
            </a:r>
          </a:p>
          <a:p>
            <a:pPr eaLnBrk="1" hangingPunct="1">
              <a:buFontTx/>
              <a:buNone/>
            </a:pPr>
            <a:r>
              <a:rPr lang="ru-RU" sz="3600" smtClean="0">
                <a:solidFill>
                  <a:srgbClr val="6600CC"/>
                </a:solidFill>
              </a:rPr>
              <a:t>  </a:t>
            </a:r>
            <a:r>
              <a:rPr lang="ru-RU" sz="3600" smtClean="0">
                <a:solidFill>
                  <a:srgbClr val="FF0066"/>
                </a:solidFill>
              </a:rPr>
              <a:t>«4»</a:t>
            </a:r>
            <a:r>
              <a:rPr lang="ru-RU" sz="3600" smtClean="0">
                <a:solidFill>
                  <a:srgbClr val="6600CC"/>
                </a:solidFill>
              </a:rPr>
              <a:t> - при 8, 7 правильных ответах;</a:t>
            </a:r>
          </a:p>
          <a:p>
            <a:pPr eaLnBrk="1" hangingPunct="1">
              <a:buFontTx/>
              <a:buNone/>
            </a:pPr>
            <a:r>
              <a:rPr lang="ru-RU" sz="3600" smtClean="0">
                <a:solidFill>
                  <a:srgbClr val="6600CC"/>
                </a:solidFill>
              </a:rPr>
              <a:t>  </a:t>
            </a:r>
            <a:r>
              <a:rPr lang="ru-RU" sz="3600" smtClean="0">
                <a:solidFill>
                  <a:srgbClr val="FF0066"/>
                </a:solidFill>
              </a:rPr>
              <a:t>«3»</a:t>
            </a:r>
            <a:r>
              <a:rPr lang="ru-RU" sz="3600" smtClean="0">
                <a:solidFill>
                  <a:srgbClr val="6600CC"/>
                </a:solidFill>
              </a:rPr>
              <a:t> - при 5, 6 правильных ответах;</a:t>
            </a:r>
          </a:p>
          <a:p>
            <a:pPr eaLnBrk="1" hangingPunct="1">
              <a:buFontTx/>
              <a:buNone/>
            </a:pPr>
            <a:r>
              <a:rPr lang="ru-RU" sz="3600" smtClean="0">
                <a:solidFill>
                  <a:srgbClr val="6600CC"/>
                </a:solidFill>
              </a:rPr>
              <a:t>  </a:t>
            </a:r>
            <a:r>
              <a:rPr lang="ru-RU" sz="3600" smtClean="0">
                <a:solidFill>
                  <a:srgbClr val="FF0066"/>
                </a:solidFill>
              </a:rPr>
              <a:t>«2»</a:t>
            </a:r>
            <a:r>
              <a:rPr lang="ru-RU" sz="3600" smtClean="0">
                <a:solidFill>
                  <a:srgbClr val="6600CC"/>
                </a:solidFill>
              </a:rPr>
              <a:t> - при 4 и меньше правильных ответах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57200" y="304800"/>
            <a:ext cx="7391400" cy="1676400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build="p" autoUpdateAnimBg="0"/>
      <p:bldP spid="717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en-US" dirty="0" smtClean="0">
                <a:latin typeface="Times New Roman"/>
                <a:ea typeface="Calibri"/>
                <a:cs typeface="Times New Roman"/>
              </a:rPr>
            </a:br>
            <a:r>
              <a:rPr lang="ru-RU" dirty="0" smtClean="0">
                <a:latin typeface="Times New Roman"/>
                <a:ea typeface="Calibri"/>
                <a:cs typeface="Times New Roman"/>
              </a:rPr>
              <a:t>Какие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преобразования нужно выполнить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 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                                       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Растяжение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по оси 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2. 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                                      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Сдвиг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по оси 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3. 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                                      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Сдвиг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по оси 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4. 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                                     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Растяжение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по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оси 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 и </a:t>
            </a:r>
            <a:r>
              <a:rPr lang="en-US" b="1" dirty="0" smtClean="0">
                <a:latin typeface="Times New Roman"/>
                <a:ea typeface="Calibri"/>
                <a:cs typeface="Times New Roman"/>
              </a:rPr>
              <a:t>c</a:t>
            </a:r>
            <a:r>
              <a:rPr lang="ru-RU" b="1" dirty="0" err="1" smtClean="0">
                <a:latin typeface="Times New Roman"/>
                <a:ea typeface="Calibri"/>
                <a:cs typeface="Times New Roman"/>
              </a:rPr>
              <a:t>двиг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 по оси 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5                                          .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Сдвиг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по оси  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и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сдвиг по оси 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6.                                         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Сдвиг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по оси  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и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Сжатие по оси </a:t>
            </a:r>
            <a:endParaRPr lang="ru-RU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                                            </a:t>
            </a:r>
            <a:endParaRPr lang="ru-RU" sz="2400" dirty="0">
              <a:ea typeface="Calibri"/>
              <a:cs typeface="Times New Roman"/>
            </a:endParaRPr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73" y="1663675"/>
            <a:ext cx="17240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73" y="2197695"/>
            <a:ext cx="22479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691" y="2268338"/>
            <a:ext cx="371475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40" y="2551410"/>
            <a:ext cx="25812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609" y="3286592"/>
            <a:ext cx="371475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2915" y="3279842"/>
            <a:ext cx="371475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2691" y="2765722"/>
            <a:ext cx="400050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1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19" y="3215949"/>
            <a:ext cx="24193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3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19" y="3529087"/>
            <a:ext cx="2808312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4" name="Picture 1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73" y="4070201"/>
            <a:ext cx="265747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7" name="Picture 1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715" y="3742605"/>
            <a:ext cx="401637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9" name="Picture 2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522" y="3757807"/>
            <a:ext cx="3714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50" name="Picture 2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714" y="4283719"/>
            <a:ext cx="401637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53" name="Picture 2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178" y="4283719"/>
            <a:ext cx="3714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55" name="Picture 2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641" y="1731143"/>
            <a:ext cx="371475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636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7848871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24694"/>
            <a:ext cx="2936352" cy="58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181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2988" y="116633"/>
            <a:ext cx="7772400" cy="176654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/>
              </a:rPr>
              <a:t>Преобразование </a:t>
            </a:r>
            <a:r>
              <a:rPr lang="ru-RU" b="1" i="1" dirty="0">
                <a:solidFill>
                  <a:srgbClr val="C00000"/>
                </a:solidFill>
                <a:latin typeface="Times New Roman"/>
              </a:rPr>
              <a:t>графиков тригонометрических </a:t>
            </a:r>
            <a:r>
              <a:rPr lang="ru-RU" b="1" i="1" dirty="0" smtClean="0">
                <a:solidFill>
                  <a:srgbClr val="C00000"/>
                </a:solidFill>
                <a:latin typeface="Times New Roman"/>
              </a:rPr>
              <a:t>функций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 rot="21396507">
            <a:off x="503503" y="3812552"/>
            <a:ext cx="8078865" cy="544936"/>
            <a:chOff x="24504" y="4170380"/>
            <a:chExt cx="9229144" cy="1181629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28475" y="4170380"/>
              <a:ext cx="9225173" cy="1167551"/>
              <a:chOff x="-24290" y="4256416"/>
              <a:chExt cx="9225173" cy="1167551"/>
            </a:xfrm>
          </p:grpSpPr>
          <p:grpSp>
            <p:nvGrpSpPr>
              <p:cNvPr id="118" name="Группа 117"/>
              <p:cNvGrpSpPr/>
              <p:nvPr/>
            </p:nvGrpSpPr>
            <p:grpSpPr>
              <a:xfrm rot="20615901">
                <a:off x="-12799" y="4256416"/>
                <a:ext cx="9213682" cy="1155810"/>
                <a:chOff x="-17369" y="4591095"/>
                <a:chExt cx="9213682" cy="1407556"/>
              </a:xfrm>
            </p:grpSpPr>
            <p:grpSp>
              <p:nvGrpSpPr>
                <p:cNvPr id="193" name="Группа 192"/>
                <p:cNvGrpSpPr/>
                <p:nvPr/>
              </p:nvGrpSpPr>
              <p:grpSpPr>
                <a:xfrm>
                  <a:off x="-17369" y="4597416"/>
                  <a:ext cx="9213682" cy="1400423"/>
                  <a:chOff x="-17369" y="4597416"/>
                  <a:chExt cx="9213682" cy="1400423"/>
                </a:xfrm>
              </p:grpSpPr>
              <p:grpSp>
                <p:nvGrpSpPr>
                  <p:cNvPr id="204" name="Группа 203"/>
                  <p:cNvGrpSpPr/>
                  <p:nvPr/>
                </p:nvGrpSpPr>
                <p:grpSpPr>
                  <a:xfrm>
                    <a:off x="0" y="4597416"/>
                    <a:ext cx="9144000" cy="1387494"/>
                    <a:chOff x="-904950" y="2735253"/>
                    <a:chExt cx="10953899" cy="1831185"/>
                  </a:xfrm>
                </p:grpSpPr>
                <p:sp>
                  <p:nvSpPr>
                    <p:cNvPr id="225" name="Полилиния 224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6" name="Полилиния 225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7" name="Полилиния 226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8" name="Полилиния 227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05" name="Группа 204"/>
                  <p:cNvGrpSpPr/>
                  <p:nvPr/>
                </p:nvGrpSpPr>
                <p:grpSpPr>
                  <a:xfrm rot="11740704">
                    <a:off x="17370" y="4602202"/>
                    <a:ext cx="9144000" cy="1387494"/>
                    <a:chOff x="-904950" y="2735253"/>
                    <a:chExt cx="10953899" cy="1831185"/>
                  </a:xfrm>
                </p:grpSpPr>
                <p:sp>
                  <p:nvSpPr>
                    <p:cNvPr id="221" name="Полилиния 220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2" name="Полилиния 221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3" name="Полилиния 222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4" name="Полилиния 223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06" name="Группа 205"/>
                  <p:cNvGrpSpPr/>
                  <p:nvPr/>
                </p:nvGrpSpPr>
                <p:grpSpPr>
                  <a:xfrm rot="11307205">
                    <a:off x="52313" y="4604752"/>
                    <a:ext cx="9144000" cy="1387494"/>
                    <a:chOff x="-904950" y="2735253"/>
                    <a:chExt cx="10953899" cy="1831185"/>
                  </a:xfrm>
                </p:grpSpPr>
                <p:sp>
                  <p:nvSpPr>
                    <p:cNvPr id="217" name="Полилиния 2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8" name="Полилиния 2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9" name="Полилиния 218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20" name="Полилиния 219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07" name="Группа 206"/>
                  <p:cNvGrpSpPr/>
                  <p:nvPr/>
                </p:nvGrpSpPr>
                <p:grpSpPr>
                  <a:xfrm rot="12199085">
                    <a:off x="-1" y="4610345"/>
                    <a:ext cx="9144000" cy="1387494"/>
                    <a:chOff x="-904950" y="2735253"/>
                    <a:chExt cx="10953899" cy="1831185"/>
                  </a:xfrm>
                </p:grpSpPr>
                <p:sp>
                  <p:nvSpPr>
                    <p:cNvPr id="213" name="Полилиния 212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4" name="Полилиния 213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5" name="Полилиния 214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6" name="Полилиния 215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08" name="Группа 207"/>
                  <p:cNvGrpSpPr/>
                  <p:nvPr/>
                </p:nvGrpSpPr>
                <p:grpSpPr>
                  <a:xfrm rot="10318825">
                    <a:off x="-17369" y="4602201"/>
                    <a:ext cx="9144000" cy="1387494"/>
                    <a:chOff x="-904950" y="2735253"/>
                    <a:chExt cx="10953899" cy="1831185"/>
                  </a:xfrm>
                </p:grpSpPr>
                <p:sp>
                  <p:nvSpPr>
                    <p:cNvPr id="209" name="Полилиния 208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0" name="Полилиния 209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1" name="Полилиния 210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12" name="Полилиния 211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194" name="Группа 193"/>
                <p:cNvGrpSpPr/>
                <p:nvPr/>
              </p:nvGrpSpPr>
              <p:grpSpPr>
                <a:xfrm rot="12687370">
                  <a:off x="-1" y="4611157"/>
                  <a:ext cx="9144000" cy="1387494"/>
                  <a:chOff x="-904950" y="2735253"/>
                  <a:chExt cx="10953899" cy="1831185"/>
                </a:xfrm>
              </p:grpSpPr>
              <p:sp>
                <p:nvSpPr>
                  <p:cNvPr id="200" name="Полилиния 199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1" name="Полилиния 200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2" name="Полилиния 201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3" name="Полилиния 202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95" name="Группа 194"/>
                <p:cNvGrpSpPr/>
                <p:nvPr/>
              </p:nvGrpSpPr>
              <p:grpSpPr>
                <a:xfrm rot="13167913">
                  <a:off x="-1" y="4591095"/>
                  <a:ext cx="9144000" cy="1387494"/>
                  <a:chOff x="-904950" y="2735253"/>
                  <a:chExt cx="10953899" cy="1831185"/>
                </a:xfrm>
              </p:grpSpPr>
              <p:sp>
                <p:nvSpPr>
                  <p:cNvPr id="196" name="Полилиния 195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7" name="Полилиния 196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8" name="Полилиния 197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9" name="Полилиния 198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119" name="Группа 118"/>
              <p:cNvGrpSpPr/>
              <p:nvPr/>
            </p:nvGrpSpPr>
            <p:grpSpPr>
              <a:xfrm rot="20687856">
                <a:off x="-24289" y="4268157"/>
                <a:ext cx="9213682" cy="1155810"/>
                <a:chOff x="-17369" y="4591095"/>
                <a:chExt cx="9213682" cy="1407556"/>
              </a:xfrm>
            </p:grpSpPr>
            <p:grpSp>
              <p:nvGrpSpPr>
                <p:cNvPr id="157" name="Группа 45"/>
                <p:cNvGrpSpPr/>
                <p:nvPr/>
              </p:nvGrpSpPr>
              <p:grpSpPr>
                <a:xfrm>
                  <a:off x="-17368" y="4597416"/>
                  <a:ext cx="9213681" cy="1400424"/>
                  <a:chOff x="-17368" y="4597416"/>
                  <a:chExt cx="9213681" cy="1400424"/>
                </a:xfrm>
              </p:grpSpPr>
              <p:grpSp>
                <p:nvGrpSpPr>
                  <p:cNvPr id="168" name="Группа 10"/>
                  <p:cNvGrpSpPr/>
                  <p:nvPr/>
                </p:nvGrpSpPr>
                <p:grpSpPr>
                  <a:xfrm>
                    <a:off x="0" y="459741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89" name="Полилиния 188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0" name="Полилиния 189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1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92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69" name="Группа 15"/>
                  <p:cNvGrpSpPr/>
                  <p:nvPr/>
                </p:nvGrpSpPr>
                <p:grpSpPr>
                  <a:xfrm rot="11740704">
                    <a:off x="17371" y="460220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85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6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7" name="Полилиния 186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8" name="Полилиния 187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70" name="Группа 20"/>
                  <p:cNvGrpSpPr/>
                  <p:nvPr/>
                </p:nvGrpSpPr>
                <p:grpSpPr>
                  <a:xfrm rot="11307205">
                    <a:off x="52314" y="460475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81" name="Полилиния 180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2" name="Полилиния 181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3" name="Полилиния 182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4" name="Полилиния 183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71" name="Группа 25"/>
                  <p:cNvGrpSpPr/>
                  <p:nvPr/>
                </p:nvGrpSpPr>
                <p:grpSpPr>
                  <a:xfrm rot="12199085">
                    <a:off x="0" y="461034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77" name="Полилиния 17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78" name="Полилиния 17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79" name="Полилиния 178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0" name="Полилиния 179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72" name="Группа 30"/>
                  <p:cNvGrpSpPr/>
                  <p:nvPr/>
                </p:nvGrpSpPr>
                <p:grpSpPr>
                  <a:xfrm rot="10318825">
                    <a:off x="-17368" y="4602201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73" name="Полилиния 172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74" name="Полилиния 173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75" name="Полилиния 174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76" name="Полилиния 175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158" name="Группа 35"/>
                <p:cNvGrpSpPr/>
                <p:nvPr/>
              </p:nvGrpSpPr>
              <p:grpSpPr>
                <a:xfrm rot="12687370">
                  <a:off x="0" y="4611157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164" name="Полилиния 163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5" name="Полилиния 164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6" name="Полилиния 165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7" name="Полилиния 166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59" name="Группа 40"/>
                <p:cNvGrpSpPr/>
                <p:nvPr/>
              </p:nvGrpSpPr>
              <p:grpSpPr>
                <a:xfrm rot="13167913">
                  <a:off x="-2" y="4591096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160" name="Полилиния 159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1" name="Полилиния 160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2" name="Полилиния 161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3" name="Полилиния 162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120" name="Группа 119"/>
              <p:cNvGrpSpPr/>
              <p:nvPr/>
            </p:nvGrpSpPr>
            <p:grpSpPr>
              <a:xfrm rot="20760979">
                <a:off x="-24290" y="4268155"/>
                <a:ext cx="9213682" cy="1155810"/>
                <a:chOff x="-17369" y="4591095"/>
                <a:chExt cx="9213682" cy="1407556"/>
              </a:xfrm>
            </p:grpSpPr>
            <p:grpSp>
              <p:nvGrpSpPr>
                <p:cNvPr id="121" name="Группа 45"/>
                <p:cNvGrpSpPr/>
                <p:nvPr/>
              </p:nvGrpSpPr>
              <p:grpSpPr>
                <a:xfrm>
                  <a:off x="-17368" y="4597416"/>
                  <a:ext cx="9213681" cy="1400424"/>
                  <a:chOff x="-17368" y="4597416"/>
                  <a:chExt cx="9213681" cy="1400424"/>
                </a:xfrm>
              </p:grpSpPr>
              <p:grpSp>
                <p:nvGrpSpPr>
                  <p:cNvPr id="132" name="Группа 10"/>
                  <p:cNvGrpSpPr/>
                  <p:nvPr/>
                </p:nvGrpSpPr>
                <p:grpSpPr>
                  <a:xfrm>
                    <a:off x="0" y="459741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53" name="Полилиния 152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4" name="Полилиния 153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5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6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33" name="Группа 15"/>
                  <p:cNvGrpSpPr/>
                  <p:nvPr/>
                </p:nvGrpSpPr>
                <p:grpSpPr>
                  <a:xfrm rot="11740704">
                    <a:off x="17371" y="460220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49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0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1" name="Полилиния 150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2" name="Полилиния 151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34" name="Группа 20"/>
                  <p:cNvGrpSpPr/>
                  <p:nvPr/>
                </p:nvGrpSpPr>
                <p:grpSpPr>
                  <a:xfrm rot="11307205">
                    <a:off x="52314" y="460475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45" name="Полилиния 144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6" name="Полилиния 145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7" name="Полилиния 146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8" name="Полилиния 147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35" name="Группа 25"/>
                  <p:cNvGrpSpPr/>
                  <p:nvPr/>
                </p:nvGrpSpPr>
                <p:grpSpPr>
                  <a:xfrm rot="12199085">
                    <a:off x="0" y="461034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41" name="Полилиния 140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2" name="Полилиния 141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3" name="Полилиния 142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4" name="Полилиния 143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36" name="Группа 30"/>
                  <p:cNvGrpSpPr/>
                  <p:nvPr/>
                </p:nvGrpSpPr>
                <p:grpSpPr>
                  <a:xfrm rot="10318825">
                    <a:off x="-17368" y="4602201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37" name="Полилиния 13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8" name="Полилиния 13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9" name="Полилиния 138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0" name="Полилиния 139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122" name="Группа 35"/>
                <p:cNvGrpSpPr/>
                <p:nvPr/>
              </p:nvGrpSpPr>
              <p:grpSpPr>
                <a:xfrm rot="12687370">
                  <a:off x="0" y="4611157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128" name="Полилиния 127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9" name="Полилиния 128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0" name="Полилиния 129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1" name="Полилиния 130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23" name="Группа 40"/>
                <p:cNvGrpSpPr/>
                <p:nvPr/>
              </p:nvGrpSpPr>
              <p:grpSpPr>
                <a:xfrm rot="13167913">
                  <a:off x="-2" y="4591096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124" name="Полилиния 123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5" name="Полилиния 124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6" name="Полилиния 125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7" name="Полилиния 126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  <p:grpSp>
          <p:nvGrpSpPr>
            <p:cNvPr id="6" name="Группа 5"/>
            <p:cNvGrpSpPr/>
            <p:nvPr/>
          </p:nvGrpSpPr>
          <p:grpSpPr>
            <a:xfrm rot="182758">
              <a:off x="24504" y="4184458"/>
              <a:ext cx="9225173" cy="1167551"/>
              <a:chOff x="-24290" y="4256416"/>
              <a:chExt cx="9225173" cy="1167551"/>
            </a:xfrm>
          </p:grpSpPr>
          <p:grpSp>
            <p:nvGrpSpPr>
              <p:cNvPr id="7" name="Группа 46"/>
              <p:cNvGrpSpPr/>
              <p:nvPr/>
            </p:nvGrpSpPr>
            <p:grpSpPr>
              <a:xfrm rot="20615901">
                <a:off x="-12796" y="4256414"/>
                <a:ext cx="9213681" cy="1155809"/>
                <a:chOff x="-17368" y="4591096"/>
                <a:chExt cx="9213681" cy="1407555"/>
              </a:xfrm>
            </p:grpSpPr>
            <p:grpSp>
              <p:nvGrpSpPr>
                <p:cNvPr id="82" name="Группа 45"/>
                <p:cNvGrpSpPr/>
                <p:nvPr/>
              </p:nvGrpSpPr>
              <p:grpSpPr>
                <a:xfrm>
                  <a:off x="-17368" y="4597416"/>
                  <a:ext cx="9213681" cy="1400424"/>
                  <a:chOff x="-17368" y="4597416"/>
                  <a:chExt cx="9213681" cy="1400424"/>
                </a:xfrm>
              </p:grpSpPr>
              <p:grpSp>
                <p:nvGrpSpPr>
                  <p:cNvPr id="93" name="Группа 10"/>
                  <p:cNvGrpSpPr/>
                  <p:nvPr/>
                </p:nvGrpSpPr>
                <p:grpSpPr>
                  <a:xfrm>
                    <a:off x="0" y="459741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14" name="Полилиния 11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5" name="Полилиния 12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6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7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4" name="Группа 15"/>
                  <p:cNvGrpSpPr/>
                  <p:nvPr/>
                </p:nvGrpSpPr>
                <p:grpSpPr>
                  <a:xfrm rot="11740704">
                    <a:off x="17371" y="460220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10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1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2" name="Полилиния 18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3" name="Полилиния 19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5" name="Группа 20"/>
                  <p:cNvGrpSpPr/>
                  <p:nvPr/>
                </p:nvGrpSpPr>
                <p:grpSpPr>
                  <a:xfrm rot="11307205">
                    <a:off x="52314" y="460475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06" name="Полилиния 105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7" name="Полилиния 106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8" name="Полилиния 107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9" name="Полилиния 108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6" name="Группа 25"/>
                  <p:cNvGrpSpPr/>
                  <p:nvPr/>
                </p:nvGrpSpPr>
                <p:grpSpPr>
                  <a:xfrm rot="12199085">
                    <a:off x="0" y="461034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102" name="Полилиния 101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3" name="Полилиния 102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4" name="Полилиния 10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5" name="Полилиния 10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7" name="Группа 30"/>
                  <p:cNvGrpSpPr/>
                  <p:nvPr/>
                </p:nvGrpSpPr>
                <p:grpSpPr>
                  <a:xfrm rot="10318825">
                    <a:off x="-17368" y="4602201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98" name="Полилиния 97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99" name="Полилиния 98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0" name="Полилиния 99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1" name="Полилиния 100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83" name="Группа 35"/>
                <p:cNvGrpSpPr/>
                <p:nvPr/>
              </p:nvGrpSpPr>
              <p:grpSpPr>
                <a:xfrm rot="12687370">
                  <a:off x="0" y="4611157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89" name="Полилиния 88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0" name="Полилиния 89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1" name="Полилиния 90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2" name="Полилиния 91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84" name="Группа 40"/>
                <p:cNvGrpSpPr/>
                <p:nvPr/>
              </p:nvGrpSpPr>
              <p:grpSpPr>
                <a:xfrm rot="13167913">
                  <a:off x="-2" y="4591096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85" name="Полилиния 41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6" name="Полилиния 42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7" name="Полилиния 43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8" name="Полилиния 87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8" name="Группа 47"/>
              <p:cNvGrpSpPr/>
              <p:nvPr/>
            </p:nvGrpSpPr>
            <p:grpSpPr>
              <a:xfrm rot="20687856">
                <a:off x="-24287" y="4268158"/>
                <a:ext cx="9213681" cy="1155810"/>
                <a:chOff x="-17368" y="4591096"/>
                <a:chExt cx="9213681" cy="1407555"/>
              </a:xfrm>
            </p:grpSpPr>
            <p:grpSp>
              <p:nvGrpSpPr>
                <p:cNvPr id="46" name="Группа 45"/>
                <p:cNvGrpSpPr/>
                <p:nvPr/>
              </p:nvGrpSpPr>
              <p:grpSpPr>
                <a:xfrm>
                  <a:off x="-17368" y="4597416"/>
                  <a:ext cx="9213681" cy="1400424"/>
                  <a:chOff x="-17368" y="4597416"/>
                  <a:chExt cx="9213681" cy="1400424"/>
                </a:xfrm>
              </p:grpSpPr>
              <p:grpSp>
                <p:nvGrpSpPr>
                  <p:cNvPr id="57" name="Группа 10"/>
                  <p:cNvGrpSpPr/>
                  <p:nvPr/>
                </p:nvGrpSpPr>
                <p:grpSpPr>
                  <a:xfrm>
                    <a:off x="0" y="459741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78" name="Полилиния 77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9" name="Полилиния 78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80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81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58" name="Группа 15"/>
                  <p:cNvGrpSpPr/>
                  <p:nvPr/>
                </p:nvGrpSpPr>
                <p:grpSpPr>
                  <a:xfrm rot="11740704">
                    <a:off x="17371" y="460220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74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5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6" name="Полилиния 75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7" name="Полилиния 76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59" name="Группа 20"/>
                  <p:cNvGrpSpPr/>
                  <p:nvPr/>
                </p:nvGrpSpPr>
                <p:grpSpPr>
                  <a:xfrm rot="11307205">
                    <a:off x="52314" y="460475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70" name="Полилиния 69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1" name="Полилиния 70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2" name="Полилиния 71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73" name="Полилиния 72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60" name="Группа 25"/>
                  <p:cNvGrpSpPr/>
                  <p:nvPr/>
                </p:nvGrpSpPr>
                <p:grpSpPr>
                  <a:xfrm rot="12199085">
                    <a:off x="0" y="461034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66" name="Полилиния 65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7" name="Полилиния 66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8" name="Полилиния 67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9" name="Полилиния 68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61" name="Группа 30"/>
                  <p:cNvGrpSpPr/>
                  <p:nvPr/>
                </p:nvGrpSpPr>
                <p:grpSpPr>
                  <a:xfrm rot="10318825">
                    <a:off x="-17368" y="4602201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62" name="Полилиния 61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3" name="Полилиния 62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4" name="Полилиния 6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65" name="Полилиния 6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47" name="Группа 35"/>
                <p:cNvGrpSpPr/>
                <p:nvPr/>
              </p:nvGrpSpPr>
              <p:grpSpPr>
                <a:xfrm rot="12687370">
                  <a:off x="0" y="4611157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53" name="Полилиния 52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4" name="Полилиния 53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5" name="Полилиния 54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6" name="Полилиния 55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48" name="Группа 40"/>
                <p:cNvGrpSpPr/>
                <p:nvPr/>
              </p:nvGrpSpPr>
              <p:grpSpPr>
                <a:xfrm rot="13167913">
                  <a:off x="-4" y="4591096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49" name="Полилиния 48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0" name="Полилиния 49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1" name="Полилиния 50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2" name="Полилиния 51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9" name="Группа 84"/>
              <p:cNvGrpSpPr/>
              <p:nvPr/>
            </p:nvGrpSpPr>
            <p:grpSpPr>
              <a:xfrm rot="20760979">
                <a:off x="-24288" y="4268156"/>
                <a:ext cx="9213681" cy="1155810"/>
                <a:chOff x="-17368" y="4591096"/>
                <a:chExt cx="9213681" cy="1407555"/>
              </a:xfrm>
            </p:grpSpPr>
            <p:grpSp>
              <p:nvGrpSpPr>
                <p:cNvPr id="10" name="Группа 45"/>
                <p:cNvGrpSpPr/>
                <p:nvPr/>
              </p:nvGrpSpPr>
              <p:grpSpPr>
                <a:xfrm>
                  <a:off x="-17368" y="4597416"/>
                  <a:ext cx="9213681" cy="1400424"/>
                  <a:chOff x="-17368" y="4597416"/>
                  <a:chExt cx="9213681" cy="1400424"/>
                </a:xfrm>
              </p:grpSpPr>
              <p:grpSp>
                <p:nvGrpSpPr>
                  <p:cNvPr id="21" name="Группа 10"/>
                  <p:cNvGrpSpPr/>
                  <p:nvPr/>
                </p:nvGrpSpPr>
                <p:grpSpPr>
                  <a:xfrm>
                    <a:off x="0" y="459741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42" name="Полилиния 41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43" name="Полилиния 42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44" name="Полилиния 13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45" name="Полилиния 14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2" name="Группа 15"/>
                  <p:cNvGrpSpPr/>
                  <p:nvPr/>
                </p:nvGrpSpPr>
                <p:grpSpPr>
                  <a:xfrm rot="11740704">
                    <a:off x="17371" y="460220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38" name="Полилиния 16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9" name="Полилиния 17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40" name="Полилиния 39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41" name="Полилиния 40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3" name="Группа 20"/>
                  <p:cNvGrpSpPr/>
                  <p:nvPr/>
                </p:nvGrpSpPr>
                <p:grpSpPr>
                  <a:xfrm rot="11307205">
                    <a:off x="52314" y="4604752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34" name="Полилиния 33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5" name="Полилиния 34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6" name="Полилиния 35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7" name="Полилиния 36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4" name="Группа 25"/>
                  <p:cNvGrpSpPr/>
                  <p:nvPr/>
                </p:nvGrpSpPr>
                <p:grpSpPr>
                  <a:xfrm rot="12199085">
                    <a:off x="0" y="4610346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30" name="Полилиния 29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1" name="Полилиния 30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2" name="Полилиния 31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33" name="Полилиния 32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00B0F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25" name="Группа 30"/>
                  <p:cNvGrpSpPr/>
                  <p:nvPr/>
                </p:nvGrpSpPr>
                <p:grpSpPr>
                  <a:xfrm rot="10318825">
                    <a:off x="-17368" y="4602201"/>
                    <a:ext cx="9143999" cy="1387494"/>
                    <a:chOff x="-904950" y="2735253"/>
                    <a:chExt cx="10953899" cy="1831185"/>
                  </a:xfrm>
                </p:grpSpPr>
                <p:sp>
                  <p:nvSpPr>
                    <p:cNvPr id="26" name="Полилиния 25"/>
                    <p:cNvSpPr/>
                    <p:nvPr/>
                  </p:nvSpPr>
                  <p:spPr>
                    <a:xfrm>
                      <a:off x="4572000" y="2735253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7" name="Полилиния 26"/>
                    <p:cNvSpPr/>
                    <p:nvPr/>
                  </p:nvSpPr>
                  <p:spPr>
                    <a:xfrm rot="10800000">
                      <a:off x="1833524" y="3648078"/>
                      <a:ext cx="2738475" cy="918360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8" name="Полилиния 27"/>
                    <p:cNvSpPr/>
                    <p:nvPr/>
                  </p:nvSpPr>
                  <p:spPr>
                    <a:xfrm>
                      <a:off x="-904950" y="2735253"/>
                      <a:ext cx="2738475" cy="954873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29" name="Полилиния 28"/>
                    <p:cNvSpPr/>
                    <p:nvPr/>
                  </p:nvSpPr>
                  <p:spPr>
                    <a:xfrm rot="10800000">
                      <a:off x="7310474" y="3611565"/>
                      <a:ext cx="2738475" cy="949338"/>
                    </a:xfrm>
                    <a:custGeom>
                      <a:avLst/>
                      <a:gdLst>
                        <a:gd name="connsiteX0" fmla="*/ 0 w 4562475"/>
                        <a:gd name="connsiteY0" fmla="*/ 1539081 h 1539081"/>
                        <a:gd name="connsiteX1" fmla="*/ 2271713 w 4562475"/>
                        <a:gd name="connsiteY1" fmla="*/ 5556 h 1539081"/>
                        <a:gd name="connsiteX2" fmla="*/ 4562475 w 4562475"/>
                        <a:gd name="connsiteY2" fmla="*/ 1505743 h 153908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562475" h="1539081">
                          <a:moveTo>
                            <a:pt x="0" y="1539081"/>
                          </a:moveTo>
                          <a:cubicBezTo>
                            <a:pt x="755650" y="775096"/>
                            <a:pt x="1511301" y="11112"/>
                            <a:pt x="2271713" y="5556"/>
                          </a:cubicBezTo>
                          <a:cubicBezTo>
                            <a:pt x="3032126" y="0"/>
                            <a:pt x="3797300" y="752871"/>
                            <a:pt x="4562475" y="1505743"/>
                          </a:cubicBezTo>
                        </a:path>
                      </a:pathLst>
                    </a:custGeom>
                    <a:ln w="381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11" name="Группа 35"/>
                <p:cNvGrpSpPr/>
                <p:nvPr/>
              </p:nvGrpSpPr>
              <p:grpSpPr>
                <a:xfrm rot="12687370">
                  <a:off x="0" y="4611157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17" name="Полилиния 16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" name="Полилиния 17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" name="Полилиния 18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" name="Полилиния 19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2" name="Группа 40"/>
                <p:cNvGrpSpPr/>
                <p:nvPr/>
              </p:nvGrpSpPr>
              <p:grpSpPr>
                <a:xfrm rot="13167913">
                  <a:off x="-4" y="4591096"/>
                  <a:ext cx="9143999" cy="1387494"/>
                  <a:chOff x="-904950" y="2735253"/>
                  <a:chExt cx="10953899" cy="1831185"/>
                </a:xfrm>
              </p:grpSpPr>
              <p:sp>
                <p:nvSpPr>
                  <p:cNvPr id="13" name="Полилиния 12"/>
                  <p:cNvSpPr/>
                  <p:nvPr/>
                </p:nvSpPr>
                <p:spPr>
                  <a:xfrm>
                    <a:off x="4572000" y="2735253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" name="Полилиния 13"/>
                  <p:cNvSpPr/>
                  <p:nvPr/>
                </p:nvSpPr>
                <p:spPr>
                  <a:xfrm rot="10800000">
                    <a:off x="1833524" y="3648078"/>
                    <a:ext cx="2738475" cy="918360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" name="Полилиния 14"/>
                  <p:cNvSpPr/>
                  <p:nvPr/>
                </p:nvSpPr>
                <p:spPr>
                  <a:xfrm>
                    <a:off x="-904950" y="2735253"/>
                    <a:ext cx="2738475" cy="954873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" name="Полилиния 15"/>
                  <p:cNvSpPr/>
                  <p:nvPr/>
                </p:nvSpPr>
                <p:spPr>
                  <a:xfrm rot="10800000">
                    <a:off x="7310474" y="3611565"/>
                    <a:ext cx="2738475" cy="949338"/>
                  </a:xfrm>
                  <a:custGeom>
                    <a:avLst/>
                    <a:gdLst>
                      <a:gd name="connsiteX0" fmla="*/ 0 w 4562475"/>
                      <a:gd name="connsiteY0" fmla="*/ 1539081 h 1539081"/>
                      <a:gd name="connsiteX1" fmla="*/ 2271713 w 4562475"/>
                      <a:gd name="connsiteY1" fmla="*/ 5556 h 1539081"/>
                      <a:gd name="connsiteX2" fmla="*/ 4562475 w 4562475"/>
                      <a:gd name="connsiteY2" fmla="*/ 1505743 h 153908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562475" h="1539081">
                        <a:moveTo>
                          <a:pt x="0" y="1539081"/>
                        </a:moveTo>
                        <a:cubicBezTo>
                          <a:pt x="755650" y="775096"/>
                          <a:pt x="1511301" y="11112"/>
                          <a:pt x="2271713" y="5556"/>
                        </a:cubicBezTo>
                        <a:cubicBezTo>
                          <a:pt x="3032126" y="0"/>
                          <a:pt x="3797300" y="752871"/>
                          <a:pt x="4562475" y="1505743"/>
                        </a:cubicBezTo>
                      </a:path>
                    </a:pathLst>
                  </a:custGeom>
                  <a:ln w="38100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</p:grpSp>
      <p:sp>
        <p:nvSpPr>
          <p:cNvPr id="229" name="TextBox 228"/>
          <p:cNvSpPr txBox="1"/>
          <p:nvPr/>
        </p:nvSpPr>
        <p:spPr>
          <a:xfrm>
            <a:off x="2696819" y="1228110"/>
            <a:ext cx="17556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x</a:t>
            </a:r>
            <a:r>
              <a:rPr lang="ru-RU" sz="4000" dirty="0">
                <a:solidFill>
                  <a:srgbClr val="C00000"/>
                </a:solidFill>
              </a:rPr>
              <a:t>,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425127" y="1421185"/>
            <a:ext cx="17139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соs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90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777686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09302"/>
            <a:ext cx="3168916" cy="483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041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80728"/>
            <a:ext cx="756084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88639"/>
            <a:ext cx="2808312" cy="68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0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7992887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5" y="404664"/>
            <a:ext cx="3556395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43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8136903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9" y="260648"/>
            <a:ext cx="3216749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339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7344815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60648"/>
            <a:ext cx="304397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26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lvl="0">
                  <a:lnSpc>
                    <a:spcPct val="115000"/>
                  </a:lnSpc>
                  <a:buFont typeface="+mj-lt"/>
                  <a:buAutoNum type="arabicPeriod"/>
                </a:pPr>
                <a:r>
                  <a:rPr lang="ru-RU" dirty="0">
                    <a:ea typeface="Calibri"/>
                    <a:cs typeface="Times New Roman"/>
                  </a:rPr>
                  <a:t>у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sin</m:t>
                        </m:r>
                      </m:fName>
                      <m:e>
                        <m: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( х− </m:t>
                        </m:r>
                        <m:f>
                          <m:fPr>
                            <m:ctrlP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3</m:t>
                            </m:r>
                          </m:den>
                        </m:f>
                      </m:e>
                    </m:func>
                    <m:r>
                      <a:rPr lang="ru-RU" i="1"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endParaRPr lang="ru-RU" dirty="0">
                  <a:ea typeface="Calibri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buFont typeface="+mj-lt"/>
                  <a:buAutoNum type="arabicPeriod"/>
                </a:pPr>
                <a:r>
                  <a:rPr lang="ru-RU" dirty="0">
                    <a:ea typeface="Times New Roman"/>
                    <a:cs typeface="Times New Roman"/>
                  </a:rPr>
                  <a:t>у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effectLst/>
                        <a:latin typeface="Cambria Math"/>
                        <a:ea typeface="Calibri"/>
                        <a:cs typeface="Times New Roman"/>
                      </a:rPr>
                      <m:t>sin</m:t>
                    </m:r>
                    <m:r>
                      <a:rPr lang="ru-RU">
                        <a:effectLst/>
                        <a:latin typeface="Cambria Math"/>
                        <a:ea typeface="Calibri"/>
                        <a:cs typeface="Times New Roman"/>
                      </a:rPr>
                      <m:t>х</m:t>
                    </m:r>
                    <m:r>
                      <a:rPr lang="ru-RU" i="1">
                        <a:effectLst/>
                        <a:latin typeface="Cambria Math"/>
                        <a:ea typeface="Calibri"/>
                        <a:cs typeface="Times New Roman"/>
                      </a:rPr>
                      <m:t>−</m:t>
                    </m:r>
                    <m:r>
                      <a:rPr lang="ru-RU">
                        <a:effectLst/>
                        <a:latin typeface="Cambria Math"/>
                        <a:ea typeface="Calibri"/>
                        <a:cs typeface="Times New Roman"/>
                      </a:rPr>
                      <m:t>2</m:t>
                    </m:r>
                  </m:oMath>
                </a14:m>
                <a:endParaRPr lang="ru-RU" dirty="0">
                  <a:ea typeface="Calibri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buFont typeface="+mj-lt"/>
                  <a:buAutoNum type="arabicPeriod"/>
                </a:pPr>
                <a:r>
                  <a:rPr lang="ru-RU" dirty="0" smtClean="0">
                    <a:ea typeface="Times New Roman"/>
                    <a:cs typeface="Times New Roman"/>
                  </a:rPr>
                  <a:t>у </a:t>
                </a:r>
                <a:r>
                  <a:rPr lang="ru-RU" dirty="0">
                    <a:ea typeface="Times New Roman"/>
                    <a:cs typeface="Times New Roman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den>
                    </m:f>
                    <m:func>
                      <m:funcPr>
                        <m:ctrlP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cos</m:t>
                        </m:r>
                      </m:fName>
                      <m:e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e>
                    </m:func>
                  </m:oMath>
                </a14:m>
                <a:endParaRPr lang="ru-RU" dirty="0">
                  <a:ea typeface="Calibri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ru-RU" dirty="0">
                    <a:ea typeface="Calibri"/>
                    <a:cs typeface="Times New Roman"/>
                  </a:rPr>
                  <a:t>у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sin</m:t>
                        </m:r>
                      </m:fName>
                      <m:e>
                        <m: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( х− </m:t>
                        </m:r>
                        <m:f>
                          <m:fPr>
                            <m:ctrlP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4</m:t>
                            </m:r>
                          </m:den>
                        </m:f>
                      </m:e>
                    </m:func>
                    <m:r>
                      <a:rPr lang="ru-RU" i="1"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r>
                  <a:rPr lang="ru-RU" dirty="0">
                    <a:ea typeface="Times New Roman"/>
                    <a:cs typeface="Times New Roman"/>
                  </a:rPr>
                  <a:t>+ 1</a:t>
                </a:r>
                <a:endParaRPr lang="ru-RU" dirty="0">
                  <a:ea typeface="Calibri"/>
                  <a:cs typeface="Times New Roman"/>
                </a:endParaRPr>
              </a:p>
              <a:p>
                <a:pPr marL="0" indent="0" algn="ctr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30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lvl="0">
                  <a:lnSpc>
                    <a:spcPct val="115000"/>
                  </a:lnSpc>
                  <a:buFont typeface="+mj-lt"/>
                  <a:buAutoNum type="arabicPeriod"/>
                </a:pPr>
                <a:r>
                  <a:rPr lang="ru-RU" dirty="0">
                    <a:ea typeface="Calibri"/>
                    <a:cs typeface="Times New Roman"/>
                  </a:rPr>
                  <a:t>у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sin</m:t>
                        </m:r>
                      </m:fName>
                      <m:e>
                        <m: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( х+ </m:t>
                        </m:r>
                        <m:f>
                          <m:fPr>
                            <m:ctrlP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4</m:t>
                            </m:r>
                          </m:den>
                        </m:f>
                      </m:e>
                    </m:func>
                    <m:r>
                      <a:rPr lang="ru-RU" i="1"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endParaRPr lang="ru-RU" dirty="0">
                  <a:ea typeface="Calibri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buFont typeface="+mj-lt"/>
                  <a:buAutoNum type="arabicPeriod"/>
                </a:pPr>
                <a:r>
                  <a:rPr lang="ru-RU" dirty="0">
                    <a:ea typeface="Times New Roman"/>
                    <a:cs typeface="Times New Roman"/>
                  </a:rPr>
                  <a:t>у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effectLst/>
                        <a:latin typeface="Cambria Math"/>
                        <a:ea typeface="Calibri"/>
                        <a:cs typeface="Times New Roman"/>
                      </a:rPr>
                      <m:t>sin</m:t>
                    </m:r>
                    <m:r>
                      <a:rPr lang="ru-RU">
                        <a:effectLst/>
                        <a:latin typeface="Cambria Math"/>
                        <a:ea typeface="Calibri"/>
                        <a:cs typeface="Times New Roman"/>
                      </a:rPr>
                      <m:t>х+1</m:t>
                    </m:r>
                  </m:oMath>
                </a14:m>
                <a:endParaRPr lang="ru-RU" dirty="0">
                  <a:ea typeface="Calibri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buFont typeface="+mj-lt"/>
                  <a:buAutoNum type="arabicPeriod"/>
                </a:pPr>
                <a:r>
                  <a:rPr lang="ru-RU" dirty="0" smtClean="0">
                    <a:ea typeface="Times New Roman"/>
                    <a:cs typeface="Times New Roman"/>
                  </a:rPr>
                  <a:t>у </a:t>
                </a:r>
                <a:r>
                  <a:rPr lang="ru-RU" dirty="0">
                    <a:ea typeface="Times New Roman"/>
                    <a:cs typeface="Times New Roman"/>
                  </a:rPr>
                  <a:t>=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/>
                        <a:ea typeface="Times New Roman"/>
                        <a:cs typeface="Times New Roman"/>
                      </a:rPr>
                      <m:t>2</m:t>
                    </m:r>
                    <m:func>
                      <m:funcPr>
                        <m:ctrlP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cos</m:t>
                        </m:r>
                      </m:fName>
                      <m:e>
                        <m:r>
                          <a:rPr lang="ru-RU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х</m:t>
                        </m:r>
                      </m:e>
                    </m:func>
                  </m:oMath>
                </a14:m>
                <a:endParaRPr lang="ru-RU" dirty="0">
                  <a:ea typeface="Calibri"/>
                  <a:cs typeface="Times New Roman"/>
                </a:endParaRP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ru-RU" dirty="0">
                    <a:ea typeface="Calibri"/>
                    <a:cs typeface="Times New Roman"/>
                  </a:rPr>
                  <a:t>у = 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ru-RU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sin</m:t>
                        </m:r>
                      </m:fName>
                      <m:e>
                        <m:r>
                          <a:rPr lang="ru-RU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( х+ </m:t>
                        </m:r>
                        <m:f>
                          <m:fPr>
                            <m:ctrlP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𝜋</m:t>
                            </m:r>
                          </m:num>
                          <m:den>
                            <m:r>
                              <a:rPr lang="ru-RU" i="1">
                                <a:effectLst/>
                                <a:latin typeface="Cambria Math"/>
                                <a:ea typeface="Calibri"/>
                                <a:cs typeface="Times New Roman"/>
                              </a:rPr>
                              <m:t>6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>
                    <a:ea typeface="Times New Roman"/>
                    <a:cs typeface="Times New Roman"/>
                  </a:rPr>
                  <a:t>)</a:t>
                </a:r>
                <a:endParaRPr lang="ru-RU" dirty="0">
                  <a:ea typeface="Calibri"/>
                  <a:cs typeface="Times New Roman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 l="-31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76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18"/>
                <a:gridCol w="504882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5625"/>
                <a:gridCol w="458775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75" name="Группа 16"/>
          <p:cNvGrpSpPr/>
          <p:nvPr/>
        </p:nvGrpSpPr>
        <p:grpSpPr>
          <a:xfrm>
            <a:off x="-1087515" y="2735253"/>
            <a:ext cx="11092075" cy="1831185"/>
            <a:chOff x="-1043127" y="2735253"/>
            <a:chExt cx="11092075" cy="1831185"/>
          </a:xfrm>
        </p:grpSpPr>
        <p:sp>
          <p:nvSpPr>
            <p:cNvPr id="176" name="Полилиния 175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rot="10800000">
              <a:off x="1877912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0" name="Группа 179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7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55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9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" name="Группа 16"/>
          <p:cNvGrpSpPr/>
          <p:nvPr/>
        </p:nvGrpSpPr>
        <p:grpSpPr>
          <a:xfrm>
            <a:off x="-1087515" y="2735253"/>
            <a:ext cx="11092075" cy="1831185"/>
            <a:chOff x="-1043127" y="2735253"/>
            <a:chExt cx="11092075" cy="1831185"/>
          </a:xfrm>
        </p:grpSpPr>
        <p:sp>
          <p:nvSpPr>
            <p:cNvPr id="124" name="Полилиния 123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 rot="10800000">
              <a:off x="1877912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5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7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2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3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6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Группа 16"/>
          <p:cNvGrpSpPr/>
          <p:nvPr/>
        </p:nvGrpSpPr>
        <p:grpSpPr>
          <a:xfrm>
            <a:off x="-1087515" y="2735253"/>
            <a:ext cx="11099951" cy="1831185"/>
            <a:chOff x="-1105770" y="2735253"/>
            <a:chExt cx="11099950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53743" y="2735253"/>
              <a:ext cx="2738476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15269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70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92218" y="3611565"/>
              <a:ext cx="270196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409518" y="398421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pSp>
        <p:nvGrpSpPr>
          <p:cNvPr id="149" name="Группа 148"/>
          <p:cNvGrpSpPr/>
          <p:nvPr/>
        </p:nvGrpSpPr>
        <p:grpSpPr>
          <a:xfrm>
            <a:off x="601617" y="921641"/>
            <a:ext cx="2859383" cy="953027"/>
            <a:chOff x="1733678" y="1676376"/>
            <a:chExt cx="2299027" cy="953027"/>
          </a:xfrm>
        </p:grpSpPr>
        <p:sp>
          <p:nvSpPr>
            <p:cNvPr id="123" name="TextBox 122"/>
            <p:cNvSpPr txBox="1"/>
            <p:nvPr/>
          </p:nvSpPr>
          <p:spPr>
            <a:xfrm>
              <a:off x="1733678" y="1813796"/>
              <a:ext cx="22990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5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50"/>
                  </a:solidFill>
                  <a:sym typeface="Symbol"/>
                </a:rPr>
                <a:t> = </a:t>
              </a:r>
              <a:r>
                <a:rPr lang="ru-RU" sz="2800" b="1" i="1" dirty="0" err="1" smtClean="0">
                  <a:solidFill>
                    <a:srgbClr val="00B050"/>
                  </a:solidFill>
                  <a:sym typeface="Symbol"/>
                </a:rPr>
                <a:t>sin</a:t>
              </a:r>
              <a:r>
                <a:rPr lang="ru-RU" sz="3200" i="1" dirty="0" smtClean="0">
                  <a:solidFill>
                    <a:srgbClr val="00B050"/>
                  </a:solidFill>
                  <a:sym typeface="Symbol"/>
                </a:rPr>
                <a:t>(</a:t>
              </a:r>
              <a:r>
                <a:rPr lang="ru-RU" sz="2800" b="1" i="1" dirty="0" err="1" smtClean="0">
                  <a:solidFill>
                    <a:srgbClr val="00B050"/>
                  </a:solidFill>
                  <a:sym typeface="Symbol"/>
                </a:rPr>
                <a:t>x</a:t>
              </a:r>
              <a:r>
                <a:rPr lang="ru-RU" sz="2800" b="1" i="1" dirty="0" smtClean="0">
                  <a:solidFill>
                    <a:srgbClr val="00B050"/>
                  </a:solidFill>
                  <a:sym typeface="Symbol"/>
                </a:rPr>
                <a:t>      </a:t>
              </a:r>
              <a:r>
                <a:rPr lang="ru-RU" sz="3200" i="1" dirty="0" smtClean="0">
                  <a:solidFill>
                    <a:srgbClr val="00B050"/>
                  </a:solidFill>
                  <a:sym typeface="Symbol"/>
                </a:rPr>
                <a:t>)</a:t>
              </a:r>
              <a:endParaRPr lang="ru-RU" sz="3200" i="1" dirty="0">
                <a:solidFill>
                  <a:srgbClr val="00B050"/>
                </a:solidFill>
              </a:endParaRPr>
            </a:p>
          </p:txBody>
        </p:sp>
        <p:grpSp>
          <p:nvGrpSpPr>
            <p:cNvPr id="148" name="Группа 147"/>
            <p:cNvGrpSpPr/>
            <p:nvPr/>
          </p:nvGrpSpPr>
          <p:grpSpPr>
            <a:xfrm>
              <a:off x="3279783" y="1676376"/>
              <a:ext cx="405716" cy="953027"/>
              <a:chOff x="3352809" y="2260584"/>
              <a:chExt cx="405716" cy="953027"/>
            </a:xfrm>
          </p:grpSpPr>
          <p:sp>
            <p:nvSpPr>
              <p:cNvPr id="144" name="Прямоугольник 143"/>
              <p:cNvSpPr/>
              <p:nvPr/>
            </p:nvSpPr>
            <p:spPr>
              <a:xfrm>
                <a:off x="3384344" y="2690391"/>
                <a:ext cx="3674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50"/>
                    </a:solidFill>
                    <a:sym typeface="Symbol"/>
                  </a:rPr>
                  <a:t>3</a:t>
                </a:r>
                <a:endParaRPr lang="ru-RU" sz="2800" dirty="0"/>
              </a:p>
            </p:txBody>
          </p:sp>
          <p:sp>
            <p:nvSpPr>
              <p:cNvPr id="145" name="Прямоугольник 144"/>
              <p:cNvSpPr/>
              <p:nvPr/>
            </p:nvSpPr>
            <p:spPr>
              <a:xfrm>
                <a:off x="3367071" y="2260584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50"/>
                    </a:solidFill>
                    <a:sym typeface="Symbol"/>
                  </a:rPr>
                  <a:t></a:t>
                </a:r>
                <a:endParaRPr lang="ru-RU" sz="2800" dirty="0"/>
              </a:p>
            </p:txBody>
          </p:sp>
          <p:cxnSp>
            <p:nvCxnSpPr>
              <p:cNvPr id="147" name="Прямая соединительная линия 146"/>
              <p:cNvCxnSpPr/>
              <p:nvPr/>
            </p:nvCxnSpPr>
            <p:spPr>
              <a:xfrm>
                <a:off x="3352809" y="2735253"/>
                <a:ext cx="255591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8" name="Группа 157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</p:grpSpPr>
        <p:sp>
          <p:nvSpPr>
            <p:cNvPr id="128" name="Овал 127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9" name="Группа 158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2859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10313 -0.0004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.10243 -0.0007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518"/>
                <a:gridCol w="504882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5625"/>
                <a:gridCol w="458775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Группа 16"/>
          <p:cNvGrpSpPr/>
          <p:nvPr/>
        </p:nvGrpSpPr>
        <p:grpSpPr>
          <a:xfrm>
            <a:off x="-1087515" y="2735253"/>
            <a:ext cx="11092075" cy="1831185"/>
            <a:chOff x="-1043127" y="2735253"/>
            <a:chExt cx="11092075" cy="1831185"/>
          </a:xfrm>
        </p:grpSpPr>
        <p:sp>
          <p:nvSpPr>
            <p:cNvPr id="176" name="Полилиния 175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rot="10800000">
              <a:off x="1877912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446031" y="398421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pSp>
        <p:nvGrpSpPr>
          <p:cNvPr id="71" name="Группа 194"/>
          <p:cNvGrpSpPr/>
          <p:nvPr/>
        </p:nvGrpSpPr>
        <p:grpSpPr>
          <a:xfrm>
            <a:off x="446031" y="690525"/>
            <a:ext cx="2227065" cy="925146"/>
            <a:chOff x="1650960" y="1712889"/>
            <a:chExt cx="2227065" cy="925146"/>
          </a:xfrm>
        </p:grpSpPr>
        <p:sp>
          <p:nvSpPr>
            <p:cNvPr id="196" name="TextBox 195"/>
            <p:cNvSpPr txBox="1"/>
            <p:nvPr/>
          </p:nvSpPr>
          <p:spPr>
            <a:xfrm>
              <a:off x="1650960" y="1822428"/>
              <a:ext cx="21996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F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= 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sin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(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x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+    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)</a:t>
              </a:r>
              <a:endParaRPr lang="ru-RU" sz="3200" i="1" dirty="0">
                <a:solidFill>
                  <a:srgbClr val="00B0F0"/>
                </a:solidFill>
              </a:endParaRPr>
            </a:p>
          </p:txBody>
        </p:sp>
        <p:grpSp>
          <p:nvGrpSpPr>
            <p:cNvPr id="79" name="Группа 147"/>
            <p:cNvGrpSpPr/>
            <p:nvPr/>
          </p:nvGrpSpPr>
          <p:grpSpPr>
            <a:xfrm>
              <a:off x="3486571" y="1712889"/>
              <a:ext cx="391454" cy="925146"/>
              <a:chOff x="3559597" y="2297097"/>
              <a:chExt cx="391454" cy="925146"/>
            </a:xfrm>
          </p:grpSpPr>
          <p:sp>
            <p:nvSpPr>
              <p:cNvPr id="198" name="Прямоугольник 197"/>
              <p:cNvSpPr/>
              <p:nvPr/>
            </p:nvSpPr>
            <p:spPr>
              <a:xfrm>
                <a:off x="3583643" y="2699023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4</a:t>
                </a:r>
                <a:endParaRPr lang="ru-RU" sz="28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99" name="Прямоугольник 198"/>
              <p:cNvSpPr/>
              <p:nvPr/>
            </p:nvSpPr>
            <p:spPr>
              <a:xfrm>
                <a:off x="3559597" y="2297097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</a:t>
                </a:r>
                <a:endParaRPr lang="ru-RU" sz="2800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200" name="Прямая соединительная линия 199"/>
              <p:cNvCxnSpPr/>
              <p:nvPr/>
            </p:nvCxnSpPr>
            <p:spPr>
              <a:xfrm>
                <a:off x="3605634" y="2782543"/>
                <a:ext cx="255591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Группа 179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16"/>
          <p:cNvGrpSpPr/>
          <p:nvPr/>
        </p:nvGrpSpPr>
        <p:grpSpPr>
          <a:xfrm>
            <a:off x="-1087515" y="2735253"/>
            <a:ext cx="11099951" cy="1831185"/>
            <a:chOff x="-1105770" y="2735253"/>
            <a:chExt cx="11099950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53743" y="2735253"/>
              <a:ext cx="2738476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15269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70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92218" y="3611565"/>
              <a:ext cx="270196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0" name="Группа 158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97760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-0.07014 -0.0004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59259E-6 L -0.06996 0.00023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Группа 16"/>
          <p:cNvGrpSpPr/>
          <p:nvPr/>
        </p:nvGrpSpPr>
        <p:grpSpPr>
          <a:xfrm>
            <a:off x="-1124028" y="2735253"/>
            <a:ext cx="11092075" cy="1831185"/>
            <a:chOff x="-1043127" y="2735253"/>
            <a:chExt cx="11092075" cy="1831185"/>
          </a:xfrm>
        </p:grpSpPr>
        <p:sp>
          <p:nvSpPr>
            <p:cNvPr id="124" name="Полилиния 123"/>
            <p:cNvSpPr/>
            <p:nvPr/>
          </p:nvSpPr>
          <p:spPr>
            <a:xfrm>
              <a:off x="4652902" y="2735253"/>
              <a:ext cx="2701962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 rot="10800000">
              <a:off x="1877911" y="3648078"/>
              <a:ext cx="2779752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Группа 16"/>
          <p:cNvGrpSpPr/>
          <p:nvPr/>
        </p:nvGrpSpPr>
        <p:grpSpPr>
          <a:xfrm>
            <a:off x="-1124028" y="2735253"/>
            <a:ext cx="11099951" cy="1831185"/>
            <a:chOff x="-1105770" y="2735253"/>
            <a:chExt cx="11099950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80731" y="2735253"/>
              <a:ext cx="2711487" cy="931872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15268" y="3648078"/>
              <a:ext cx="2779752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70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92218" y="3611565"/>
              <a:ext cx="270196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3" name="TextBox 142"/>
          <p:cNvSpPr txBox="1"/>
          <p:nvPr/>
        </p:nvSpPr>
        <p:spPr>
          <a:xfrm>
            <a:off x="409518" y="471447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09518" y="866769"/>
            <a:ext cx="19255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5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50"/>
                </a:solidFill>
                <a:sym typeface="Symbol"/>
              </a:rPr>
              <a:t>sin</a:t>
            </a:r>
            <a:r>
              <a:rPr lang="ru-RU" sz="3200" i="1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00B050"/>
                </a:solidFill>
                <a:sym typeface="Symbol"/>
              </a:rPr>
              <a:t>x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 2</a:t>
            </a:r>
            <a:endParaRPr lang="ru-RU" sz="3200" i="1" dirty="0">
              <a:solidFill>
                <a:srgbClr val="00B050"/>
              </a:solidFill>
            </a:endParaRPr>
          </a:p>
        </p:txBody>
      </p:sp>
      <p:grpSp>
        <p:nvGrpSpPr>
          <p:cNvPr id="69" name="Группа 157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</p:grpSpPr>
        <p:sp>
          <p:nvSpPr>
            <p:cNvPr id="128" name="Овал 127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0" name="Группа 158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9583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046 L 0.00069 0.2673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.00069 0.26713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25487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409518" y="434934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99112" y="913767"/>
            <a:ext cx="1898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F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sin</a:t>
            </a:r>
            <a:r>
              <a:rPr lang="ru-RU" sz="3200" i="1" dirty="0" smtClean="0">
                <a:solidFill>
                  <a:srgbClr val="00B0F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x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+ 1</a:t>
            </a:r>
            <a:endParaRPr lang="ru-RU" sz="3200" i="1" dirty="0">
              <a:solidFill>
                <a:srgbClr val="00B0F0"/>
              </a:solidFill>
            </a:endParaRPr>
          </a:p>
        </p:txBody>
      </p:sp>
      <p:grpSp>
        <p:nvGrpSpPr>
          <p:cNvPr id="2" name="Группа 16"/>
          <p:cNvGrpSpPr/>
          <p:nvPr/>
        </p:nvGrpSpPr>
        <p:grpSpPr>
          <a:xfrm>
            <a:off x="-1087515" y="2735253"/>
            <a:ext cx="11092075" cy="1831185"/>
            <a:chOff x="-1043127" y="2735253"/>
            <a:chExt cx="11092075" cy="1831185"/>
          </a:xfrm>
        </p:grpSpPr>
        <p:sp>
          <p:nvSpPr>
            <p:cNvPr id="176" name="Полилиния 175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rot="10800000">
              <a:off x="1877912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179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16"/>
          <p:cNvGrpSpPr/>
          <p:nvPr/>
        </p:nvGrpSpPr>
        <p:grpSpPr>
          <a:xfrm>
            <a:off x="-1087515" y="2735253"/>
            <a:ext cx="11099951" cy="1831185"/>
            <a:chOff x="-1105770" y="2735253"/>
            <a:chExt cx="11099950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53743" y="2735253"/>
              <a:ext cx="2738476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15269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70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92218" y="3611565"/>
              <a:ext cx="270196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158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55350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00069 -0.13171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.00069 -0.13195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40950"/>
              </p:ext>
            </p:extLst>
          </p:nvPr>
        </p:nvGraphicFramePr>
        <p:xfrm>
          <a:off x="-1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74988" y="3100383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7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2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7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39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5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Группа 16"/>
          <p:cNvGrpSpPr/>
          <p:nvPr/>
        </p:nvGrpSpPr>
        <p:grpSpPr>
          <a:xfrm>
            <a:off x="-904950" y="2735253"/>
            <a:ext cx="10953899" cy="1831185"/>
            <a:chOff x="-904950" y="2735253"/>
            <a:chExt cx="10953899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72000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833524" y="3648078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904950" y="2735253"/>
              <a:ext cx="2738475" cy="941397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86625" y="3611565"/>
              <a:ext cx="2762324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1" name="Овал 110"/>
          <p:cNvSpPr/>
          <p:nvPr/>
        </p:nvSpPr>
        <p:spPr>
          <a:xfrm>
            <a:off x="4991106" y="3168646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Овал 111"/>
          <p:cNvSpPr/>
          <p:nvPr/>
        </p:nvSpPr>
        <p:spPr>
          <a:xfrm>
            <a:off x="4535486" y="3611565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Овал 112"/>
          <p:cNvSpPr/>
          <p:nvPr/>
        </p:nvSpPr>
        <p:spPr>
          <a:xfrm>
            <a:off x="5921303" y="2698740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Овал 113"/>
          <p:cNvSpPr/>
          <p:nvPr/>
        </p:nvSpPr>
        <p:spPr>
          <a:xfrm>
            <a:off x="4075105" y="4076709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Овал 114"/>
          <p:cNvSpPr/>
          <p:nvPr/>
        </p:nvSpPr>
        <p:spPr>
          <a:xfrm>
            <a:off x="2252631" y="4081471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Овал 115"/>
          <p:cNvSpPr/>
          <p:nvPr/>
        </p:nvSpPr>
        <p:spPr>
          <a:xfrm>
            <a:off x="3160694" y="4524390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Овал 116"/>
          <p:cNvSpPr/>
          <p:nvPr/>
        </p:nvSpPr>
        <p:spPr>
          <a:xfrm>
            <a:off x="435644" y="2707449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Овал 117"/>
          <p:cNvSpPr/>
          <p:nvPr/>
        </p:nvSpPr>
        <p:spPr>
          <a:xfrm>
            <a:off x="1322343" y="3173409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Овал 118"/>
          <p:cNvSpPr/>
          <p:nvPr/>
        </p:nvSpPr>
        <p:spPr>
          <a:xfrm>
            <a:off x="6818343" y="3168646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Овал 119"/>
          <p:cNvSpPr/>
          <p:nvPr/>
        </p:nvSpPr>
        <p:spPr>
          <a:xfrm>
            <a:off x="7273962" y="3611565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Овал 120"/>
          <p:cNvSpPr/>
          <p:nvPr/>
        </p:nvSpPr>
        <p:spPr>
          <a:xfrm>
            <a:off x="7748631" y="4086234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Овал 121"/>
          <p:cNvSpPr/>
          <p:nvPr/>
        </p:nvSpPr>
        <p:spPr>
          <a:xfrm>
            <a:off x="8661456" y="4524390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TextBox 122"/>
          <p:cNvSpPr txBox="1"/>
          <p:nvPr/>
        </p:nvSpPr>
        <p:spPr>
          <a:xfrm>
            <a:off x="6477602" y="2269608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1787487" y="3616328"/>
            <a:ext cx="73027" cy="7302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1" name="Группа 7"/>
          <p:cNvGrpSpPr/>
          <p:nvPr/>
        </p:nvGrpSpPr>
        <p:grpSpPr>
          <a:xfrm flipH="1">
            <a:off x="-5025732" y="2741925"/>
            <a:ext cx="16430848" cy="1837405"/>
            <a:chOff x="-3495584" y="5214914"/>
            <a:chExt cx="16430848" cy="1837405"/>
          </a:xfrm>
        </p:grpSpPr>
        <p:grpSp>
          <p:nvGrpSpPr>
            <p:cNvPr id="65" name="Группа 123"/>
            <p:cNvGrpSpPr/>
            <p:nvPr/>
          </p:nvGrpSpPr>
          <p:grpSpPr>
            <a:xfrm>
              <a:off x="-3495584" y="5221134"/>
              <a:ext cx="10981253" cy="1831185"/>
              <a:chOff x="-904950" y="2735253"/>
              <a:chExt cx="10981253" cy="1831185"/>
            </a:xfrm>
          </p:grpSpPr>
          <p:sp>
            <p:nvSpPr>
              <p:cNvPr id="126" name="Полилиния 125"/>
              <p:cNvSpPr/>
              <p:nvPr/>
            </p:nvSpPr>
            <p:spPr>
              <a:xfrm>
                <a:off x="4537517" y="2735253"/>
                <a:ext cx="2772962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7" name="Полилиния 126"/>
              <p:cNvSpPr/>
              <p:nvPr/>
            </p:nvSpPr>
            <p:spPr>
              <a:xfrm rot="10800000">
                <a:off x="1833524" y="3648078"/>
                <a:ext cx="2723042" cy="918360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8" name="Полилиния 127"/>
              <p:cNvSpPr/>
              <p:nvPr/>
            </p:nvSpPr>
            <p:spPr>
              <a:xfrm>
                <a:off x="-904950" y="2735253"/>
                <a:ext cx="2738475" cy="954873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Полилиния 128"/>
              <p:cNvSpPr/>
              <p:nvPr/>
            </p:nvSpPr>
            <p:spPr>
              <a:xfrm rot="10800000">
                <a:off x="7295003" y="3611565"/>
                <a:ext cx="2781300" cy="949338"/>
              </a:xfrm>
              <a:custGeom>
                <a:avLst/>
                <a:gdLst>
                  <a:gd name="connsiteX0" fmla="*/ 0 w 4562475"/>
                  <a:gd name="connsiteY0" fmla="*/ 1539081 h 1539081"/>
                  <a:gd name="connsiteX1" fmla="*/ 2271713 w 4562475"/>
                  <a:gd name="connsiteY1" fmla="*/ 5556 h 1539081"/>
                  <a:gd name="connsiteX2" fmla="*/ 4562475 w 4562475"/>
                  <a:gd name="connsiteY2" fmla="*/ 1505743 h 1539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62475" h="1539081">
                    <a:moveTo>
                      <a:pt x="0" y="1539081"/>
                    </a:moveTo>
                    <a:cubicBezTo>
                      <a:pt x="755650" y="775096"/>
                      <a:pt x="1511301" y="11112"/>
                      <a:pt x="2271713" y="5556"/>
                    </a:cubicBezTo>
                    <a:cubicBezTo>
                      <a:pt x="3032126" y="0"/>
                      <a:pt x="3797300" y="752871"/>
                      <a:pt x="4562475" y="1505743"/>
                    </a:cubicBezTo>
                  </a:path>
                </a:pathLst>
              </a:cu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30" name="Полилиния 129"/>
            <p:cNvSpPr/>
            <p:nvPr/>
          </p:nvSpPr>
          <p:spPr>
            <a:xfrm>
              <a:off x="7458315" y="5214914"/>
              <a:ext cx="2738475" cy="882531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Полилиния 130"/>
            <p:cNvSpPr/>
            <p:nvPr/>
          </p:nvSpPr>
          <p:spPr>
            <a:xfrm rot="10800000">
              <a:off x="10196789" y="6054715"/>
              <a:ext cx="2738475" cy="992069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2580516" y="2239127"/>
            <a:ext cx="1420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F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соs</a:t>
            </a:r>
            <a:r>
              <a:rPr lang="ru-RU" sz="2800" b="1" i="1" dirty="0" smtClean="0">
                <a:solidFill>
                  <a:srgbClr val="00B0F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00B0F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00B0F0"/>
              </a:solidFill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3624269" y="3168646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Овал 132"/>
          <p:cNvSpPr/>
          <p:nvPr/>
        </p:nvSpPr>
        <p:spPr>
          <a:xfrm>
            <a:off x="3168649" y="361156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Овал 133"/>
          <p:cNvSpPr/>
          <p:nvPr/>
        </p:nvSpPr>
        <p:spPr>
          <a:xfrm>
            <a:off x="4538681" y="2703503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Овал 134"/>
          <p:cNvSpPr/>
          <p:nvPr/>
        </p:nvSpPr>
        <p:spPr>
          <a:xfrm>
            <a:off x="2703506" y="4071947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Овал 135"/>
          <p:cNvSpPr/>
          <p:nvPr/>
        </p:nvSpPr>
        <p:spPr>
          <a:xfrm>
            <a:off x="876270" y="4076708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Овал 136"/>
          <p:cNvSpPr/>
          <p:nvPr/>
        </p:nvSpPr>
        <p:spPr>
          <a:xfrm>
            <a:off x="1789094" y="453391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Овал 137"/>
          <p:cNvSpPr/>
          <p:nvPr/>
        </p:nvSpPr>
        <p:spPr>
          <a:xfrm>
            <a:off x="-957319" y="2698740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Овал 138"/>
          <p:cNvSpPr/>
          <p:nvPr/>
        </p:nvSpPr>
        <p:spPr>
          <a:xfrm>
            <a:off x="-44494" y="3173409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Овал 139"/>
          <p:cNvSpPr/>
          <p:nvPr/>
        </p:nvSpPr>
        <p:spPr>
          <a:xfrm>
            <a:off x="5432456" y="3173409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Овал 140"/>
          <p:cNvSpPr/>
          <p:nvPr/>
        </p:nvSpPr>
        <p:spPr>
          <a:xfrm>
            <a:off x="5907125" y="361156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Овал 141"/>
          <p:cNvSpPr/>
          <p:nvPr/>
        </p:nvSpPr>
        <p:spPr>
          <a:xfrm>
            <a:off x="6367506" y="4081471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Овал 142"/>
          <p:cNvSpPr/>
          <p:nvPr/>
        </p:nvSpPr>
        <p:spPr>
          <a:xfrm>
            <a:off x="7275569" y="453391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Овал 143"/>
          <p:cNvSpPr/>
          <p:nvPr/>
        </p:nvSpPr>
        <p:spPr>
          <a:xfrm>
            <a:off x="430175" y="361156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Овал 144"/>
          <p:cNvSpPr/>
          <p:nvPr/>
        </p:nvSpPr>
        <p:spPr>
          <a:xfrm>
            <a:off x="8194732" y="4081478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Овал 145"/>
          <p:cNvSpPr/>
          <p:nvPr/>
        </p:nvSpPr>
        <p:spPr>
          <a:xfrm>
            <a:off x="8651931" y="3619515"/>
            <a:ext cx="73027" cy="73026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57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500"/>
                            </p:stCondLst>
                            <p:childTnLst>
                              <p:par>
                                <p:cTn id="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500"/>
                            </p:stCondLst>
                            <p:childTnLst>
                              <p:par>
                                <p:cTn id="1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9500"/>
                            </p:stCondLst>
                            <p:childTnLst>
                              <p:par>
                                <p:cTn id="1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3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5" grpId="0" animBg="1"/>
      <p:bldP spid="124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:\data\articles\56\5695\569583\img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24936" cy="5832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281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4" name="Группа 16"/>
          <p:cNvGrpSpPr/>
          <p:nvPr/>
        </p:nvGrpSpPr>
        <p:grpSpPr>
          <a:xfrm>
            <a:off x="-430281" y="2735253"/>
            <a:ext cx="11092075" cy="1831185"/>
            <a:chOff x="-1043127" y="2735253"/>
            <a:chExt cx="11092075" cy="1831185"/>
          </a:xfrm>
        </p:grpSpPr>
        <p:sp>
          <p:nvSpPr>
            <p:cNvPr id="124" name="Полилиния 123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 rot="10800000">
              <a:off x="1841398" y="3611565"/>
              <a:ext cx="2811502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49274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5976938" y="0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pSp>
        <p:nvGrpSpPr>
          <p:cNvPr id="67" name="Группа 157"/>
          <p:cNvGrpSpPr/>
          <p:nvPr/>
        </p:nvGrpSpPr>
        <p:grpSpPr>
          <a:xfrm>
            <a:off x="153927" y="2698740"/>
            <a:ext cx="9274303" cy="1898676"/>
            <a:chOff x="-539820" y="2698740"/>
            <a:chExt cx="9274303" cy="1898676"/>
          </a:xfrm>
        </p:grpSpPr>
        <p:sp>
          <p:nvSpPr>
            <p:cNvPr id="128" name="Овал 127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529144" y="3603588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045222" y="4078643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194"/>
          <p:cNvGrpSpPr/>
          <p:nvPr/>
        </p:nvGrpSpPr>
        <p:grpSpPr>
          <a:xfrm>
            <a:off x="5229234" y="351188"/>
            <a:ext cx="2901971" cy="911877"/>
            <a:chOff x="1650960" y="1664570"/>
            <a:chExt cx="2154267" cy="1004242"/>
          </a:xfrm>
        </p:grpSpPr>
        <p:sp>
          <p:nvSpPr>
            <p:cNvPr id="196" name="TextBox 195"/>
            <p:cNvSpPr txBox="1"/>
            <p:nvPr/>
          </p:nvSpPr>
          <p:spPr>
            <a:xfrm>
              <a:off x="1650960" y="1822428"/>
              <a:ext cx="21542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F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= 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sin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(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x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</a:t>
              </a:r>
              <a:r>
                <a:rPr lang="ru-RU" sz="2800" b="1" i="1" dirty="0" smtClean="0">
                  <a:solidFill>
                    <a:srgbClr val="00B0F0"/>
                  </a:solidFill>
                  <a:latin typeface="Arial"/>
                  <a:cs typeface="Arial"/>
                  <a:sym typeface="Symbol"/>
                </a:rPr>
                <a:t>–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   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)</a:t>
              </a:r>
              <a:endParaRPr lang="ru-RU" sz="3200" i="1" dirty="0">
                <a:solidFill>
                  <a:srgbClr val="00B0F0"/>
                </a:solidFill>
              </a:endParaRPr>
            </a:p>
          </p:txBody>
        </p:sp>
        <p:grpSp>
          <p:nvGrpSpPr>
            <p:cNvPr id="70" name="Группа 147"/>
            <p:cNvGrpSpPr/>
            <p:nvPr/>
          </p:nvGrpSpPr>
          <p:grpSpPr>
            <a:xfrm>
              <a:off x="3020523" y="1664570"/>
              <a:ext cx="391454" cy="1004242"/>
              <a:chOff x="3093549" y="2248778"/>
              <a:chExt cx="391454" cy="1004242"/>
            </a:xfrm>
          </p:grpSpPr>
          <p:sp>
            <p:nvSpPr>
              <p:cNvPr id="198" name="Прямоугольник 197"/>
              <p:cNvSpPr/>
              <p:nvPr/>
            </p:nvSpPr>
            <p:spPr>
              <a:xfrm>
                <a:off x="3105870" y="2729800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4</a:t>
                </a:r>
                <a:endParaRPr lang="ru-RU" sz="28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99" name="Прямоугольник 198"/>
              <p:cNvSpPr/>
              <p:nvPr/>
            </p:nvSpPr>
            <p:spPr>
              <a:xfrm>
                <a:off x="3093549" y="2248778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</a:t>
                </a:r>
                <a:endParaRPr lang="ru-RU" sz="2800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200" name="Прямая соединительная линия 199"/>
              <p:cNvCxnSpPr/>
              <p:nvPr/>
            </p:nvCxnSpPr>
            <p:spPr>
              <a:xfrm>
                <a:off x="3114087" y="2783804"/>
                <a:ext cx="255591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6" name="Группа 194"/>
          <p:cNvGrpSpPr/>
          <p:nvPr/>
        </p:nvGrpSpPr>
        <p:grpSpPr>
          <a:xfrm>
            <a:off x="5229234" y="1055655"/>
            <a:ext cx="3486179" cy="924863"/>
            <a:chOff x="1650960" y="1676376"/>
            <a:chExt cx="2738475" cy="924863"/>
          </a:xfrm>
        </p:grpSpPr>
        <p:sp>
          <p:nvSpPr>
            <p:cNvPr id="157" name="TextBox 156"/>
            <p:cNvSpPr txBox="1"/>
            <p:nvPr/>
          </p:nvSpPr>
          <p:spPr>
            <a:xfrm>
              <a:off x="1650960" y="1822428"/>
              <a:ext cx="273847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5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50"/>
                  </a:solidFill>
                  <a:sym typeface="Symbol"/>
                </a:rPr>
                <a:t> = </a:t>
              </a:r>
              <a:r>
                <a:rPr lang="ru-RU" sz="2800" b="1" i="1" dirty="0" err="1" smtClean="0">
                  <a:solidFill>
                    <a:srgbClr val="00B050"/>
                  </a:solidFill>
                  <a:sym typeface="Symbol"/>
                </a:rPr>
                <a:t>sin</a:t>
              </a:r>
              <a:r>
                <a:rPr lang="ru-RU" sz="3200" i="1" dirty="0" smtClean="0">
                  <a:solidFill>
                    <a:srgbClr val="00B050"/>
                  </a:solidFill>
                  <a:sym typeface="Symbol"/>
                </a:rPr>
                <a:t>(</a:t>
              </a:r>
              <a:r>
                <a:rPr lang="ru-RU" sz="2800" b="1" i="1" dirty="0" smtClean="0">
                  <a:solidFill>
                    <a:srgbClr val="00B050"/>
                  </a:solidFill>
                  <a:sym typeface="Symbol"/>
                </a:rPr>
                <a:t>x </a:t>
              </a:r>
              <a:r>
                <a:rPr lang="ru-RU" sz="2800" b="1" i="1" dirty="0" smtClean="0">
                  <a:solidFill>
                    <a:srgbClr val="00B050"/>
                  </a:solidFill>
                  <a:latin typeface="Arial"/>
                  <a:cs typeface="Arial"/>
                  <a:sym typeface="Symbol"/>
                </a:rPr>
                <a:t>–</a:t>
              </a:r>
              <a:r>
                <a:rPr lang="ru-RU" sz="2800" b="1" i="1" dirty="0" smtClean="0">
                  <a:solidFill>
                    <a:srgbClr val="00B050"/>
                  </a:solidFill>
                  <a:sym typeface="Symbol"/>
                </a:rPr>
                <a:t>     </a:t>
              </a:r>
              <a:r>
                <a:rPr lang="ru-RU" sz="3200" i="1" dirty="0" smtClean="0">
                  <a:solidFill>
                    <a:srgbClr val="00B050"/>
                  </a:solidFill>
                  <a:sym typeface="Symbol"/>
                </a:rPr>
                <a:t>) + 1</a:t>
              </a:r>
              <a:endParaRPr lang="ru-RU" sz="3200" i="1" dirty="0">
                <a:solidFill>
                  <a:srgbClr val="00B050"/>
                </a:solidFill>
              </a:endParaRPr>
            </a:p>
          </p:txBody>
        </p:sp>
        <p:grpSp>
          <p:nvGrpSpPr>
            <p:cNvPr id="158" name="Группа 147"/>
            <p:cNvGrpSpPr/>
            <p:nvPr/>
          </p:nvGrpSpPr>
          <p:grpSpPr>
            <a:xfrm>
              <a:off x="3202323" y="1676376"/>
              <a:ext cx="410150" cy="924863"/>
              <a:chOff x="3275349" y="2260584"/>
              <a:chExt cx="410150" cy="924863"/>
            </a:xfrm>
          </p:grpSpPr>
          <p:sp>
            <p:nvSpPr>
              <p:cNvPr id="159" name="Прямоугольник 158"/>
              <p:cNvSpPr/>
              <p:nvPr/>
            </p:nvSpPr>
            <p:spPr>
              <a:xfrm>
                <a:off x="3313114" y="2662227"/>
                <a:ext cx="36740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50"/>
                    </a:solidFill>
                    <a:sym typeface="Symbol"/>
                  </a:rPr>
                  <a:t>4</a:t>
                </a:r>
                <a:endParaRPr lang="ru-RU" sz="28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75" name="Прямоугольник 174"/>
              <p:cNvSpPr/>
              <p:nvPr/>
            </p:nvSpPr>
            <p:spPr>
              <a:xfrm>
                <a:off x="3294045" y="2260584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50"/>
                    </a:solidFill>
                    <a:sym typeface="Symbol"/>
                  </a:rPr>
                  <a:t></a:t>
                </a:r>
                <a:endParaRPr lang="ru-RU" sz="2800" dirty="0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180" name="Прямая соединительная линия 179"/>
              <p:cNvCxnSpPr/>
              <p:nvPr/>
            </p:nvCxnSpPr>
            <p:spPr>
              <a:xfrm>
                <a:off x="3275349" y="2732052"/>
                <a:ext cx="255591" cy="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Группа 16"/>
          <p:cNvGrpSpPr/>
          <p:nvPr/>
        </p:nvGrpSpPr>
        <p:grpSpPr>
          <a:xfrm>
            <a:off x="-1087515" y="2735253"/>
            <a:ext cx="11092075" cy="1831183"/>
            <a:chOff x="-1043127" y="2735253"/>
            <a:chExt cx="11092075" cy="1831183"/>
          </a:xfrm>
        </p:grpSpPr>
        <p:sp>
          <p:nvSpPr>
            <p:cNvPr id="176" name="Полилиния 175"/>
            <p:cNvSpPr/>
            <p:nvPr/>
          </p:nvSpPr>
          <p:spPr>
            <a:xfrm>
              <a:off x="4616388" y="2735253"/>
              <a:ext cx="2738475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rot="10800000">
              <a:off x="1841397" y="3611563"/>
              <a:ext cx="2811504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>
              <a:off x="-1043127" y="2735253"/>
              <a:ext cx="2921040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rot="10800000">
              <a:off x="7354862" y="3611565"/>
              <a:ext cx="269408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179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16"/>
          <p:cNvGrpSpPr/>
          <p:nvPr/>
        </p:nvGrpSpPr>
        <p:grpSpPr>
          <a:xfrm>
            <a:off x="-1087515" y="2735253"/>
            <a:ext cx="11099951" cy="1831184"/>
            <a:chOff x="-1105770" y="2735253"/>
            <a:chExt cx="11099950" cy="1831184"/>
          </a:xfrm>
        </p:grpSpPr>
        <p:sp>
          <p:nvSpPr>
            <p:cNvPr id="13" name="Полилиния 12"/>
            <p:cNvSpPr/>
            <p:nvPr/>
          </p:nvSpPr>
          <p:spPr>
            <a:xfrm>
              <a:off x="4553743" y="2735253"/>
              <a:ext cx="2738476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778754" y="3611564"/>
              <a:ext cx="2811503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70" y="2735254"/>
              <a:ext cx="2921040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92218" y="3611565"/>
              <a:ext cx="270196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158"/>
          <p:cNvGrpSpPr/>
          <p:nvPr/>
        </p:nvGrpSpPr>
        <p:grpSpPr>
          <a:xfrm>
            <a:off x="-539820" y="2698740"/>
            <a:ext cx="9274303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9701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814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0.07952 -0.0004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0.07951 -0.0007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L -4.16667E-6 -0.13125 " pathEditMode="relative" rAng="0" ptsTypes="AA">
                                      <p:cBhvr>
                                        <p:cTn id="17" dur="3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-0.00069 L 0.0033 -0.13264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  <a:gridCol w="457200"/>
              </a:tblGrid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498974" y="3575052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0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27910" y="3648078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77934" y="364807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-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" name="Группа 82"/>
          <p:cNvGrpSpPr/>
          <p:nvPr/>
        </p:nvGrpSpPr>
        <p:grpSpPr>
          <a:xfrm>
            <a:off x="2381220" y="3575052"/>
            <a:ext cx="618012" cy="790282"/>
            <a:chOff x="5667390" y="5327676"/>
            <a:chExt cx="618012" cy="790282"/>
          </a:xfrm>
        </p:grpSpPr>
        <p:sp>
          <p:nvSpPr>
            <p:cNvPr id="50" name="TextBox 4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8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2" name="Прямая соединительная линия 81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Группа 26"/>
          <p:cNvGrpSpPr/>
          <p:nvPr/>
        </p:nvGrpSpPr>
        <p:grpSpPr>
          <a:xfrm>
            <a:off x="4864104" y="3575052"/>
            <a:ext cx="322543" cy="790282"/>
            <a:chOff x="1821083" y="1019142"/>
            <a:chExt cx="322543" cy="790282"/>
          </a:xfrm>
        </p:grpSpPr>
        <p:sp>
          <p:nvSpPr>
            <p:cNvPr id="28" name="TextBox 27"/>
            <p:cNvSpPr txBox="1"/>
            <p:nvPr/>
          </p:nvSpPr>
          <p:spPr>
            <a:xfrm>
              <a:off x="1821083" y="1019142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833525" y="1347759"/>
              <a:ext cx="279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1870038" y="1420785"/>
              <a:ext cx="243150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54"/>
          <p:cNvGrpSpPr/>
          <p:nvPr/>
        </p:nvGrpSpPr>
        <p:grpSpPr>
          <a:xfrm>
            <a:off x="3805227" y="3575052"/>
            <a:ext cx="505108" cy="790282"/>
            <a:chOff x="2709837" y="4816494"/>
            <a:chExt cx="505108" cy="790282"/>
          </a:xfrm>
        </p:grpSpPr>
        <p:grpSp>
          <p:nvGrpSpPr>
            <p:cNvPr id="11" name="Группа 42"/>
            <p:cNvGrpSpPr/>
            <p:nvPr/>
          </p:nvGrpSpPr>
          <p:grpSpPr>
            <a:xfrm>
              <a:off x="2892402" y="4816494"/>
              <a:ext cx="322543" cy="790282"/>
              <a:chOff x="1821083" y="1019142"/>
              <a:chExt cx="322543" cy="790282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821083" y="1019142"/>
                <a:ext cx="3225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833525" y="1347759"/>
                <a:ext cx="27966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1870038" y="1420785"/>
                <a:ext cx="243150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TextBox 46"/>
            <p:cNvSpPr txBox="1"/>
            <p:nvPr/>
          </p:nvSpPr>
          <p:spPr>
            <a:xfrm>
              <a:off x="2709837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Группа 78"/>
          <p:cNvGrpSpPr/>
          <p:nvPr/>
        </p:nvGrpSpPr>
        <p:grpSpPr>
          <a:xfrm>
            <a:off x="7529553" y="3575052"/>
            <a:ext cx="508473" cy="790282"/>
            <a:chOff x="1760499" y="1019142"/>
            <a:chExt cx="508473" cy="790282"/>
          </a:xfrm>
        </p:grpSpPr>
        <p:sp>
          <p:nvSpPr>
            <p:cNvPr id="104" name="TextBox 103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7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06" name="Прямая соединительная линия 105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Прямая со стрелкой 6"/>
          <p:cNvCxnSpPr/>
          <p:nvPr/>
        </p:nvCxnSpPr>
        <p:spPr>
          <a:xfrm rot="5400000" flipH="1" flipV="1">
            <a:off x="1143794" y="3428206"/>
            <a:ext cx="6858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0" y="3648078"/>
            <a:ext cx="9144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87"/>
          <p:cNvGrpSpPr/>
          <p:nvPr/>
        </p:nvGrpSpPr>
        <p:grpSpPr>
          <a:xfrm>
            <a:off x="1870038" y="3575052"/>
            <a:ext cx="654525" cy="790282"/>
            <a:chOff x="6434163" y="4816494"/>
            <a:chExt cx="654525" cy="790282"/>
          </a:xfrm>
        </p:grpSpPr>
        <p:sp>
          <p:nvSpPr>
            <p:cNvPr id="51" name="TextBox 50"/>
            <p:cNvSpPr txBox="1"/>
            <p:nvPr/>
          </p:nvSpPr>
          <p:spPr>
            <a:xfrm>
              <a:off x="6434163" y="4962546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18" name="Группа 83"/>
            <p:cNvGrpSpPr/>
            <p:nvPr/>
          </p:nvGrpSpPr>
          <p:grpSpPr>
            <a:xfrm>
              <a:off x="6580215" y="4816494"/>
              <a:ext cx="508473" cy="790282"/>
              <a:chOff x="1760499" y="1019142"/>
              <a:chExt cx="508473" cy="790282"/>
            </a:xfrm>
          </p:grpSpPr>
          <p:sp>
            <p:nvSpPr>
              <p:cNvPr id="85" name="TextBox 84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5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87" name="Прямая соединительная линия 86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Группа 16"/>
          <p:cNvGrpSpPr/>
          <p:nvPr/>
        </p:nvGrpSpPr>
        <p:grpSpPr>
          <a:xfrm flipH="1">
            <a:off x="-936613" y="2735253"/>
            <a:ext cx="11058586" cy="1831185"/>
            <a:chOff x="-977976" y="2735253"/>
            <a:chExt cx="11099950" cy="1831185"/>
          </a:xfrm>
        </p:grpSpPr>
        <p:sp>
          <p:nvSpPr>
            <p:cNvPr id="124" name="Полилиния 123"/>
            <p:cNvSpPr/>
            <p:nvPr/>
          </p:nvSpPr>
          <p:spPr>
            <a:xfrm>
              <a:off x="4571998" y="2735253"/>
              <a:ext cx="2782866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Полилиния 124"/>
            <p:cNvSpPr/>
            <p:nvPr/>
          </p:nvSpPr>
          <p:spPr>
            <a:xfrm rot="10800000">
              <a:off x="1829736" y="3617100"/>
              <a:ext cx="2778776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Полилиния 125"/>
            <p:cNvSpPr/>
            <p:nvPr/>
          </p:nvSpPr>
          <p:spPr>
            <a:xfrm>
              <a:off x="-977976" y="2735253"/>
              <a:ext cx="2838784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Полилиния 126"/>
            <p:cNvSpPr/>
            <p:nvPr/>
          </p:nvSpPr>
          <p:spPr>
            <a:xfrm rot="10800000">
              <a:off x="7343827" y="3611565"/>
              <a:ext cx="2778147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17"/>
          <p:cNvGrpSpPr/>
          <p:nvPr/>
        </p:nvGrpSpPr>
        <p:grpSpPr>
          <a:xfrm>
            <a:off x="5776929" y="3575052"/>
            <a:ext cx="328617" cy="790282"/>
            <a:chOff x="1797011" y="1019142"/>
            <a:chExt cx="339005" cy="790282"/>
          </a:xfrm>
        </p:grpSpPr>
        <p:sp>
          <p:nvSpPr>
            <p:cNvPr id="19" name="TextBox 18"/>
            <p:cNvSpPr txBox="1"/>
            <p:nvPr/>
          </p:nvSpPr>
          <p:spPr>
            <a:xfrm>
              <a:off x="1797011" y="1019142"/>
              <a:ext cx="3164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797011" y="1347759"/>
              <a:ext cx="3390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870038" y="1420785"/>
              <a:ext cx="219077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774988" y="2808279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х</a:t>
            </a:r>
            <a:endParaRPr lang="ru-RU" sz="3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202988" y="-185787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err="1" smtClean="0">
                <a:sym typeface="Symbol"/>
              </a:rPr>
              <a:t>y</a:t>
            </a:r>
            <a:endParaRPr lang="ru-RU" sz="3200" i="1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5302260" y="3575052"/>
            <a:ext cx="340158" cy="790282"/>
            <a:chOff x="1833525" y="1019142"/>
            <a:chExt cx="340158" cy="790282"/>
          </a:xfrm>
        </p:grpSpPr>
        <p:sp>
          <p:nvSpPr>
            <p:cNvPr id="32" name="TextBox 31"/>
            <p:cNvSpPr txBox="1"/>
            <p:nvPr/>
          </p:nvSpPr>
          <p:spPr>
            <a:xfrm>
              <a:off x="1833525" y="1019142"/>
              <a:ext cx="2799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6178572" y="3575052"/>
            <a:ext cx="508473" cy="790282"/>
            <a:chOff x="1760499" y="1019142"/>
            <a:chExt cx="508473" cy="790282"/>
          </a:xfrm>
        </p:grpSpPr>
        <p:sp>
          <p:nvSpPr>
            <p:cNvPr id="36" name="TextBox 35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8" name="Прямая соединительная линия 37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6616728" y="3575052"/>
            <a:ext cx="508473" cy="790282"/>
            <a:chOff x="1760499" y="1019142"/>
            <a:chExt cx="508473" cy="790282"/>
          </a:xfrm>
        </p:grpSpPr>
        <p:sp>
          <p:nvSpPr>
            <p:cNvPr id="40" name="TextBox 39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5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6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59"/>
          <p:cNvGrpSpPr/>
          <p:nvPr/>
        </p:nvGrpSpPr>
        <p:grpSpPr>
          <a:xfrm>
            <a:off x="3367071" y="3575052"/>
            <a:ext cx="522723" cy="790282"/>
            <a:chOff x="5192721" y="4926033"/>
            <a:chExt cx="522723" cy="790282"/>
          </a:xfrm>
        </p:grpSpPr>
        <p:sp>
          <p:nvSpPr>
            <p:cNvPr id="48" name="TextBox 47"/>
            <p:cNvSpPr txBox="1"/>
            <p:nvPr/>
          </p:nvSpPr>
          <p:spPr>
            <a:xfrm>
              <a:off x="5192721" y="5072085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2" name="Группа 55"/>
            <p:cNvGrpSpPr/>
            <p:nvPr/>
          </p:nvGrpSpPr>
          <p:grpSpPr>
            <a:xfrm>
              <a:off x="5375286" y="4926033"/>
              <a:ext cx="340158" cy="790282"/>
              <a:chOff x="1833525" y="1019142"/>
              <a:chExt cx="340158" cy="790282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1833525" y="1019142"/>
                <a:ext cx="2799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3" name="Группа 69"/>
          <p:cNvGrpSpPr/>
          <p:nvPr/>
        </p:nvGrpSpPr>
        <p:grpSpPr>
          <a:xfrm>
            <a:off x="2928915" y="3575052"/>
            <a:ext cx="474669" cy="790282"/>
            <a:chOff x="5667390" y="5035572"/>
            <a:chExt cx="474669" cy="790282"/>
          </a:xfrm>
        </p:grpSpPr>
        <p:sp>
          <p:nvSpPr>
            <p:cNvPr id="49" name="TextBox 48"/>
            <p:cNvSpPr txBox="1"/>
            <p:nvPr/>
          </p:nvSpPr>
          <p:spPr>
            <a:xfrm>
              <a:off x="5667390" y="5181624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4" name="Группа 60"/>
            <p:cNvGrpSpPr/>
            <p:nvPr/>
          </p:nvGrpSpPr>
          <p:grpSpPr>
            <a:xfrm>
              <a:off x="5813442" y="5035572"/>
              <a:ext cx="328617" cy="790282"/>
              <a:chOff x="1797011" y="1019142"/>
              <a:chExt cx="339005" cy="790282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1797011" y="1019142"/>
                <a:ext cx="3164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797011" y="1347759"/>
                <a:ext cx="3390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1870038" y="1420785"/>
                <a:ext cx="219077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572000" y="251617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0" y="1566837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572000" y="690525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219018" y="4378338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-1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19018" y="5254650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-2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219018" y="6167475"/>
            <a:ext cx="434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sym typeface="Symbol"/>
              </a:rPr>
              <a:t>-3</a:t>
            </a:r>
            <a:endParaRPr lang="ru-RU" sz="24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55" name="Группа 88"/>
          <p:cNvGrpSpPr/>
          <p:nvPr/>
        </p:nvGrpSpPr>
        <p:grpSpPr>
          <a:xfrm>
            <a:off x="117414" y="3611565"/>
            <a:ext cx="618012" cy="790282"/>
            <a:chOff x="5667390" y="5327676"/>
            <a:chExt cx="618012" cy="790282"/>
          </a:xfrm>
        </p:grpSpPr>
        <p:sp>
          <p:nvSpPr>
            <p:cNvPr id="90" name="TextBox 89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56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2" name="TextBox 91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3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2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94" name="Прямая соединительная линия 93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Группа 94"/>
          <p:cNvGrpSpPr/>
          <p:nvPr/>
        </p:nvGrpSpPr>
        <p:grpSpPr>
          <a:xfrm>
            <a:off x="1030239" y="3611565"/>
            <a:ext cx="618012" cy="790282"/>
            <a:chOff x="5667390" y="5327676"/>
            <a:chExt cx="618012" cy="790282"/>
          </a:xfrm>
        </p:grpSpPr>
        <p:sp>
          <p:nvSpPr>
            <p:cNvPr id="96" name="TextBox 95"/>
            <p:cNvSpPr txBox="1"/>
            <p:nvPr/>
          </p:nvSpPr>
          <p:spPr>
            <a:xfrm>
              <a:off x="5667390" y="5473728"/>
              <a:ext cx="3225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cs typeface="Arial"/>
                  <a:sym typeface="Symbol"/>
                </a:rPr>
                <a:t>-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61" name="Группа 78"/>
            <p:cNvGrpSpPr/>
            <p:nvPr/>
          </p:nvGrpSpPr>
          <p:grpSpPr>
            <a:xfrm>
              <a:off x="5776929" y="5327676"/>
              <a:ext cx="508473" cy="790282"/>
              <a:chOff x="1760499" y="1019142"/>
              <a:chExt cx="508473" cy="790282"/>
            </a:xfrm>
          </p:grpSpPr>
          <p:sp>
            <p:nvSpPr>
              <p:cNvPr id="98" name="TextBox 97"/>
              <p:cNvSpPr txBox="1"/>
              <p:nvPr/>
            </p:nvSpPr>
            <p:spPr>
              <a:xfrm>
                <a:off x="1760499" y="1019142"/>
                <a:ext cx="5084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7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833525" y="1347759"/>
                <a:ext cx="3401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i="1" dirty="0" smtClean="0">
                    <a:solidFill>
                      <a:schemeClr val="accent1">
                        <a:lumMod val="75000"/>
                      </a:schemeClr>
                    </a:solidFill>
                    <a:sym typeface="Symbol"/>
                  </a:rPr>
                  <a:t>6</a:t>
                </a:r>
                <a:endParaRPr lang="ru-RU" sz="2400" i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100" name="Прямая соединительная линия 99"/>
              <p:cNvCxnSpPr/>
              <p:nvPr/>
            </p:nvCxnSpPr>
            <p:spPr>
              <a:xfrm>
                <a:off x="1870038" y="1420785"/>
                <a:ext cx="292104" cy="0"/>
              </a:xfrm>
              <a:prstGeom prst="line">
                <a:avLst/>
              </a:prstGeom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5" name="Группа 106"/>
          <p:cNvGrpSpPr/>
          <p:nvPr/>
        </p:nvGrpSpPr>
        <p:grpSpPr>
          <a:xfrm>
            <a:off x="8405865" y="3575052"/>
            <a:ext cx="508473" cy="790282"/>
            <a:chOff x="1760499" y="1019142"/>
            <a:chExt cx="508473" cy="790282"/>
          </a:xfrm>
        </p:grpSpPr>
        <p:sp>
          <p:nvSpPr>
            <p:cNvPr id="108" name="TextBox 107"/>
            <p:cNvSpPr txBox="1"/>
            <p:nvPr/>
          </p:nvSpPr>
          <p:spPr>
            <a:xfrm>
              <a:off x="1760499" y="1019142"/>
              <a:ext cx="508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3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833525" y="1347759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i="1" dirty="0" smtClean="0">
                  <a:solidFill>
                    <a:schemeClr val="accent1">
                      <a:lumMod val="75000"/>
                    </a:schemeClr>
                  </a:solidFill>
                  <a:sym typeface="Symbol"/>
                </a:rPr>
                <a:t>2</a:t>
              </a:r>
              <a:endParaRPr lang="ru-RU" sz="2400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1870038" y="1420785"/>
              <a:ext cx="292104" cy="0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6215074" y="4929198"/>
            <a:ext cx="1361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C0000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C0000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pSp>
        <p:nvGrpSpPr>
          <p:cNvPr id="67" name="Группа 157"/>
          <p:cNvGrpSpPr/>
          <p:nvPr/>
        </p:nvGrpSpPr>
        <p:grpSpPr>
          <a:xfrm flipV="1">
            <a:off x="-485514" y="2698740"/>
            <a:ext cx="9219997" cy="1898676"/>
            <a:chOff x="-520697" y="2698740"/>
            <a:chExt cx="9255180" cy="1898676"/>
          </a:xfrm>
        </p:grpSpPr>
        <p:sp>
          <p:nvSpPr>
            <p:cNvPr id="128" name="Овал 127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6826245" y="3166266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739070" y="4069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Овал 133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4053647" y="406718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Овал 138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 flipH="1">
              <a:off x="-520697" y="3136896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1766058" y="3614110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1303220" y="3166265"/>
              <a:ext cx="73027" cy="730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194"/>
          <p:cNvGrpSpPr/>
          <p:nvPr/>
        </p:nvGrpSpPr>
        <p:grpSpPr>
          <a:xfrm>
            <a:off x="6072198" y="5857892"/>
            <a:ext cx="2534594" cy="1000108"/>
            <a:chOff x="2055768" y="6770717"/>
            <a:chExt cx="2534594" cy="1000108"/>
          </a:xfrm>
        </p:grpSpPr>
        <p:sp>
          <p:nvSpPr>
            <p:cNvPr id="196" name="TextBox 195"/>
            <p:cNvSpPr txBox="1"/>
            <p:nvPr/>
          </p:nvSpPr>
          <p:spPr>
            <a:xfrm>
              <a:off x="2055768" y="6913593"/>
              <a:ext cx="24994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arn-CL" sz="2800" b="1" i="1" dirty="0" smtClean="0">
                  <a:solidFill>
                    <a:srgbClr val="00B0F0"/>
                  </a:solidFill>
                  <a:sym typeface="Symbol"/>
                </a:rPr>
                <a:t>y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= </a:t>
              </a:r>
              <a:r>
                <a:rPr lang="ru-RU" sz="2800" b="1" i="1" dirty="0" smtClean="0">
                  <a:solidFill>
                    <a:srgbClr val="00B0F0"/>
                  </a:solidFill>
                  <a:latin typeface="Arial"/>
                  <a:cs typeface="Arial"/>
                  <a:sym typeface="Symbol"/>
                </a:rPr>
                <a:t>– 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sin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(</a:t>
              </a:r>
              <a:r>
                <a:rPr lang="ru-RU" sz="2800" b="1" i="1" dirty="0" err="1" smtClean="0">
                  <a:solidFill>
                    <a:srgbClr val="00B0F0"/>
                  </a:solidFill>
                  <a:sym typeface="Symbol"/>
                </a:rPr>
                <a:t>x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+</a:t>
              </a:r>
              <a:r>
                <a:rPr lang="ru-RU" sz="1600" b="1" i="1" dirty="0" smtClean="0">
                  <a:solidFill>
                    <a:srgbClr val="00B0F0"/>
                  </a:solidFill>
                  <a:sym typeface="Symbol"/>
                </a:rPr>
                <a:t> </a:t>
              </a:r>
              <a:r>
                <a:rPr lang="ru-RU" sz="2800" b="1" i="1" dirty="0" smtClean="0">
                  <a:solidFill>
                    <a:srgbClr val="00B0F0"/>
                  </a:solidFill>
                  <a:sym typeface="Symbol"/>
                </a:rPr>
                <a:t>    </a:t>
              </a:r>
              <a:r>
                <a:rPr lang="ru-RU" sz="3200" i="1" dirty="0" smtClean="0">
                  <a:solidFill>
                    <a:srgbClr val="00B0F0"/>
                  </a:solidFill>
                  <a:sym typeface="Symbol"/>
                </a:rPr>
                <a:t>)</a:t>
              </a:r>
              <a:endParaRPr lang="ru-RU" sz="3200" i="1" dirty="0">
                <a:solidFill>
                  <a:srgbClr val="00B0F0"/>
                </a:solidFill>
              </a:endParaRPr>
            </a:p>
          </p:txBody>
        </p:sp>
        <p:grpSp>
          <p:nvGrpSpPr>
            <p:cNvPr id="70" name="Группа 147"/>
            <p:cNvGrpSpPr/>
            <p:nvPr/>
          </p:nvGrpSpPr>
          <p:grpSpPr>
            <a:xfrm>
              <a:off x="4198908" y="6770717"/>
              <a:ext cx="391454" cy="1000108"/>
              <a:chOff x="4271934" y="7354925"/>
              <a:chExt cx="391454" cy="1000108"/>
            </a:xfrm>
          </p:grpSpPr>
          <p:sp>
            <p:nvSpPr>
              <p:cNvPr id="198" name="Прямоугольник 197"/>
              <p:cNvSpPr/>
              <p:nvPr/>
            </p:nvSpPr>
            <p:spPr>
              <a:xfrm>
                <a:off x="4271934" y="7893368"/>
                <a:ext cx="3401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b="1" i="1" dirty="0" smtClean="0">
                    <a:solidFill>
                      <a:srgbClr val="00B0F0"/>
                    </a:solidFill>
                    <a:sym typeface="Symbol"/>
                  </a:rPr>
                  <a:t>6</a:t>
                </a:r>
                <a:endParaRPr lang="ru-RU" sz="2400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199" name="Прямоугольник 198"/>
              <p:cNvSpPr/>
              <p:nvPr/>
            </p:nvSpPr>
            <p:spPr>
              <a:xfrm>
                <a:off x="4271934" y="7354925"/>
                <a:ext cx="391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800" b="1" i="1" dirty="0" smtClean="0">
                    <a:solidFill>
                      <a:srgbClr val="00B0F0"/>
                    </a:solidFill>
                    <a:sym typeface="Symbol"/>
                  </a:rPr>
                  <a:t></a:t>
                </a:r>
                <a:endParaRPr lang="ru-RU" sz="2800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200" name="Прямая соединительная линия 199"/>
              <p:cNvCxnSpPr/>
              <p:nvPr/>
            </p:nvCxnSpPr>
            <p:spPr>
              <a:xfrm>
                <a:off x="4343372" y="7783553"/>
                <a:ext cx="255591" cy="0"/>
              </a:xfrm>
              <a:prstGeom prst="line">
                <a:avLst/>
              </a:prstGeom>
              <a:ln w="285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6" name="TextBox 155"/>
          <p:cNvSpPr txBox="1"/>
          <p:nvPr/>
        </p:nvSpPr>
        <p:spPr>
          <a:xfrm>
            <a:off x="6143636" y="5429264"/>
            <a:ext cx="1661032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arn-CL" sz="2800" b="1" i="1" dirty="0" smtClean="0">
                <a:solidFill>
                  <a:srgbClr val="00B050"/>
                </a:solidFill>
                <a:sym typeface="Symbol"/>
              </a:rPr>
              <a:t>y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= </a:t>
            </a:r>
            <a:r>
              <a:rPr lang="ru-RU" sz="2800" b="1" i="1" dirty="0" smtClean="0">
                <a:solidFill>
                  <a:srgbClr val="00B050"/>
                </a:solidFill>
                <a:latin typeface="Arial"/>
                <a:cs typeface="Arial"/>
                <a:sym typeface="Symbol"/>
              </a:rPr>
              <a:t>– </a:t>
            </a:r>
            <a:r>
              <a:rPr lang="ru-RU" sz="2800" b="1" i="1" dirty="0" err="1" smtClean="0">
                <a:solidFill>
                  <a:srgbClr val="00B050"/>
                </a:solidFill>
                <a:sym typeface="Symbol"/>
              </a:rPr>
              <a:t>sin</a:t>
            </a:r>
            <a:r>
              <a:rPr lang="ru-RU" sz="2800" b="1" i="1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ru-RU" sz="2800" b="1" i="1" dirty="0" err="1" smtClean="0">
                <a:solidFill>
                  <a:srgbClr val="00B050"/>
                </a:solidFill>
                <a:sym typeface="Symbol"/>
              </a:rPr>
              <a:t>x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grpSp>
        <p:nvGrpSpPr>
          <p:cNvPr id="2" name="Группа 16"/>
          <p:cNvGrpSpPr/>
          <p:nvPr/>
        </p:nvGrpSpPr>
        <p:grpSpPr>
          <a:xfrm flipH="1">
            <a:off x="-936613" y="2735253"/>
            <a:ext cx="11058587" cy="1831185"/>
            <a:chOff x="-977977" y="2735253"/>
            <a:chExt cx="11099951" cy="1831185"/>
          </a:xfrm>
        </p:grpSpPr>
        <p:sp>
          <p:nvSpPr>
            <p:cNvPr id="176" name="Полилиния 175"/>
            <p:cNvSpPr/>
            <p:nvPr/>
          </p:nvSpPr>
          <p:spPr>
            <a:xfrm>
              <a:off x="4571999" y="2735253"/>
              <a:ext cx="2782867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Полилиния 176"/>
            <p:cNvSpPr/>
            <p:nvPr/>
          </p:nvSpPr>
          <p:spPr>
            <a:xfrm rot="10800000">
              <a:off x="1860807" y="3648078"/>
              <a:ext cx="2724779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8" name="Полилиния 177"/>
            <p:cNvSpPr/>
            <p:nvPr/>
          </p:nvSpPr>
          <p:spPr>
            <a:xfrm>
              <a:off x="-977977" y="2735253"/>
              <a:ext cx="2841174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9" name="Полилиния 178"/>
            <p:cNvSpPr/>
            <p:nvPr/>
          </p:nvSpPr>
          <p:spPr>
            <a:xfrm rot="10800000">
              <a:off x="7343827" y="3611565"/>
              <a:ext cx="2778147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179"/>
          <p:cNvGrpSpPr/>
          <p:nvPr/>
        </p:nvGrpSpPr>
        <p:grpSpPr>
          <a:xfrm flipV="1">
            <a:off x="-483133" y="2698740"/>
            <a:ext cx="9217616" cy="1898676"/>
            <a:chOff x="-518307" y="2698740"/>
            <a:chExt cx="9252790" cy="1898676"/>
          </a:xfrm>
          <a:solidFill>
            <a:srgbClr val="00B0F0"/>
          </a:solidFill>
        </p:grpSpPr>
        <p:sp>
          <p:nvSpPr>
            <p:cNvPr id="181" name="Овал 180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2" name="Овал 181"/>
            <p:cNvSpPr/>
            <p:nvPr/>
          </p:nvSpPr>
          <p:spPr>
            <a:xfrm>
              <a:off x="6823854" y="31662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3" name="Овал 182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Овал 183"/>
            <p:cNvSpPr/>
            <p:nvPr/>
          </p:nvSpPr>
          <p:spPr>
            <a:xfrm>
              <a:off x="7741461" y="406718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Овал 184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6" name="Овал 185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7" name="Овал 186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Овал 187"/>
            <p:cNvSpPr/>
            <p:nvPr/>
          </p:nvSpPr>
          <p:spPr>
            <a:xfrm>
              <a:off x="4051257" y="406956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Овал 188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0" name="Овал 189"/>
            <p:cNvSpPr/>
            <p:nvPr/>
          </p:nvSpPr>
          <p:spPr>
            <a:xfrm>
              <a:off x="2235168" y="408623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1" name="Овал 190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Овал 191"/>
            <p:cNvSpPr/>
            <p:nvPr/>
          </p:nvSpPr>
          <p:spPr>
            <a:xfrm flipH="1">
              <a:off x="-518307" y="3136896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Овал 192"/>
            <p:cNvSpPr/>
            <p:nvPr/>
          </p:nvSpPr>
          <p:spPr>
            <a:xfrm>
              <a:off x="1766059" y="3614110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Овал 193"/>
            <p:cNvSpPr/>
            <p:nvPr/>
          </p:nvSpPr>
          <p:spPr>
            <a:xfrm>
              <a:off x="1301001" y="3165394"/>
              <a:ext cx="73027" cy="73026"/>
            </a:xfrm>
            <a:prstGeom prst="ellipse">
              <a:avLst/>
            </a:prstGeom>
            <a:grp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16"/>
          <p:cNvGrpSpPr/>
          <p:nvPr/>
        </p:nvGrpSpPr>
        <p:grpSpPr>
          <a:xfrm>
            <a:off x="-1008619" y="2735253"/>
            <a:ext cx="11021055" cy="1831185"/>
            <a:chOff x="-1105769" y="2735253"/>
            <a:chExt cx="11099949" cy="1831185"/>
          </a:xfrm>
        </p:grpSpPr>
        <p:sp>
          <p:nvSpPr>
            <p:cNvPr id="13" name="Полилиния 12"/>
            <p:cNvSpPr/>
            <p:nvPr/>
          </p:nvSpPr>
          <p:spPr>
            <a:xfrm>
              <a:off x="4529190" y="2735253"/>
              <a:ext cx="2748447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олилиния 13"/>
            <p:cNvSpPr/>
            <p:nvPr/>
          </p:nvSpPr>
          <p:spPr>
            <a:xfrm rot="10800000">
              <a:off x="1756758" y="3648078"/>
              <a:ext cx="2782023" cy="918360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-1105769" y="2735253"/>
              <a:ext cx="2896104" cy="954873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олилиния 15"/>
            <p:cNvSpPr/>
            <p:nvPr/>
          </p:nvSpPr>
          <p:spPr>
            <a:xfrm rot="10800000">
              <a:off x="7275238" y="3611565"/>
              <a:ext cx="2718942" cy="949338"/>
            </a:xfrm>
            <a:custGeom>
              <a:avLst/>
              <a:gdLst>
                <a:gd name="connsiteX0" fmla="*/ 0 w 4562475"/>
                <a:gd name="connsiteY0" fmla="*/ 1539081 h 1539081"/>
                <a:gd name="connsiteX1" fmla="*/ 2271713 w 4562475"/>
                <a:gd name="connsiteY1" fmla="*/ 5556 h 1539081"/>
                <a:gd name="connsiteX2" fmla="*/ 4562475 w 4562475"/>
                <a:gd name="connsiteY2" fmla="*/ 1505743 h 1539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62475" h="1539081">
                  <a:moveTo>
                    <a:pt x="0" y="1539081"/>
                  </a:moveTo>
                  <a:cubicBezTo>
                    <a:pt x="755650" y="775096"/>
                    <a:pt x="1511301" y="11112"/>
                    <a:pt x="2271713" y="5556"/>
                  </a:cubicBezTo>
                  <a:cubicBezTo>
                    <a:pt x="3032126" y="0"/>
                    <a:pt x="3797300" y="752871"/>
                    <a:pt x="4562475" y="1505743"/>
                  </a:cubicBez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158"/>
          <p:cNvGrpSpPr/>
          <p:nvPr/>
        </p:nvGrpSpPr>
        <p:grpSpPr>
          <a:xfrm>
            <a:off x="-504564" y="2698740"/>
            <a:ext cx="9239047" cy="1898676"/>
            <a:chOff x="-539820" y="2698740"/>
            <a:chExt cx="9274303" cy="1898676"/>
          </a:xfrm>
          <a:solidFill>
            <a:srgbClr val="C00000"/>
          </a:solidFill>
        </p:grpSpPr>
        <p:sp>
          <p:nvSpPr>
            <p:cNvPr id="160" name="Овал 159"/>
            <p:cNvSpPr/>
            <p:nvPr/>
          </p:nvSpPr>
          <p:spPr>
            <a:xfrm>
              <a:off x="5886468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6835806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7273962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Овал 162"/>
            <p:cNvSpPr/>
            <p:nvPr/>
          </p:nvSpPr>
          <p:spPr>
            <a:xfrm>
              <a:off x="7748631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Овал 163"/>
            <p:cNvSpPr/>
            <p:nvPr/>
          </p:nvSpPr>
          <p:spPr>
            <a:xfrm>
              <a:off x="8661456" y="452439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49736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4535486" y="3611565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4060818" y="4086234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3147994" y="4524390"/>
              <a:ext cx="73025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Овал 168"/>
            <p:cNvSpPr/>
            <p:nvPr/>
          </p:nvSpPr>
          <p:spPr>
            <a:xfrm>
              <a:off x="2240963" y="4077072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Овал 169"/>
            <p:cNvSpPr/>
            <p:nvPr/>
          </p:nvSpPr>
          <p:spPr>
            <a:xfrm>
              <a:off x="373005" y="269874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 flipH="1">
              <a:off x="-539820" y="3136896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1766059" y="3609020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1322343" y="3173409"/>
              <a:ext cx="73027" cy="73026"/>
            </a:xfrm>
            <a:prstGeom prst="ellipse">
              <a:avLst/>
            </a:prstGeom>
            <a:grp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4704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093 L -0.04983 -0.000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-0.05052 -0.0011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765175"/>
            <a:ext cx="177165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93" y="3407172"/>
            <a:ext cx="177165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221163"/>
            <a:ext cx="177165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924300" y="188913"/>
            <a:ext cx="4572000" cy="19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8000"/>
              </a:lnSpc>
              <a:spcBef>
                <a:spcPct val="50000"/>
              </a:spcBef>
            </a:pPr>
            <a:r>
              <a:rPr lang="ru-RU" b="1">
                <a:latin typeface="Times New Roman" pitchFamily="18" charset="0"/>
              </a:rPr>
              <a:t>РЕГИОМОНТАН</a:t>
            </a:r>
            <a:r>
              <a:rPr lang="ru-RU">
                <a:latin typeface="Times New Roman" pitchFamily="18" charset="0"/>
              </a:rPr>
              <a:t> (наст. имя Иоганн Мюллер, Muller) (1436-76), немецкий астроном и математик. Труды по тригонометрии.</a:t>
            </a:r>
          </a:p>
          <a:p>
            <a:pPr>
              <a:lnSpc>
                <a:spcPct val="128000"/>
              </a:lnSpc>
              <a:spcBef>
                <a:spcPct val="50000"/>
              </a:spcBef>
            </a:pPr>
            <a:endParaRPr lang="ru-RU">
              <a:latin typeface="Times New Roman" pitchFamily="18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2781300"/>
            <a:ext cx="4829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/>
              <a:t>БЕРНУЛЛИ (Bernoulli) Иоганн (1667-1748</a:t>
            </a:r>
            <a:r>
              <a:rPr lang="ru-RU"/>
              <a:t>)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569913" y="5726114"/>
            <a:ext cx="4144724" cy="44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ru-RU" b="1" dirty="0"/>
              <a:t>ЭЙЛЕР (</a:t>
            </a:r>
            <a:r>
              <a:rPr lang="ru-RU" b="1" dirty="0" err="1"/>
              <a:t>Euler</a:t>
            </a:r>
            <a:r>
              <a:rPr lang="ru-RU" b="1" dirty="0"/>
              <a:t>) Леонард (</a:t>
            </a:r>
            <a:r>
              <a:rPr lang="ru-RU" b="1" dirty="0" smtClean="0"/>
              <a:t>1707-1783</a:t>
            </a:r>
            <a:r>
              <a:rPr lang="ru-RU" dirty="0"/>
              <a:t>)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4427538" y="1700213"/>
            <a:ext cx="4516437" cy="129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ru-RU" b="1"/>
              <a:t>ГИППАРХ (ок. 180 или 190-125 до н. э.)</a:t>
            </a:r>
          </a:p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ru-RU" b="1"/>
              <a:t> Ввел географические координаты</a:t>
            </a:r>
            <a:r>
              <a:rPr lang="ru-RU"/>
              <a:t>.</a:t>
            </a:r>
          </a:p>
          <a:p>
            <a:pPr>
              <a:lnSpc>
                <a:spcPct val="128000"/>
              </a:lnSpc>
              <a:spcBef>
                <a:spcPts val="600"/>
              </a:spcBef>
            </a:pPr>
            <a:endParaRPr lang="ru-RU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3919538" y="6237288"/>
            <a:ext cx="5224462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ru-RU" b="1"/>
              <a:t>ЛАГРАНЖ (Lagrange) Жозеф Луи (1736-1813)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4630738" y="3068638"/>
            <a:ext cx="4513262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ru-RU" b="1"/>
              <a:t>АРИАБХАТА (ок. 475 — ?), индийский </a:t>
            </a:r>
          </a:p>
          <a:p>
            <a:pPr>
              <a:lnSpc>
                <a:spcPct val="128000"/>
              </a:lnSpc>
              <a:spcBef>
                <a:spcPts val="600"/>
              </a:spcBef>
            </a:pPr>
            <a:r>
              <a:rPr lang="ru-RU" b="1"/>
              <a:t>астроном и математик</a:t>
            </a:r>
          </a:p>
        </p:txBody>
      </p:sp>
    </p:spTree>
    <p:extLst>
      <p:ext uri="{BB962C8B-B14F-4D97-AF65-F5344CB8AC3E}">
        <p14:creationId xmlns:p14="http://schemas.microsoft.com/office/powerpoint/2010/main" val="222335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37" grpId="0"/>
      <p:bldP spid="22538" grpId="0"/>
      <p:bldP spid="22539" grpId="0"/>
      <p:bldP spid="2254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89" y="332656"/>
            <a:ext cx="3214689" cy="579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77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124744"/>
            <a:ext cx="403860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 descr="euler_6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38125"/>
            <a:ext cx="5014727" cy="5893012"/>
          </a:xfrm>
          <a:prstGeom prst="rect">
            <a:avLst/>
          </a:prstGeom>
          <a:noFill/>
          <a:ln w="57150" cmpd="thinThick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59632" y="260350"/>
            <a:ext cx="6419106" cy="1152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Домашнее задание</a:t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268760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3600" i="1" dirty="0">
                <a:solidFill>
                  <a:srgbClr val="000066"/>
                </a:solidFill>
                <a:latin typeface="Times New Roman" pitchFamily="18" charset="0"/>
              </a:rPr>
              <a:t>Повторить правила преобразований функций:</a:t>
            </a:r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104" y="2595563"/>
            <a:ext cx="29718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99263"/>
              </p:ext>
            </p:extLst>
          </p:nvPr>
        </p:nvGraphicFramePr>
        <p:xfrm>
          <a:off x="3108015" y="3386138"/>
          <a:ext cx="322421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3" name="Equation" r:id="rId4" imgW="825500" imgH="203200" progId="">
                  <p:embed/>
                </p:oleObj>
              </mc:Choice>
              <mc:Fallback>
                <p:oleObj name="Equation" r:id="rId4" imgW="825500" imgH="203200" progId="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015" y="3386138"/>
                        <a:ext cx="3224212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228178"/>
              </p:ext>
            </p:extLst>
          </p:nvPr>
        </p:nvGraphicFramePr>
        <p:xfrm>
          <a:off x="3122104" y="4221088"/>
          <a:ext cx="3352651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4" name="Equation" r:id="rId6" imgW="622030" imgH="203112" progId="">
                  <p:embed/>
                </p:oleObj>
              </mc:Choice>
              <mc:Fallback>
                <p:oleObj name="Equation" r:id="rId6" imgW="622030" imgH="203112" progId="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104" y="4221088"/>
                        <a:ext cx="3352651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822" name="Picture 11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085184"/>
            <a:ext cx="5509965" cy="86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922114"/>
          </a:xfrm>
        </p:spPr>
        <p:txBody>
          <a:bodyPr/>
          <a:lstStyle/>
          <a:p>
            <a:r>
              <a:rPr lang="ru-RU" dirty="0" smtClean="0"/>
              <a:t>Проверим домашнее задание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390952"/>
              </p:ext>
            </p:extLst>
          </p:nvPr>
        </p:nvGraphicFramePr>
        <p:xfrm>
          <a:off x="1331639" y="1196747"/>
          <a:ext cx="6336704" cy="4754880"/>
        </p:xfrm>
        <a:graphic>
          <a:graphicData uri="http://schemas.openxmlformats.org/drawingml/2006/table">
            <a:tbl>
              <a:tblPr/>
              <a:tblGrid>
                <a:gridCol w="438159"/>
                <a:gridCol w="300405"/>
                <a:gridCol w="361813"/>
                <a:gridCol w="434839"/>
                <a:gridCol w="500398"/>
                <a:gridCol w="567615"/>
                <a:gridCol w="544378"/>
                <a:gridCol w="428200"/>
                <a:gridCol w="428200"/>
                <a:gridCol w="428200"/>
                <a:gridCol w="308703"/>
                <a:gridCol w="428200"/>
                <a:gridCol w="308703"/>
                <a:gridCol w="858891"/>
              </a:tblGrid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ф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ц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я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ь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е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о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д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у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ч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ё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а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я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95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ru-RU" sz="3600" i="1" dirty="0" smtClean="0">
                <a:solidFill>
                  <a:srgbClr val="000066"/>
                </a:solidFill>
                <a:latin typeface="Times New Roman" pitchFamily="18" charset="0"/>
                <a:ea typeface="+mn-ea"/>
                <a:cs typeface="+mn-cs"/>
              </a:rPr>
              <a:t/>
            </a:r>
            <a:br>
              <a:rPr lang="ru-RU" sz="3600" i="1" dirty="0" smtClean="0">
                <a:solidFill>
                  <a:srgbClr val="000066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ru-RU" sz="3600" i="1" dirty="0" smtClean="0">
                <a:solidFill>
                  <a:srgbClr val="000066"/>
                </a:solidFill>
                <a:latin typeface="Times New Roman" pitchFamily="18" charset="0"/>
                <a:ea typeface="+mn-ea"/>
                <a:cs typeface="+mn-cs"/>
              </a:rPr>
              <a:t>Повторим </a:t>
            </a:r>
            <a:r>
              <a:rPr lang="ru-RU" sz="3600" i="1" dirty="0">
                <a:solidFill>
                  <a:srgbClr val="000066"/>
                </a:solidFill>
                <a:latin typeface="Times New Roman" pitchFamily="18" charset="0"/>
                <a:ea typeface="+mn-ea"/>
                <a:cs typeface="+mn-cs"/>
              </a:rPr>
              <a:t>правила преобразований функций:</a:t>
            </a:r>
            <a:br>
              <a:rPr lang="ru-RU" sz="3600" i="1" dirty="0">
                <a:solidFill>
                  <a:srgbClr val="000066"/>
                </a:solidFill>
                <a:latin typeface="Times New Roman" pitchFamily="18" charset="0"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924944"/>
            <a:ext cx="29718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319497"/>
              </p:ext>
            </p:extLst>
          </p:nvPr>
        </p:nvGraphicFramePr>
        <p:xfrm>
          <a:off x="2824559" y="1844824"/>
          <a:ext cx="322421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5" name="Equation" r:id="rId4" imgW="825500" imgH="203200" progId="">
                  <p:embed/>
                </p:oleObj>
              </mc:Choice>
              <mc:Fallback>
                <p:oleObj name="Equation" r:id="rId4" imgW="825500" imgH="203200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559" y="1844824"/>
                        <a:ext cx="3224213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848825"/>
              </p:ext>
            </p:extLst>
          </p:nvPr>
        </p:nvGraphicFramePr>
        <p:xfrm>
          <a:off x="2725316" y="4149080"/>
          <a:ext cx="33528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6" name="Equation" r:id="rId6" imgW="622030" imgH="203112" progId="">
                  <p:embed/>
                </p:oleObj>
              </mc:Choice>
              <mc:Fallback>
                <p:oleObj name="Equation" r:id="rId6" imgW="622030" imgH="203112" progId="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5316" y="4149080"/>
                        <a:ext cx="3352800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333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5813" y="1785938"/>
            <a:ext cx="7858125" cy="286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ПРЕОБРАЗОВАНИЯ  ГРАФИКА  ФУНКЦИИ </a:t>
            </a:r>
            <a:r>
              <a:rPr lang="en-US" sz="6000" b="1" i="1">
                <a:solidFill>
                  <a:srgbClr val="6600CC"/>
                </a:solidFill>
              </a:rPr>
              <a:t>Y=KX</a:t>
            </a:r>
            <a:r>
              <a:rPr lang="en-US" sz="6000" b="1" i="1" baseline="30000">
                <a:solidFill>
                  <a:srgbClr val="6600CC"/>
                </a:solidFill>
              </a:rPr>
              <a:t>2</a:t>
            </a:r>
            <a:endParaRPr lang="ru-RU" sz="60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rgbClr val="6600CC"/>
                </a:solidFill>
              </a:rPr>
              <a:t>Y=3X</a:t>
            </a:r>
            <a:r>
              <a:rPr lang="en-US" b="1" i="1" baseline="30000" smtClean="0">
                <a:solidFill>
                  <a:srgbClr val="6600CC"/>
                </a:solidFill>
              </a:rPr>
              <a:t>2</a:t>
            </a:r>
            <a:r>
              <a:rPr lang="en-US" b="1" i="1" smtClean="0">
                <a:solidFill>
                  <a:srgbClr val="6600CC"/>
                </a:solidFill>
              </a:rPr>
              <a:t>+1</a:t>
            </a:r>
            <a:endParaRPr lang="ru-RU" b="1" i="1" smtClean="0">
              <a:solidFill>
                <a:srgbClr val="6600CC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581400" cy="5181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600" dirty="0" smtClean="0"/>
          </a:p>
          <a:p>
            <a:pPr eaLnBrk="1" hangingPunct="1">
              <a:buFontTx/>
              <a:buNone/>
            </a:pPr>
            <a:r>
              <a:rPr lang="en-US" sz="1600" dirty="0" smtClean="0"/>
              <a:t>                   </a:t>
            </a:r>
            <a:r>
              <a:rPr lang="ru-RU" sz="1600" dirty="0" smtClean="0"/>
              <a:t>    </a:t>
            </a:r>
            <a:r>
              <a:rPr lang="en-US" sz="1800" b="1" dirty="0" smtClean="0">
                <a:solidFill>
                  <a:srgbClr val="6600CC"/>
                </a:solidFill>
              </a:rPr>
              <a:t>4</a:t>
            </a:r>
          </a:p>
          <a:p>
            <a:pPr eaLnBrk="1" hangingPunct="1"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</a:t>
            </a:r>
            <a:r>
              <a:rPr lang="ru-RU" sz="1800" b="1" dirty="0" smtClean="0">
                <a:solidFill>
                  <a:srgbClr val="6600CC"/>
                </a:solidFill>
              </a:rPr>
              <a:t>   </a:t>
            </a:r>
            <a:r>
              <a:rPr lang="en-US" sz="1800" b="1" dirty="0" smtClean="0">
                <a:solidFill>
                  <a:srgbClr val="6600CC"/>
                </a:solidFill>
              </a:rPr>
              <a:t>1</a:t>
            </a:r>
          </a:p>
          <a:p>
            <a:pPr eaLnBrk="1" hangingPunct="1"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              </a:t>
            </a:r>
            <a:r>
              <a:rPr lang="ru-RU" sz="1800" b="1" dirty="0" smtClean="0">
                <a:solidFill>
                  <a:srgbClr val="6600CC"/>
                </a:solidFill>
              </a:rPr>
              <a:t>    </a:t>
            </a:r>
            <a:r>
              <a:rPr lang="en-US" sz="1800" b="1" dirty="0" smtClean="0">
                <a:solidFill>
                  <a:srgbClr val="6600CC"/>
                </a:solidFill>
              </a:rPr>
              <a:t>1</a:t>
            </a:r>
            <a:endParaRPr lang="ru-RU" sz="1800" b="1" dirty="0" smtClean="0">
              <a:solidFill>
                <a:srgbClr val="6600CC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1447800"/>
            <a:ext cx="3429000" cy="4343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r>
              <a:rPr lang="en-US" sz="1800" smtClean="0">
                <a:solidFill>
                  <a:srgbClr val="6600CC"/>
                </a:solidFill>
              </a:rPr>
              <a:t>    </a:t>
            </a:r>
          </a:p>
          <a:p>
            <a:pPr eaLnBrk="1" hangingPunct="1">
              <a:buFontTx/>
              <a:buNone/>
            </a:pPr>
            <a:r>
              <a:rPr lang="en-US" sz="1800" smtClean="0">
                <a:solidFill>
                  <a:srgbClr val="6600CC"/>
                </a:solidFill>
              </a:rPr>
              <a:t>         </a:t>
            </a:r>
            <a:r>
              <a:rPr lang="en-US" sz="1800" b="1" smtClean="0">
                <a:solidFill>
                  <a:srgbClr val="6600CC"/>
                </a:solidFill>
              </a:rPr>
              <a:t>1</a:t>
            </a:r>
          </a:p>
          <a:p>
            <a:pPr eaLnBrk="1" hangingPunct="1">
              <a:buFontTx/>
              <a:buNone/>
            </a:pPr>
            <a:endParaRPr lang="en-US" sz="1800" b="1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r>
              <a:rPr lang="en-US" sz="1800" smtClean="0">
                <a:solidFill>
                  <a:srgbClr val="6600CC"/>
                </a:solidFill>
              </a:rPr>
              <a:t>                            </a:t>
            </a:r>
            <a:r>
              <a:rPr lang="en-US" sz="1800" b="1" smtClean="0">
                <a:solidFill>
                  <a:srgbClr val="6600CC"/>
                </a:solidFill>
              </a:rPr>
              <a:t>1</a:t>
            </a:r>
            <a:endParaRPr lang="ru-RU" sz="1800" b="1" smtClean="0">
              <a:solidFill>
                <a:srgbClr val="6600CC"/>
              </a:solidFill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685800" y="1524000"/>
            <a:ext cx="2695575" cy="2438400"/>
            <a:chOff x="672" y="960"/>
            <a:chExt cx="1698" cy="1536"/>
          </a:xfrm>
        </p:grpSpPr>
        <p:sp>
          <p:nvSpPr>
            <p:cNvPr id="3106" name="Line 5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7" name="Line 6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8" name="WordArt 7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109" name="WordArt 8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110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4572000" y="1524000"/>
            <a:ext cx="2695575" cy="2438400"/>
            <a:chOff x="672" y="960"/>
            <a:chExt cx="1698" cy="1536"/>
          </a:xfrm>
        </p:grpSpPr>
        <p:sp>
          <p:nvSpPr>
            <p:cNvPr id="3101" name="Line 55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" name="Line 56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3" name="WordArt 57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104" name="WordArt 58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105" name="WordArt 59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1905000" y="4038600"/>
            <a:ext cx="2695575" cy="2438400"/>
            <a:chOff x="672" y="960"/>
            <a:chExt cx="1698" cy="1536"/>
          </a:xfrm>
        </p:grpSpPr>
        <p:sp>
          <p:nvSpPr>
            <p:cNvPr id="3096" name="Line 61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7" name="Line 62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WordArt 63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099" name="WordArt 64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100" name="WordArt 65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5867400" y="3962400"/>
            <a:ext cx="2695575" cy="2438400"/>
            <a:chOff x="672" y="960"/>
            <a:chExt cx="1698" cy="1536"/>
          </a:xfrm>
        </p:grpSpPr>
        <p:sp>
          <p:nvSpPr>
            <p:cNvPr id="3091" name="Line 67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Line 68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WordArt 69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094" name="WordArt 70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3095" name="WordArt 71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sp>
        <p:nvSpPr>
          <p:cNvPr id="3081" name="Line 72"/>
          <p:cNvSpPr>
            <a:spLocks noChangeShapeType="1"/>
          </p:cNvSpPr>
          <p:nvPr/>
        </p:nvSpPr>
        <p:spPr bwMode="auto">
          <a:xfrm>
            <a:off x="1828800" y="1752600"/>
            <a:ext cx="457200" cy="16002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2" name="Arc 73"/>
          <p:cNvSpPr>
            <a:spLocks/>
          </p:cNvSpPr>
          <p:nvPr/>
        </p:nvSpPr>
        <p:spPr bwMode="auto">
          <a:xfrm flipH="1">
            <a:off x="5486400" y="1752600"/>
            <a:ext cx="609600" cy="9144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Arc 74"/>
          <p:cNvSpPr>
            <a:spLocks/>
          </p:cNvSpPr>
          <p:nvPr/>
        </p:nvSpPr>
        <p:spPr bwMode="auto">
          <a:xfrm flipH="1">
            <a:off x="3048000" y="4495800"/>
            <a:ext cx="609600" cy="9144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Arc 75"/>
          <p:cNvSpPr>
            <a:spLocks/>
          </p:cNvSpPr>
          <p:nvPr/>
        </p:nvSpPr>
        <p:spPr bwMode="auto">
          <a:xfrm flipH="1" flipV="1">
            <a:off x="6781800" y="50292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85" name="WordArt 76"/>
          <p:cNvSpPr>
            <a:spLocks noChangeArrowheads="1" noChangeShapeType="1" noTextEdit="1"/>
          </p:cNvSpPr>
          <p:nvPr/>
        </p:nvSpPr>
        <p:spPr bwMode="auto">
          <a:xfrm>
            <a:off x="685800" y="137160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3086" name="WordArt 77"/>
          <p:cNvSpPr>
            <a:spLocks noChangeArrowheads="1" noChangeShapeType="1" noTextEdit="1"/>
          </p:cNvSpPr>
          <p:nvPr/>
        </p:nvSpPr>
        <p:spPr bwMode="auto">
          <a:xfrm>
            <a:off x="4648200" y="13716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3087" name="WordArt 78"/>
          <p:cNvSpPr>
            <a:spLocks noChangeArrowheads="1" noChangeShapeType="1" noTextEdit="1"/>
          </p:cNvSpPr>
          <p:nvPr/>
        </p:nvSpPr>
        <p:spPr bwMode="auto">
          <a:xfrm>
            <a:off x="2133600" y="41148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3088" name="WordArt 79"/>
          <p:cNvSpPr>
            <a:spLocks noChangeArrowheads="1" noChangeShapeType="1" noTextEdit="1"/>
          </p:cNvSpPr>
          <p:nvPr/>
        </p:nvSpPr>
        <p:spPr bwMode="auto">
          <a:xfrm>
            <a:off x="6096000" y="39624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3089" name="Rectangle 80"/>
          <p:cNvSpPr>
            <a:spLocks noChangeArrowheads="1"/>
          </p:cNvSpPr>
          <p:nvPr/>
        </p:nvSpPr>
        <p:spPr bwMode="auto">
          <a:xfrm>
            <a:off x="3276600" y="457200"/>
            <a:ext cx="2667000" cy="685800"/>
          </a:xfrm>
          <a:prstGeom prst="rect">
            <a:avLst/>
          </a:prstGeom>
          <a:noFill/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90" name="WordArt 82"/>
          <p:cNvSpPr>
            <a:spLocks noChangeArrowheads="1" noChangeShapeType="1" noTextEdit="1"/>
          </p:cNvSpPr>
          <p:nvPr/>
        </p:nvSpPr>
        <p:spPr bwMode="auto">
          <a:xfrm>
            <a:off x="7924800" y="304800"/>
            <a:ext cx="6477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№ 1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rgbClr val="6600CC"/>
                </a:solidFill>
              </a:rPr>
              <a:t>Y= -0,5X</a:t>
            </a:r>
            <a:r>
              <a:rPr lang="en-US" b="1" i="1" baseline="30000" smtClean="0">
                <a:solidFill>
                  <a:srgbClr val="6600CC"/>
                </a:solidFill>
              </a:rPr>
              <a:t>2</a:t>
            </a:r>
            <a:r>
              <a:rPr lang="en-US" b="1" i="1" smtClean="0">
                <a:solidFill>
                  <a:srgbClr val="6600CC"/>
                </a:solidFill>
              </a:rPr>
              <a:t>-3</a:t>
            </a:r>
            <a:endParaRPr lang="ru-RU" b="1" i="1" smtClean="0">
              <a:solidFill>
                <a:srgbClr val="6600CC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581400" cy="51816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</a:t>
            </a:r>
            <a:r>
              <a:rPr lang="ru-RU" sz="1600" b="1" dirty="0" smtClean="0">
                <a:solidFill>
                  <a:srgbClr val="6600CC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600" b="1" dirty="0">
                <a:solidFill>
                  <a:srgbClr val="6600CC"/>
                </a:solidFill>
              </a:rPr>
              <a:t> </a:t>
            </a:r>
            <a:r>
              <a:rPr lang="ru-RU" sz="1600" b="1" dirty="0" smtClean="0">
                <a:solidFill>
                  <a:srgbClr val="6600CC"/>
                </a:solidFill>
              </a:rPr>
              <a:t>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600" b="1" dirty="0">
                <a:solidFill>
                  <a:srgbClr val="6600CC"/>
                </a:solidFill>
              </a:rPr>
              <a:t> </a:t>
            </a:r>
            <a:r>
              <a:rPr lang="ru-RU" sz="1600" b="1" dirty="0" smtClean="0">
                <a:solidFill>
                  <a:srgbClr val="6600CC"/>
                </a:solidFill>
              </a:rPr>
              <a:t>             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                 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600" b="1" dirty="0" smtClean="0">
                <a:solidFill>
                  <a:srgbClr val="6600CC"/>
                </a:solidFill>
              </a:rPr>
              <a:t>             </a:t>
            </a:r>
            <a:r>
              <a:rPr lang="en-US" sz="2600" b="1" dirty="0" smtClean="0">
                <a:solidFill>
                  <a:srgbClr val="6600CC"/>
                </a:solidFill>
              </a:rPr>
              <a:t>-</a:t>
            </a:r>
            <a:r>
              <a:rPr lang="en-US" sz="2600" b="1" dirty="0">
                <a:solidFill>
                  <a:srgbClr val="6600CC"/>
                </a:solidFill>
              </a:rPr>
              <a:t>3</a:t>
            </a:r>
            <a:endParaRPr lang="en-US" sz="2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                 </a:t>
            </a: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800" b="1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                                                                         </a:t>
            </a:r>
            <a:r>
              <a:rPr lang="en-US" sz="2900" b="1" dirty="0" smtClean="0">
                <a:solidFill>
                  <a:srgbClr val="6600CC"/>
                </a:solidFill>
              </a:rPr>
              <a:t>-</a:t>
            </a:r>
            <a:r>
              <a:rPr lang="en-US" sz="2900" b="1" dirty="0">
                <a:solidFill>
                  <a:srgbClr val="6600CC"/>
                </a:solidFill>
              </a:rPr>
              <a:t>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1447800"/>
            <a:ext cx="3429000" cy="5029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r>
              <a:rPr lang="ru-RU" sz="1800" b="1" smtClean="0">
                <a:solidFill>
                  <a:srgbClr val="6600CC"/>
                </a:solidFill>
              </a:rPr>
              <a:t>      3</a:t>
            </a:r>
            <a:r>
              <a:rPr lang="en-US" sz="1800" b="1" smtClean="0">
                <a:solidFill>
                  <a:srgbClr val="6600CC"/>
                </a:solidFill>
              </a:rPr>
              <a:t>    </a:t>
            </a:r>
          </a:p>
          <a:p>
            <a:pPr eaLnBrk="1" hangingPunct="1">
              <a:buFontTx/>
              <a:buNone/>
            </a:pPr>
            <a:r>
              <a:rPr lang="en-US" sz="1800" smtClean="0">
                <a:solidFill>
                  <a:srgbClr val="6600CC"/>
                </a:solidFill>
              </a:rPr>
              <a:t>         </a:t>
            </a: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r>
              <a:rPr lang="en-US" sz="1800" smtClean="0">
                <a:solidFill>
                  <a:srgbClr val="6600CC"/>
                </a:solidFill>
              </a:rPr>
              <a:t>                           </a:t>
            </a: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endParaRPr lang="en-US" sz="1800" smtClean="0">
              <a:solidFill>
                <a:srgbClr val="6600CC"/>
              </a:solidFill>
            </a:endParaRPr>
          </a:p>
          <a:p>
            <a:pPr eaLnBrk="1" hangingPunct="1">
              <a:buFontTx/>
              <a:buNone/>
            </a:pPr>
            <a:r>
              <a:rPr lang="en-US" sz="1800" smtClean="0">
                <a:solidFill>
                  <a:srgbClr val="6600CC"/>
                </a:solidFill>
              </a:rPr>
              <a:t>                               </a:t>
            </a:r>
            <a:r>
              <a:rPr lang="en-US" sz="1800" b="1" smtClean="0">
                <a:solidFill>
                  <a:srgbClr val="6600CC"/>
                </a:solidFill>
              </a:rPr>
              <a:t>-3</a:t>
            </a:r>
            <a:endParaRPr lang="ru-RU" sz="1800" b="1" smtClean="0">
              <a:solidFill>
                <a:srgbClr val="6600CC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" y="1524000"/>
            <a:ext cx="2695575" cy="2438400"/>
            <a:chOff x="672" y="960"/>
            <a:chExt cx="1698" cy="1536"/>
          </a:xfrm>
        </p:grpSpPr>
        <p:sp>
          <p:nvSpPr>
            <p:cNvPr id="4130" name="Line 6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1" name="Line 7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2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133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134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572000" y="1524000"/>
            <a:ext cx="2695575" cy="2438400"/>
            <a:chOff x="672" y="960"/>
            <a:chExt cx="1698" cy="1536"/>
          </a:xfrm>
        </p:grpSpPr>
        <p:sp>
          <p:nvSpPr>
            <p:cNvPr id="4125" name="Line 12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6" name="Line 13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128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129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905000" y="4038600"/>
            <a:ext cx="2695575" cy="2438400"/>
            <a:chOff x="672" y="960"/>
            <a:chExt cx="1698" cy="1536"/>
          </a:xfrm>
        </p:grpSpPr>
        <p:sp>
          <p:nvSpPr>
            <p:cNvPr id="4120" name="Line 18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1" name="Line 19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123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124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867400" y="3962400"/>
            <a:ext cx="2695575" cy="2438400"/>
            <a:chOff x="672" y="960"/>
            <a:chExt cx="1698" cy="1536"/>
          </a:xfrm>
        </p:grpSpPr>
        <p:sp>
          <p:nvSpPr>
            <p:cNvPr id="4115" name="Line 24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Line 25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118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4119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sp>
        <p:nvSpPr>
          <p:cNvPr id="4105" name="Arc 30"/>
          <p:cNvSpPr>
            <a:spLocks/>
          </p:cNvSpPr>
          <p:nvPr/>
        </p:nvSpPr>
        <p:spPr bwMode="auto">
          <a:xfrm flipH="1" flipV="1">
            <a:off x="5486400" y="24384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6" name="Arc 31"/>
          <p:cNvSpPr>
            <a:spLocks/>
          </p:cNvSpPr>
          <p:nvPr/>
        </p:nvSpPr>
        <p:spPr bwMode="auto">
          <a:xfrm flipH="1" flipV="1">
            <a:off x="2819400" y="5791200"/>
            <a:ext cx="609600" cy="9144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7" name="Arc 32"/>
          <p:cNvSpPr>
            <a:spLocks/>
          </p:cNvSpPr>
          <p:nvPr/>
        </p:nvSpPr>
        <p:spPr bwMode="auto">
          <a:xfrm flipH="1">
            <a:off x="6781800" y="48768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8" name="WordArt 33"/>
          <p:cNvSpPr>
            <a:spLocks noChangeArrowheads="1" noChangeShapeType="1" noTextEdit="1"/>
          </p:cNvSpPr>
          <p:nvPr/>
        </p:nvSpPr>
        <p:spPr bwMode="auto">
          <a:xfrm>
            <a:off x="685800" y="137160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4109" name="WordArt 34"/>
          <p:cNvSpPr>
            <a:spLocks noChangeArrowheads="1" noChangeShapeType="1" noTextEdit="1"/>
          </p:cNvSpPr>
          <p:nvPr/>
        </p:nvSpPr>
        <p:spPr bwMode="auto">
          <a:xfrm>
            <a:off x="4648200" y="13716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4110" name="WordArt 35"/>
          <p:cNvSpPr>
            <a:spLocks noChangeArrowheads="1" noChangeShapeType="1" noTextEdit="1"/>
          </p:cNvSpPr>
          <p:nvPr/>
        </p:nvSpPr>
        <p:spPr bwMode="auto">
          <a:xfrm>
            <a:off x="2133600" y="41148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4111" name="WordArt 36"/>
          <p:cNvSpPr>
            <a:spLocks noChangeArrowheads="1" noChangeShapeType="1" noTextEdit="1"/>
          </p:cNvSpPr>
          <p:nvPr/>
        </p:nvSpPr>
        <p:spPr bwMode="auto">
          <a:xfrm>
            <a:off x="6096000" y="39624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4112" name="Rectangle 37"/>
          <p:cNvSpPr>
            <a:spLocks noChangeArrowheads="1"/>
          </p:cNvSpPr>
          <p:nvPr/>
        </p:nvSpPr>
        <p:spPr bwMode="auto">
          <a:xfrm>
            <a:off x="3048000" y="457200"/>
            <a:ext cx="2971800" cy="685800"/>
          </a:xfrm>
          <a:prstGeom prst="rect">
            <a:avLst/>
          </a:prstGeom>
          <a:noFill/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3" name="Arc 38"/>
          <p:cNvSpPr>
            <a:spLocks/>
          </p:cNvSpPr>
          <p:nvPr/>
        </p:nvSpPr>
        <p:spPr bwMode="auto">
          <a:xfrm flipH="1" flipV="1">
            <a:off x="1066800" y="28956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4" name="WordArt 39"/>
          <p:cNvSpPr>
            <a:spLocks noChangeArrowheads="1" noChangeShapeType="1" noTextEdit="1"/>
          </p:cNvSpPr>
          <p:nvPr/>
        </p:nvSpPr>
        <p:spPr bwMode="auto">
          <a:xfrm>
            <a:off x="7848600" y="457200"/>
            <a:ext cx="7048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№ 2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i="1" smtClean="0">
                <a:solidFill>
                  <a:srgbClr val="6600CC"/>
                </a:solidFill>
              </a:rPr>
              <a:t>Y= -2(X-2)</a:t>
            </a:r>
            <a:r>
              <a:rPr lang="en-US" b="1" i="1" baseline="30000" smtClean="0">
                <a:solidFill>
                  <a:srgbClr val="6600CC"/>
                </a:solidFill>
              </a:rPr>
              <a:t>2</a:t>
            </a:r>
            <a:endParaRPr lang="ru-RU" b="1" i="1" smtClean="0">
              <a:solidFill>
                <a:srgbClr val="6600CC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3581400" cy="518160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solidFill>
                  <a:srgbClr val="6600CC"/>
                </a:solidFill>
              </a:rPr>
              <a:t>                                              </a:t>
            </a:r>
            <a:r>
              <a:rPr lang="en-US" sz="1800" b="1" dirty="0" smtClean="0">
                <a:solidFill>
                  <a:srgbClr val="6600CC"/>
                </a:solidFill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                   </a:t>
            </a: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2300" b="1" dirty="0" smtClean="0">
                <a:solidFill>
                  <a:srgbClr val="6600CC"/>
                </a:solidFill>
              </a:rPr>
              <a:t>                                                               </a:t>
            </a:r>
            <a:r>
              <a:rPr lang="en-US" sz="2300" b="1" dirty="0" smtClean="0">
                <a:solidFill>
                  <a:srgbClr val="6600CC"/>
                </a:solidFill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b="1" dirty="0" smtClean="0">
                <a:solidFill>
                  <a:srgbClr val="6600CC"/>
                </a:solidFill>
              </a:rPr>
              <a:t>                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1447800"/>
            <a:ext cx="3657600" cy="5029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dirty="0" smtClean="0">
                <a:solidFill>
                  <a:srgbClr val="6600CC"/>
                </a:solidFill>
              </a:rPr>
              <a:t>  </a:t>
            </a:r>
            <a:r>
              <a:rPr lang="en-US" sz="1600" dirty="0" smtClean="0">
                <a:solidFill>
                  <a:srgbClr val="6600CC"/>
                </a:solidFill>
              </a:rPr>
              <a:t>-</a:t>
            </a:r>
            <a:r>
              <a:rPr lang="en-US" sz="1800" b="1" dirty="0">
                <a:solidFill>
                  <a:srgbClr val="6600CC"/>
                </a:solidFill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              </a:t>
            </a:r>
            <a:r>
              <a:rPr lang="ru-RU" sz="1800" b="1" dirty="0" smtClean="0">
                <a:solidFill>
                  <a:srgbClr val="6600CC"/>
                </a:solidFill>
              </a:rPr>
              <a:t>             </a:t>
            </a:r>
            <a:r>
              <a:rPr lang="en-US" sz="1800" b="1" dirty="0" smtClean="0">
                <a:solidFill>
                  <a:srgbClr val="6600CC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6600CC"/>
                </a:solidFill>
              </a:rPr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1600" b="1" dirty="0" smtClean="0">
                <a:solidFill>
                  <a:srgbClr val="6600CC"/>
                </a:solidFill>
              </a:rPr>
              <a:t>                           </a:t>
            </a:r>
            <a:r>
              <a:rPr lang="en-US" sz="1600" b="1" dirty="0" smtClean="0">
                <a:solidFill>
                  <a:srgbClr val="6600CC"/>
                </a:solidFill>
              </a:rPr>
              <a:t>-</a:t>
            </a:r>
            <a:r>
              <a:rPr lang="ru-RU" sz="1600" b="1" dirty="0" smtClean="0">
                <a:solidFill>
                  <a:srgbClr val="6600CC"/>
                </a:solidFill>
              </a:rPr>
              <a:t>  </a:t>
            </a:r>
            <a:r>
              <a:rPr lang="en-US" sz="1600" b="1" dirty="0">
                <a:solidFill>
                  <a:srgbClr val="6600CC"/>
                </a:solidFill>
              </a:rPr>
              <a:t>2</a:t>
            </a: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>
                <a:solidFill>
                  <a:srgbClr val="6600CC"/>
                </a:solidFill>
              </a:rPr>
              <a:t>                               </a:t>
            </a:r>
            <a:endParaRPr lang="ru-RU" sz="1600" b="1" dirty="0" smtClean="0">
              <a:solidFill>
                <a:srgbClr val="6600CC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" y="1524000"/>
            <a:ext cx="2695575" cy="2438400"/>
            <a:chOff x="672" y="960"/>
            <a:chExt cx="1698" cy="1536"/>
          </a:xfrm>
        </p:grpSpPr>
        <p:sp>
          <p:nvSpPr>
            <p:cNvPr id="5154" name="Line 6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5" name="Line 7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6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5157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5158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572000" y="1524000"/>
            <a:ext cx="2695575" cy="2438400"/>
            <a:chOff x="672" y="960"/>
            <a:chExt cx="1698" cy="1536"/>
          </a:xfrm>
        </p:grpSpPr>
        <p:sp>
          <p:nvSpPr>
            <p:cNvPr id="5149" name="Line 12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0" name="Line 13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1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5152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5153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905000" y="4038600"/>
            <a:ext cx="2695575" cy="2438400"/>
            <a:chOff x="672" y="960"/>
            <a:chExt cx="1698" cy="1536"/>
          </a:xfrm>
        </p:grpSpPr>
        <p:sp>
          <p:nvSpPr>
            <p:cNvPr id="5144" name="Line 18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5" name="Line 19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5147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5148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5867400" y="3962400"/>
            <a:ext cx="2695575" cy="2438400"/>
            <a:chOff x="672" y="960"/>
            <a:chExt cx="1698" cy="1536"/>
          </a:xfrm>
        </p:grpSpPr>
        <p:sp>
          <p:nvSpPr>
            <p:cNvPr id="5139" name="Line 24"/>
            <p:cNvSpPr>
              <a:spLocks noChangeShapeType="1"/>
            </p:cNvSpPr>
            <p:nvPr/>
          </p:nvSpPr>
          <p:spPr bwMode="auto">
            <a:xfrm>
              <a:off x="1444" y="1021"/>
              <a:ext cx="1" cy="14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Line 25"/>
            <p:cNvSpPr>
              <a:spLocks noChangeShapeType="1"/>
            </p:cNvSpPr>
            <p:nvPr/>
          </p:nvSpPr>
          <p:spPr bwMode="auto">
            <a:xfrm>
              <a:off x="672" y="1820"/>
              <a:ext cx="161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256" y="1872"/>
              <a:ext cx="114" cy="7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X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5142" name="WordArt 27"/>
            <p:cNvSpPr>
              <a:spLocks noChangeArrowheads="1" noChangeShapeType="1" noTextEdit="1"/>
            </p:cNvSpPr>
            <p:nvPr/>
          </p:nvSpPr>
          <p:spPr bwMode="auto">
            <a:xfrm>
              <a:off x="1248" y="960"/>
              <a:ext cx="181" cy="10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Y</a:t>
              </a:r>
              <a:endPara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5143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296" y="1872"/>
              <a:ext cx="111" cy="11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latin typeface="Arial"/>
                  <a:cs typeface="Arial"/>
                </a:rPr>
                <a:t>0</a:t>
              </a:r>
            </a:p>
          </p:txBody>
        </p:sp>
      </p:grpSp>
      <p:sp>
        <p:nvSpPr>
          <p:cNvPr id="5129" name="Arc 29"/>
          <p:cNvSpPr>
            <a:spLocks/>
          </p:cNvSpPr>
          <p:nvPr/>
        </p:nvSpPr>
        <p:spPr bwMode="auto">
          <a:xfrm flipH="1">
            <a:off x="5029200" y="19050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Arc 30"/>
          <p:cNvSpPr>
            <a:spLocks/>
          </p:cNvSpPr>
          <p:nvPr/>
        </p:nvSpPr>
        <p:spPr bwMode="auto">
          <a:xfrm flipH="1" flipV="1">
            <a:off x="3276600" y="5410200"/>
            <a:ext cx="609600" cy="9144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1" name="Arc 31"/>
          <p:cNvSpPr>
            <a:spLocks/>
          </p:cNvSpPr>
          <p:nvPr/>
        </p:nvSpPr>
        <p:spPr bwMode="auto">
          <a:xfrm flipH="1" flipV="1">
            <a:off x="6248400" y="53340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2" name="WordArt 32"/>
          <p:cNvSpPr>
            <a:spLocks noChangeArrowheads="1" noChangeShapeType="1" noTextEdit="1"/>
          </p:cNvSpPr>
          <p:nvPr/>
        </p:nvSpPr>
        <p:spPr bwMode="auto">
          <a:xfrm>
            <a:off x="685800" y="1371600"/>
            <a:ext cx="1714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5133" name="WordArt 33"/>
          <p:cNvSpPr>
            <a:spLocks noChangeArrowheads="1" noChangeShapeType="1" noTextEdit="1"/>
          </p:cNvSpPr>
          <p:nvPr/>
        </p:nvSpPr>
        <p:spPr bwMode="auto">
          <a:xfrm>
            <a:off x="4648200" y="13716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5134" name="WordArt 34"/>
          <p:cNvSpPr>
            <a:spLocks noChangeArrowheads="1" noChangeShapeType="1" noTextEdit="1"/>
          </p:cNvSpPr>
          <p:nvPr/>
        </p:nvSpPr>
        <p:spPr bwMode="auto">
          <a:xfrm>
            <a:off x="2133600" y="4114800"/>
            <a:ext cx="238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5135" name="WordArt 35"/>
          <p:cNvSpPr>
            <a:spLocks noChangeArrowheads="1" noChangeShapeType="1" noTextEdit="1"/>
          </p:cNvSpPr>
          <p:nvPr/>
        </p:nvSpPr>
        <p:spPr bwMode="auto">
          <a:xfrm>
            <a:off x="6096000" y="3962400"/>
            <a:ext cx="228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4</a:t>
            </a:r>
            <a:endParaRPr lang="ru-RU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5136" name="Rectangle 36"/>
          <p:cNvSpPr>
            <a:spLocks noChangeArrowheads="1"/>
          </p:cNvSpPr>
          <p:nvPr/>
        </p:nvSpPr>
        <p:spPr bwMode="auto">
          <a:xfrm>
            <a:off x="3048000" y="457200"/>
            <a:ext cx="2971800" cy="685800"/>
          </a:xfrm>
          <a:prstGeom prst="rect">
            <a:avLst/>
          </a:prstGeom>
          <a:noFill/>
          <a:ln w="1905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7" name="Arc 37"/>
          <p:cNvSpPr>
            <a:spLocks/>
          </p:cNvSpPr>
          <p:nvPr/>
        </p:nvSpPr>
        <p:spPr bwMode="auto">
          <a:xfrm flipH="1">
            <a:off x="2133600" y="1905000"/>
            <a:ext cx="609600" cy="990600"/>
          </a:xfrm>
          <a:custGeom>
            <a:avLst/>
            <a:gdLst>
              <a:gd name="T0" fmla="*/ 2147483647 w 43200"/>
              <a:gd name="T1" fmla="*/ 2147483647 h 24005"/>
              <a:gd name="T2" fmla="*/ 74978147 w 43200"/>
              <a:gd name="T3" fmla="*/ 0 h 24005"/>
              <a:gd name="T4" fmla="*/ 2147483647 w 43200"/>
              <a:gd name="T5" fmla="*/ 2147483647 h 24005"/>
              <a:gd name="T6" fmla="*/ 0 60000 65536"/>
              <a:gd name="T7" fmla="*/ 0 60000 65536"/>
              <a:gd name="T8" fmla="*/ 0 60000 65536"/>
              <a:gd name="T9" fmla="*/ 0 w 43200"/>
              <a:gd name="T10" fmla="*/ 0 h 24005"/>
              <a:gd name="T11" fmla="*/ 43200 w 43200"/>
              <a:gd name="T12" fmla="*/ 24005 h 240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24005" fill="none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</a:path>
              <a:path w="43200" h="24005" stroke="0" extrusionOk="0">
                <a:moveTo>
                  <a:pt x="43095" y="279"/>
                </a:moveTo>
                <a:cubicBezTo>
                  <a:pt x="43165" y="986"/>
                  <a:pt x="43200" y="1695"/>
                  <a:pt x="43200" y="2405"/>
                </a:cubicBezTo>
                <a:cubicBezTo>
                  <a:pt x="43200" y="14334"/>
                  <a:pt x="33529" y="24005"/>
                  <a:pt x="21600" y="24005"/>
                </a:cubicBezTo>
                <a:cubicBezTo>
                  <a:pt x="9670" y="24005"/>
                  <a:pt x="0" y="14334"/>
                  <a:pt x="0" y="2405"/>
                </a:cubicBezTo>
                <a:cubicBezTo>
                  <a:pt x="-1" y="1601"/>
                  <a:pt x="44" y="798"/>
                  <a:pt x="134" y="0"/>
                </a:cubicBezTo>
                <a:lnTo>
                  <a:pt x="21600" y="2405"/>
                </a:lnTo>
                <a:lnTo>
                  <a:pt x="43095" y="279"/>
                </a:lnTo>
                <a:close/>
              </a:path>
            </a:pathLst>
          </a:cu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38" name="WordArt 38"/>
          <p:cNvSpPr>
            <a:spLocks noChangeArrowheads="1" noChangeShapeType="1" noTextEdit="1"/>
          </p:cNvSpPr>
          <p:nvPr/>
        </p:nvSpPr>
        <p:spPr bwMode="auto">
          <a:xfrm>
            <a:off x="7924800" y="457200"/>
            <a:ext cx="7143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№ 3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1928</TotalTime>
  <Words>1412</Words>
  <Application>Microsoft Office PowerPoint</Application>
  <PresentationFormat>Экран (4:3)</PresentationFormat>
  <Paragraphs>1193</Paragraphs>
  <Slides>35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35</vt:i4>
      </vt:variant>
    </vt:vector>
  </HeadingPairs>
  <TitlesOfParts>
    <vt:vector size="38" baseType="lpstr">
      <vt:lpstr>Тема Office</vt:lpstr>
      <vt:lpstr>Equation</vt:lpstr>
      <vt:lpstr>Формула</vt:lpstr>
      <vt:lpstr>Презентация PowerPoint</vt:lpstr>
      <vt:lpstr>Преобразование графиков тригонометрических функций                              </vt:lpstr>
      <vt:lpstr>Презентация PowerPoint</vt:lpstr>
      <vt:lpstr>Проверим домашнее задание</vt:lpstr>
      <vt:lpstr> Повторим правила преобразований функций: </vt:lpstr>
      <vt:lpstr>Презентация PowerPoint</vt:lpstr>
      <vt:lpstr>Y=3X2+1</vt:lpstr>
      <vt:lpstr>Y= -0,5X2-3</vt:lpstr>
      <vt:lpstr>Y= -2(X-2)2</vt:lpstr>
      <vt:lpstr>Y= (X+2)2 - 4</vt:lpstr>
      <vt:lpstr>Y= -3(X-4)2 +1</vt:lpstr>
      <vt:lpstr>Y= 0,5(X-2)2 +3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Какие преобразования нужно выполнить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Самостоятельная работа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Будехина</dc:creator>
  <cp:lastModifiedBy>User</cp:lastModifiedBy>
  <cp:revision>196</cp:revision>
  <dcterms:created xsi:type="dcterms:W3CDTF">2009-06-12T10:52:55Z</dcterms:created>
  <dcterms:modified xsi:type="dcterms:W3CDTF">2012-11-13T20:25:32Z</dcterms:modified>
</cp:coreProperties>
</file>