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88163" cy="100203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717" autoAdjust="0"/>
  </p:normalViewPr>
  <p:slideViewPr>
    <p:cSldViewPr>
      <p:cViewPr>
        <p:scale>
          <a:sx n="100" d="100"/>
          <a:sy n="100" d="100"/>
        </p:scale>
        <p:origin x="-294"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ru-RU"/>
          </a:p>
        </p:txBody>
      </p:sp>
      <p:sp>
        <p:nvSpPr>
          <p:cNvPr id="3" name="Дата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87C6FA06-6C29-4A60-B354-D778970AAE27}" type="datetimeFigureOut">
              <a:rPr lang="ru-RU" smtClean="0"/>
              <a:pPr/>
              <a:t>25.11.2015</a:t>
            </a:fld>
            <a:endParaRPr lang="ru-RU"/>
          </a:p>
        </p:txBody>
      </p:sp>
      <p:sp>
        <p:nvSpPr>
          <p:cNvPr id="4" name="Образ слайда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ru-RU"/>
          </a:p>
        </p:txBody>
      </p:sp>
      <p:sp>
        <p:nvSpPr>
          <p:cNvPr id="5" name="Заметки 4"/>
          <p:cNvSpPr>
            <a:spLocks noGrp="1"/>
          </p:cNvSpPr>
          <p:nvPr>
            <p:ph type="body" sz="quarter" idx="3"/>
          </p:nvPr>
        </p:nvSpPr>
        <p:spPr>
          <a:xfrm>
            <a:off x="688817" y="4759643"/>
            <a:ext cx="5510530" cy="4509135"/>
          </a:xfrm>
          <a:prstGeom prst="rect">
            <a:avLst/>
          </a:prstGeom>
        </p:spPr>
        <p:txBody>
          <a:bodyPr vert="horz" lIns="96616" tIns="48308" rIns="96616" bIns="48308"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ru-RU"/>
          </a:p>
        </p:txBody>
      </p:sp>
      <p:sp>
        <p:nvSpPr>
          <p:cNvPr id="7" name="Номер слайда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D0340A11-51CB-4F75-94A5-AEBE97A329E8}"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0340A11-51CB-4F75-94A5-AEBE97A329E8}" type="slidenum">
              <a:rPr lang="ru-RU" smtClean="0"/>
              <a:pPr/>
              <a:t>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9E5B0B59-4412-448B-9B48-C75920CE9BF3}" type="datetimeFigureOut">
              <a:rPr lang="ru-RU" smtClean="0"/>
              <a:pPr/>
              <a:t>25.11.2015</a:t>
            </a:fld>
            <a:endParaRPr lang="ru-RU" dirty="0"/>
          </a:p>
        </p:txBody>
      </p:sp>
      <p:sp>
        <p:nvSpPr>
          <p:cNvPr id="2" name="Нижний колонтитул 1"/>
          <p:cNvSpPr>
            <a:spLocks noGrp="1"/>
          </p:cNvSpPr>
          <p:nvPr>
            <p:ph type="ftr" sz="quarter" idx="11"/>
          </p:nvPr>
        </p:nvSpPr>
        <p:spPr/>
        <p:txBody>
          <a:bodyPr/>
          <a:lstStyle/>
          <a:p>
            <a:endParaRPr lang="ru-RU" dirty="0"/>
          </a:p>
        </p:txBody>
      </p:sp>
      <p:sp>
        <p:nvSpPr>
          <p:cNvPr id="15" name="Номер слайда 14"/>
          <p:cNvSpPr>
            <a:spLocks noGrp="1"/>
          </p:cNvSpPr>
          <p:nvPr>
            <p:ph type="sldNum" sz="quarter" idx="12"/>
          </p:nvPr>
        </p:nvSpPr>
        <p:spPr>
          <a:xfrm>
            <a:off x="8229600" y="6473952"/>
            <a:ext cx="758952" cy="246888"/>
          </a:xfrm>
        </p:spPr>
        <p:txBody>
          <a:bodyPr/>
          <a:lstStyle/>
          <a:p>
            <a:fld id="{EC4B46C0-ADF3-4E0D-8C4D-ED7C91BCAB56}"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E5B0B59-4412-448B-9B48-C75920CE9BF3}" type="datetimeFigureOut">
              <a:rPr lang="ru-RU" smtClean="0"/>
              <a:pPr/>
              <a:t>25.11.2015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C4B46C0-ADF3-4E0D-8C4D-ED7C91BCAB56}"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E5B0B59-4412-448B-9B48-C75920CE9BF3}" type="datetimeFigureOut">
              <a:rPr lang="ru-RU" smtClean="0"/>
              <a:pPr/>
              <a:t>25.11.2015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C4B46C0-ADF3-4E0D-8C4D-ED7C91BCAB56}"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9E5B0B59-4412-448B-9B48-C75920CE9BF3}" type="datetimeFigureOut">
              <a:rPr lang="ru-RU" smtClean="0"/>
              <a:pPr/>
              <a:t>25.11.2015</a:t>
            </a:fld>
            <a:endParaRPr lang="ru-RU" dirty="0"/>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dirty="0"/>
          </a:p>
        </p:txBody>
      </p:sp>
      <p:sp>
        <p:nvSpPr>
          <p:cNvPr id="16" name="Номер слайда 15"/>
          <p:cNvSpPr>
            <a:spLocks noGrp="1"/>
          </p:cNvSpPr>
          <p:nvPr>
            <p:ph type="sldNum" sz="quarter" idx="12"/>
          </p:nvPr>
        </p:nvSpPr>
        <p:spPr>
          <a:xfrm>
            <a:off x="8229600" y="6473952"/>
            <a:ext cx="758952" cy="246888"/>
          </a:xfrm>
        </p:spPr>
        <p:txBody>
          <a:bodyPr/>
          <a:lstStyle/>
          <a:p>
            <a:fld id="{EC4B46C0-ADF3-4E0D-8C4D-ED7C91BCAB56}"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9E5B0B59-4412-448B-9B48-C75920CE9BF3}" type="datetimeFigureOut">
              <a:rPr lang="ru-RU" smtClean="0"/>
              <a:pPr/>
              <a:t>25.11.2015</a:t>
            </a:fld>
            <a:endParaRPr lang="ru-RU" dirty="0"/>
          </a:p>
        </p:txBody>
      </p:sp>
      <p:sp>
        <p:nvSpPr>
          <p:cNvPr id="11" name="Нижний колонтитул 10"/>
          <p:cNvSpPr>
            <a:spLocks noGrp="1"/>
          </p:cNvSpPr>
          <p:nvPr>
            <p:ph type="ftr" sz="quarter" idx="11"/>
          </p:nvPr>
        </p:nvSpPr>
        <p:spPr/>
        <p:txBody>
          <a:bodyPr/>
          <a:lstStyle/>
          <a:p>
            <a:endParaRPr lang="ru-RU" dirty="0"/>
          </a:p>
        </p:txBody>
      </p:sp>
      <p:sp>
        <p:nvSpPr>
          <p:cNvPr id="16" name="Номер слайда 15"/>
          <p:cNvSpPr>
            <a:spLocks noGrp="1"/>
          </p:cNvSpPr>
          <p:nvPr>
            <p:ph type="sldNum" sz="quarter" idx="12"/>
          </p:nvPr>
        </p:nvSpPr>
        <p:spPr/>
        <p:txBody>
          <a:bodyPr/>
          <a:lstStyle/>
          <a:p>
            <a:fld id="{EC4B46C0-ADF3-4E0D-8C4D-ED7C91BCAB56}" type="slidenum">
              <a:rPr lang="ru-RU" smtClean="0"/>
              <a:pPr/>
              <a:t>‹#›</a:t>
            </a:fld>
            <a:endParaRPr lang="ru-RU" dirty="0"/>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9E5B0B59-4412-448B-9B48-C75920CE9BF3}" type="datetimeFigureOut">
              <a:rPr lang="ru-RU" smtClean="0"/>
              <a:pPr/>
              <a:t>25.11.2015</a:t>
            </a:fld>
            <a:endParaRPr lang="ru-RU" dirty="0"/>
          </a:p>
        </p:txBody>
      </p:sp>
      <p:sp>
        <p:nvSpPr>
          <p:cNvPr id="10" name="Нижний колонтитул 9"/>
          <p:cNvSpPr>
            <a:spLocks noGrp="1"/>
          </p:cNvSpPr>
          <p:nvPr>
            <p:ph type="ftr" sz="quarter" idx="11"/>
          </p:nvPr>
        </p:nvSpPr>
        <p:spPr/>
        <p:txBody>
          <a:bodyPr/>
          <a:lstStyle/>
          <a:p>
            <a:endParaRPr lang="ru-RU" dirty="0"/>
          </a:p>
        </p:txBody>
      </p:sp>
      <p:sp>
        <p:nvSpPr>
          <p:cNvPr id="31" name="Номер слайда 30"/>
          <p:cNvSpPr>
            <a:spLocks noGrp="1"/>
          </p:cNvSpPr>
          <p:nvPr>
            <p:ph type="sldNum" sz="quarter" idx="12"/>
          </p:nvPr>
        </p:nvSpPr>
        <p:spPr/>
        <p:txBody>
          <a:bodyPr/>
          <a:lstStyle/>
          <a:p>
            <a:fld id="{EC4B46C0-ADF3-4E0D-8C4D-ED7C91BCAB56}"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9E5B0B59-4412-448B-9B48-C75920CE9BF3}" type="datetimeFigureOut">
              <a:rPr lang="ru-RU" smtClean="0"/>
              <a:pPr/>
              <a:t>25.11.2015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8229600" y="6477000"/>
            <a:ext cx="762000" cy="246888"/>
          </a:xfrm>
        </p:spPr>
        <p:txBody>
          <a:bodyPr/>
          <a:lstStyle/>
          <a:p>
            <a:fld id="{EC4B46C0-ADF3-4E0D-8C4D-ED7C91BCAB56}" type="slidenum">
              <a:rPr lang="ru-RU" smtClean="0"/>
              <a:pPr/>
              <a:t>‹#›</a:t>
            </a:fld>
            <a:endParaRPr lang="ru-RU" dirty="0"/>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9E5B0B59-4412-448B-9B48-C75920CE9BF3}" type="datetimeFigureOut">
              <a:rPr lang="ru-RU" smtClean="0"/>
              <a:pPr/>
              <a:t>25.11.2015</a:t>
            </a:fld>
            <a:endParaRPr lang="ru-RU" dirty="0"/>
          </a:p>
        </p:txBody>
      </p:sp>
      <p:sp>
        <p:nvSpPr>
          <p:cNvPr id="21" name="Нижний колонтитул 20"/>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C4B46C0-ADF3-4E0D-8C4D-ED7C91BCAB56}"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9E5B0B59-4412-448B-9B48-C75920CE9BF3}" type="datetimeFigureOut">
              <a:rPr lang="ru-RU" smtClean="0"/>
              <a:pPr/>
              <a:t>25.11.2015</a:t>
            </a:fld>
            <a:endParaRPr lang="ru-RU" dirty="0"/>
          </a:p>
        </p:txBody>
      </p:sp>
      <p:sp>
        <p:nvSpPr>
          <p:cNvPr id="24" name="Нижний колонтитул 23"/>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C4B46C0-ADF3-4E0D-8C4D-ED7C91BCAB56}"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9E5B0B59-4412-448B-9B48-C75920CE9BF3}" type="datetimeFigureOut">
              <a:rPr lang="ru-RU" smtClean="0"/>
              <a:pPr/>
              <a:t>25.11.2015</a:t>
            </a:fld>
            <a:endParaRPr lang="ru-RU" dirty="0"/>
          </a:p>
        </p:txBody>
      </p:sp>
      <p:sp>
        <p:nvSpPr>
          <p:cNvPr id="29" name="Нижний колонтитул 28"/>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C4B46C0-ADF3-4E0D-8C4D-ED7C91BCAB56}"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dirty="0" smtClean="0"/>
              <a:t>Вставка рисунка</a:t>
            </a:r>
            <a:endParaRPr kumimoji="0" lang="en-US" dirty="0"/>
          </a:p>
        </p:txBody>
      </p:sp>
      <p:sp>
        <p:nvSpPr>
          <p:cNvPr id="7" name="Дата 6"/>
          <p:cNvSpPr>
            <a:spLocks noGrp="1"/>
          </p:cNvSpPr>
          <p:nvPr>
            <p:ph type="dt" sz="half" idx="10"/>
          </p:nvPr>
        </p:nvSpPr>
        <p:spPr/>
        <p:txBody>
          <a:bodyPr/>
          <a:lstStyle/>
          <a:p>
            <a:fld id="{9E5B0B59-4412-448B-9B48-C75920CE9BF3}" type="datetimeFigureOut">
              <a:rPr lang="ru-RU" smtClean="0"/>
              <a:pPr/>
              <a:t>25.11.2015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31" name="Номер слайда 30"/>
          <p:cNvSpPr>
            <a:spLocks noGrp="1"/>
          </p:cNvSpPr>
          <p:nvPr>
            <p:ph type="sldNum" sz="quarter" idx="12"/>
          </p:nvPr>
        </p:nvSpPr>
        <p:spPr/>
        <p:txBody>
          <a:bodyPr/>
          <a:lstStyle/>
          <a:p>
            <a:fld id="{EC4B46C0-ADF3-4E0D-8C4D-ED7C91BCAB56}" type="slidenum">
              <a:rPr lang="ru-RU" smtClean="0"/>
              <a:pPr/>
              <a:t>‹#›</a:t>
            </a:fld>
            <a:endParaRPr lang="ru-RU" dirty="0"/>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9E5B0B59-4412-448B-9B48-C75920CE9BF3}" type="datetimeFigureOut">
              <a:rPr lang="ru-RU" smtClean="0"/>
              <a:pPr/>
              <a:t>25.11.2015</a:t>
            </a:fld>
            <a:endParaRPr lang="ru-RU" dirty="0"/>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dirty="0"/>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C4B46C0-ADF3-4E0D-8C4D-ED7C91BCAB56}" type="slidenum">
              <a:rPr lang="ru-RU" smtClean="0"/>
              <a:pPr/>
              <a:t>‹#›</a:t>
            </a:fld>
            <a:endParaRPr lang="ru-RU" dirty="0"/>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6.jpeg"/><Relationship Id="rId3" Type="http://schemas.openxmlformats.org/officeDocument/2006/relationships/image" Target="../media/image26.jpeg"/><Relationship Id="rId7" Type="http://schemas.openxmlformats.org/officeDocument/2006/relationships/image" Target="../media/image30.jpeg"/><Relationship Id="rId12" Type="http://schemas.openxmlformats.org/officeDocument/2006/relationships/image" Target="../media/image35.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jpeg"/><Relationship Id="rId15" Type="http://schemas.openxmlformats.org/officeDocument/2006/relationships/image" Target="../media/image3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 Id="rId14" Type="http://schemas.openxmlformats.org/officeDocument/2006/relationships/image" Target="../media/image37.jpeg"/></Relationships>
</file>

<file path=ppt/slides/_rels/slide11.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 Id="rId9" Type="http://schemas.openxmlformats.org/officeDocument/2006/relationships/image" Target="../media/image45.jpeg"/></Relationships>
</file>

<file path=ppt/slides/_rels/slide12.xml.rels><?xml version="1.0" encoding="UTF-8" standalone="yes"?>
<Relationships xmlns="http://schemas.openxmlformats.org/package/2006/relationships"><Relationship Id="rId8" Type="http://schemas.openxmlformats.org/officeDocument/2006/relationships/image" Target="../media/image51.jpeg"/><Relationship Id="rId13" Type="http://schemas.openxmlformats.org/officeDocument/2006/relationships/image" Target="../media/image56.jpeg"/><Relationship Id="rId3" Type="http://schemas.openxmlformats.org/officeDocument/2006/relationships/image" Target="../media/image46.jpeg"/><Relationship Id="rId7" Type="http://schemas.openxmlformats.org/officeDocument/2006/relationships/image" Target="../media/image50.jpeg"/><Relationship Id="rId12" Type="http://schemas.openxmlformats.org/officeDocument/2006/relationships/image" Target="../media/image55.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49.jpeg"/><Relationship Id="rId11" Type="http://schemas.openxmlformats.org/officeDocument/2006/relationships/image" Target="../media/image54.jpeg"/><Relationship Id="rId5" Type="http://schemas.openxmlformats.org/officeDocument/2006/relationships/image" Target="../media/image48.jpeg"/><Relationship Id="rId10" Type="http://schemas.openxmlformats.org/officeDocument/2006/relationships/image" Target="../media/image53.jpeg"/><Relationship Id="rId4" Type="http://schemas.openxmlformats.org/officeDocument/2006/relationships/image" Target="../media/image47.jpeg"/><Relationship Id="rId9" Type="http://schemas.openxmlformats.org/officeDocument/2006/relationships/image" Target="../media/image52.jpeg"/><Relationship Id="rId14" Type="http://schemas.openxmlformats.org/officeDocument/2006/relationships/image" Target="../media/image57.jpeg"/></Relationships>
</file>

<file path=ppt/slides/_rels/slide13.xml.rels><?xml version="1.0" encoding="UTF-8" standalone="yes"?>
<Relationships xmlns="http://schemas.openxmlformats.org/package/2006/relationships"><Relationship Id="rId8" Type="http://schemas.openxmlformats.org/officeDocument/2006/relationships/image" Target="../media/image63.jpeg"/><Relationship Id="rId13" Type="http://schemas.openxmlformats.org/officeDocument/2006/relationships/image" Target="../media/image68.jpeg"/><Relationship Id="rId3" Type="http://schemas.openxmlformats.org/officeDocument/2006/relationships/image" Target="../media/image58.jpeg"/><Relationship Id="rId7" Type="http://schemas.openxmlformats.org/officeDocument/2006/relationships/image" Target="../media/image62.jpeg"/><Relationship Id="rId12" Type="http://schemas.openxmlformats.org/officeDocument/2006/relationships/image" Target="../media/image67.jpeg"/><Relationship Id="rId2" Type="http://schemas.openxmlformats.org/officeDocument/2006/relationships/image" Target="../media/image3.jpeg"/><Relationship Id="rId16" Type="http://schemas.openxmlformats.org/officeDocument/2006/relationships/image" Target="../media/image71.jpeg"/><Relationship Id="rId1" Type="http://schemas.openxmlformats.org/officeDocument/2006/relationships/slideLayout" Target="../slideLayouts/slideLayout2.xml"/><Relationship Id="rId6" Type="http://schemas.openxmlformats.org/officeDocument/2006/relationships/image" Target="../media/image61.jpeg"/><Relationship Id="rId11" Type="http://schemas.openxmlformats.org/officeDocument/2006/relationships/image" Target="../media/image66.jpeg"/><Relationship Id="rId5" Type="http://schemas.openxmlformats.org/officeDocument/2006/relationships/image" Target="../media/image60.jpeg"/><Relationship Id="rId15" Type="http://schemas.openxmlformats.org/officeDocument/2006/relationships/image" Target="../media/image70.jpeg"/><Relationship Id="rId10" Type="http://schemas.openxmlformats.org/officeDocument/2006/relationships/image" Target="../media/image65.jpeg"/><Relationship Id="rId4" Type="http://schemas.openxmlformats.org/officeDocument/2006/relationships/image" Target="../media/image59.jpeg"/><Relationship Id="rId9" Type="http://schemas.openxmlformats.org/officeDocument/2006/relationships/image" Target="../media/image64.jpeg"/><Relationship Id="rId14" Type="http://schemas.openxmlformats.org/officeDocument/2006/relationships/image" Target="../media/image69.jpeg"/></Relationships>
</file>

<file path=ppt/slides/_rels/slide14.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image" Target="../media/image72.jpeg"/><Relationship Id="rId7" Type="http://schemas.openxmlformats.org/officeDocument/2006/relationships/image" Target="../media/image76.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5.jpeg"/><Relationship Id="rId5" Type="http://schemas.openxmlformats.org/officeDocument/2006/relationships/image" Target="../media/image74.jpeg"/><Relationship Id="rId10" Type="http://schemas.openxmlformats.org/officeDocument/2006/relationships/image" Target="../media/image79.jpeg"/><Relationship Id="rId4" Type="http://schemas.openxmlformats.org/officeDocument/2006/relationships/image" Target="../media/image73.jpeg"/><Relationship Id="rId9" Type="http://schemas.openxmlformats.org/officeDocument/2006/relationships/image" Target="../media/image7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2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Овальная выноска 15"/>
          <p:cNvSpPr/>
          <p:nvPr/>
        </p:nvSpPr>
        <p:spPr>
          <a:xfrm>
            <a:off x="4429124" y="1428736"/>
            <a:ext cx="4071966" cy="2571768"/>
          </a:xfrm>
          <a:prstGeom prst="wedgeEllipseCallout">
            <a:avLst>
              <a:gd name="adj1" fmla="val 49340"/>
              <a:gd name="adj2" fmla="val 35173"/>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TextBox 5"/>
          <p:cNvSpPr txBox="1"/>
          <p:nvPr/>
        </p:nvSpPr>
        <p:spPr>
          <a:xfrm>
            <a:off x="3714744" y="2643182"/>
            <a:ext cx="3714776" cy="923330"/>
          </a:xfrm>
          <a:prstGeom prst="rect">
            <a:avLst/>
          </a:prstGeom>
          <a:solidFill>
            <a:schemeClr val="bg1"/>
          </a:solidFill>
        </p:spPr>
        <p:txBody>
          <a:bodyPr wrap="square" rtlCol="0">
            <a:spAutoFit/>
          </a:bodyPr>
          <a:lstStyle/>
          <a:p>
            <a:endParaRPr lang="ru-RU" dirty="0" smtClean="0"/>
          </a:p>
          <a:p>
            <a:endParaRPr lang="ru-RU" dirty="0"/>
          </a:p>
          <a:p>
            <a:endParaRPr lang="ru-RU" dirty="0"/>
          </a:p>
        </p:txBody>
      </p:sp>
      <p:pic>
        <p:nvPicPr>
          <p:cNvPr id="8" name="Picture 2" descr="http://www11.0zz0.com/2014/04/12/06/70182683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0" name="TextBox 9"/>
          <p:cNvSpPr txBox="1"/>
          <p:nvPr/>
        </p:nvSpPr>
        <p:spPr>
          <a:xfrm>
            <a:off x="8429652" y="6715148"/>
            <a:ext cx="714348" cy="123111"/>
          </a:xfrm>
          <a:prstGeom prst="rect">
            <a:avLst/>
          </a:prstGeom>
          <a:solidFill>
            <a:schemeClr val="bg2">
              <a:lumMod val="75000"/>
            </a:schemeClr>
          </a:solidFill>
        </p:spPr>
        <p:txBody>
          <a:bodyPr wrap="square" rtlCol="0">
            <a:spAutoFit/>
          </a:bodyPr>
          <a:lstStyle/>
          <a:p>
            <a:endParaRPr lang="ru-RU" sz="200" dirty="0"/>
          </a:p>
        </p:txBody>
      </p:sp>
      <p:sp>
        <p:nvSpPr>
          <p:cNvPr id="11" name="Прямоугольник 10"/>
          <p:cNvSpPr/>
          <p:nvPr/>
        </p:nvSpPr>
        <p:spPr>
          <a:xfrm>
            <a:off x="214282" y="285728"/>
            <a:ext cx="8643998" cy="923330"/>
          </a:xfrm>
          <a:prstGeom prst="rect">
            <a:avLst/>
          </a:prstGeom>
        </p:spPr>
        <p:txBody>
          <a:bodyPr wrap="square">
            <a:spAutoFit/>
          </a:bodyPr>
          <a:lstStyle/>
          <a:p>
            <a:pPr algn="ctr"/>
            <a:r>
              <a:rPr lang="ru-RU" dirty="0" smtClean="0">
                <a:ln w="11430">
                  <a:solidFill>
                    <a:schemeClr val="accent6">
                      <a:lumMod val="60000"/>
                      <a:lumOff val="4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Муниципальное бюджетное дошкольное образовательное учреждение</a:t>
            </a:r>
            <a:br>
              <a:rPr lang="ru-RU" dirty="0" smtClean="0">
                <a:ln w="11430">
                  <a:solidFill>
                    <a:schemeClr val="accent6">
                      <a:lumMod val="60000"/>
                      <a:lumOff val="4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br>
            <a:r>
              <a:rPr lang="ru-RU" dirty="0" smtClean="0">
                <a:ln w="11430">
                  <a:solidFill>
                    <a:schemeClr val="accent6">
                      <a:lumMod val="60000"/>
                      <a:lumOff val="4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Тевризского муниципального района Омской области</a:t>
            </a:r>
            <a:br>
              <a:rPr lang="ru-RU" dirty="0" smtClean="0">
                <a:ln w="11430">
                  <a:solidFill>
                    <a:schemeClr val="accent6">
                      <a:lumMod val="60000"/>
                      <a:lumOff val="4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br>
            <a:r>
              <a:rPr lang="ru-RU" dirty="0" smtClean="0">
                <a:ln w="11430">
                  <a:solidFill>
                    <a:schemeClr val="accent6">
                      <a:lumMod val="60000"/>
                      <a:lumOff val="4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«Тевризский детский сад №3»</a:t>
            </a:r>
            <a:endParaRPr lang="ru-RU" dirty="0">
              <a:ln w="11430">
                <a:solidFill>
                  <a:schemeClr val="accent6">
                    <a:lumMod val="60000"/>
                    <a:lumOff val="40000"/>
                  </a:schemeClr>
                </a:solidFill>
              </a:ln>
            </a:endParaRPr>
          </a:p>
        </p:txBody>
      </p:sp>
      <p:sp>
        <p:nvSpPr>
          <p:cNvPr id="12" name="Прямоугольник 11"/>
          <p:cNvSpPr/>
          <p:nvPr/>
        </p:nvSpPr>
        <p:spPr>
          <a:xfrm>
            <a:off x="214282" y="1357298"/>
            <a:ext cx="8786874" cy="64633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ИНФОРМАЦИОННО - ИССЛЕДОВАТЕЛЬСКИЙ ПРОЕКТ</a:t>
            </a:r>
            <a:br>
              <a:rPr lang="ru-RU"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br>
            <a:r>
              <a:rPr lang="ru-RU"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С ДЕТЬМИ </a:t>
            </a:r>
            <a:r>
              <a:rPr lang="ru-RU"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СРЕДНЕГО</a:t>
            </a:r>
            <a:r>
              <a:rPr lang="ru-RU"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 ДОШКОЛЬНОГО ВОЗРАСТА</a:t>
            </a:r>
            <a:endParaRPr lang="ru-RU"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ndParaRPr>
          </a:p>
        </p:txBody>
      </p:sp>
      <p:pic>
        <p:nvPicPr>
          <p:cNvPr id="1030" name="Picture 6" descr="http://86sov-berezka.caduk.ru/images/p233_prava_rebenka5.jpg"/>
          <p:cNvPicPr>
            <a:picLocks noChangeAspect="1" noChangeArrowheads="1"/>
          </p:cNvPicPr>
          <p:nvPr/>
        </p:nvPicPr>
        <p:blipFill>
          <a:blip r:embed="rId3" cstate="print"/>
          <a:srcRect/>
          <a:stretch>
            <a:fillRect/>
          </a:stretch>
        </p:blipFill>
        <p:spPr bwMode="auto">
          <a:xfrm>
            <a:off x="642910" y="2214554"/>
            <a:ext cx="3303347" cy="2328861"/>
          </a:xfrm>
          <a:prstGeom prst="rect">
            <a:avLst/>
          </a:prstGeom>
          <a:noFill/>
        </p:spPr>
      </p:pic>
      <p:sp>
        <p:nvSpPr>
          <p:cNvPr id="14" name="TextBox 13"/>
          <p:cNvSpPr txBox="1"/>
          <p:nvPr/>
        </p:nvSpPr>
        <p:spPr>
          <a:xfrm>
            <a:off x="4857752" y="4143380"/>
            <a:ext cx="4286248" cy="769441"/>
          </a:xfrm>
          <a:prstGeom prst="rect">
            <a:avLst/>
          </a:prstGeom>
          <a:noFill/>
        </p:spPr>
        <p:txBody>
          <a:bodyPr wrap="square" rtlCol="0">
            <a:spAutoFit/>
          </a:bodyPr>
          <a:lstStyle/>
          <a:p>
            <a:pPr algn="ctr"/>
            <a:r>
              <a:rPr lang="ru-RU" sz="1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РУКОВОДИТЕЛЬ ПРОЕКТА</a:t>
            </a:r>
            <a:br>
              <a:rPr lang="ru-RU" sz="1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br>
            <a:r>
              <a:rPr lang="ru-RU" sz="1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ВОСПИТАТЕЛЬ ПЕРВОЙ КАТЕГОРИИ</a:t>
            </a:r>
          </a:p>
          <a:p>
            <a:pPr algn="ctr"/>
            <a:r>
              <a:rPr lang="ru-RU" sz="1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МОХОВА НАТАЛЬЯ АЛЕКСАНДРОВНА</a:t>
            </a:r>
            <a:endParaRPr lang="ru-RU" sz="16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8" name="Прямоугольник 17"/>
          <p:cNvSpPr/>
          <p:nvPr/>
        </p:nvSpPr>
        <p:spPr>
          <a:xfrm>
            <a:off x="4286248" y="2643182"/>
            <a:ext cx="4357718" cy="830997"/>
          </a:xfrm>
          <a:prstGeom prst="rect">
            <a:avLst/>
          </a:prstGeom>
        </p:spPr>
        <p:txBody>
          <a:bodyPr wrap="square">
            <a:spAutoFit/>
          </a:bodyPr>
          <a:lstStyle/>
          <a:p>
            <a:pPr algn="ct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«ХОРОШО И ТАМ И ТУТ, </a:t>
            </a:r>
            <a:endPar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endParaRPr>
          </a:p>
          <a:p>
            <a:pPr algn="ct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ГДЕ ПО ИМЕНИ ЗОВУТ!»</a:t>
            </a:r>
            <a:endParaRPr lang="ru-RU"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4" name="Picture 2" descr="http://www11.0zz0.com/2014/04/12/06/70182683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8429652" y="6715148"/>
            <a:ext cx="714348" cy="123111"/>
          </a:xfrm>
          <a:prstGeom prst="rect">
            <a:avLst/>
          </a:prstGeom>
          <a:solidFill>
            <a:schemeClr val="bg2">
              <a:lumMod val="75000"/>
            </a:schemeClr>
          </a:solidFill>
        </p:spPr>
        <p:txBody>
          <a:bodyPr wrap="square" rtlCol="0">
            <a:spAutoFit/>
          </a:bodyPr>
          <a:lstStyle/>
          <a:p>
            <a:endParaRPr lang="ru-RU" sz="200" dirty="0"/>
          </a:p>
        </p:txBody>
      </p:sp>
      <p:sp>
        <p:nvSpPr>
          <p:cNvPr id="6" name="TextBox 5"/>
          <p:cNvSpPr txBox="1"/>
          <p:nvPr/>
        </p:nvSpPr>
        <p:spPr>
          <a:xfrm>
            <a:off x="214282" y="357166"/>
            <a:ext cx="8715436" cy="369332"/>
          </a:xfrm>
          <a:prstGeom prst="rect">
            <a:avLst/>
          </a:prstGeom>
          <a:noFill/>
        </p:spPr>
        <p:txBody>
          <a:bodyPr wrap="square" rtlCol="0">
            <a:spAutoFit/>
          </a:bodyPr>
          <a:lstStyle/>
          <a:p>
            <a:pPr algn="ctr"/>
            <a:r>
              <a:rPr lang="en-US" b="1" dirty="0" smtClean="0">
                <a:ln w="1905">
                  <a:solidFill>
                    <a:srgbClr val="00B050"/>
                  </a:solidFill>
                </a:ln>
                <a:solidFill>
                  <a:srgbClr val="00B050"/>
                </a:solidFill>
                <a:effectLst>
                  <a:innerShdw blurRad="69850" dist="43180" dir="5400000">
                    <a:srgbClr val="000000">
                      <a:alpha val="65000"/>
                    </a:srgbClr>
                  </a:innerShdw>
                </a:effectLst>
                <a:latin typeface="Times New Roman" pitchFamily="18" charset="0"/>
                <a:cs typeface="Times New Roman" pitchFamily="18" charset="0"/>
              </a:rPr>
              <a:t>«ХУДОЖЕСТВЕННО – ЭСТЕТИЧЕСКОЕ  РАЗВИТИЕ»</a:t>
            </a:r>
            <a:endParaRPr lang="ru-RU" b="1" dirty="0">
              <a:ln w="1905">
                <a:solidFill>
                  <a:srgbClr val="00B050"/>
                </a:solidFill>
              </a:ln>
              <a:solidFill>
                <a:srgbClr val="00B050"/>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7" name="TextBox 6"/>
          <p:cNvSpPr txBox="1"/>
          <p:nvPr/>
        </p:nvSpPr>
        <p:spPr>
          <a:xfrm>
            <a:off x="214282" y="642918"/>
            <a:ext cx="8715436" cy="738664"/>
          </a:xfrm>
          <a:prstGeom prst="rect">
            <a:avLst/>
          </a:prstGeom>
          <a:noFill/>
        </p:spPr>
        <p:txBody>
          <a:bodyPr wrap="square" rtlCol="0">
            <a:spAutoFit/>
          </a:bodyPr>
          <a:lstStyle/>
          <a:p>
            <a:pPr algn="ctr"/>
            <a:r>
              <a:rPr lang="ru-RU" sz="1400" dirty="0" smtClean="0">
                <a:solidFill>
                  <a:srgbClr val="7030A0"/>
                </a:solidFill>
                <a:latin typeface="Times New Roman" pitchFamily="18" charset="0"/>
                <a:cs typeface="Times New Roman" pitchFamily="18" charset="0"/>
              </a:rPr>
              <a:t>ИЗОБРАЗИТЕЛЬНАЯ ДЕЯТЕЛЬНОСТЬ, МУЗЫКАЛЬНАЯ (СЛУШАНИЕ, ИМПРОВИЗАЦИЯ, РАЗУЧИВАНИЕ ПЕСЕН), ВОСПРИЯТИЕ ХУДОЖЕСТВЕННОЙ ЛИТЕРАТУРЫ И ФОЛЬКЛОРА (ЧТЕНИЕ, ОБСУЖДЕНИЕ, РАЗУЧИВАНИЕ)</a:t>
            </a:r>
            <a:endParaRPr lang="ru-RU" sz="1400" dirty="0">
              <a:solidFill>
                <a:srgbClr val="7030A0"/>
              </a:solidFill>
              <a:latin typeface="Times New Roman" pitchFamily="18" charset="0"/>
              <a:cs typeface="Times New Roman" pitchFamily="18" charset="0"/>
            </a:endParaRPr>
          </a:p>
        </p:txBody>
      </p:sp>
      <p:pic>
        <p:nvPicPr>
          <p:cNvPr id="2050" name="Picture 2" descr="C:\Users\Admin\Desktop\PA270421.JPG"/>
          <p:cNvPicPr>
            <a:picLocks noChangeAspect="1" noChangeArrowheads="1"/>
          </p:cNvPicPr>
          <p:nvPr/>
        </p:nvPicPr>
        <p:blipFill>
          <a:blip r:embed="rId3" cstate="print"/>
          <a:srcRect/>
          <a:stretch>
            <a:fillRect/>
          </a:stretch>
        </p:blipFill>
        <p:spPr bwMode="auto">
          <a:xfrm>
            <a:off x="214282" y="1214422"/>
            <a:ext cx="1917699" cy="143827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051" name="Picture 3" descr="C:\Users\Admin\Desktop\IMG_4246.JPG"/>
          <p:cNvPicPr>
            <a:picLocks noChangeAspect="1" noChangeArrowheads="1"/>
          </p:cNvPicPr>
          <p:nvPr/>
        </p:nvPicPr>
        <p:blipFill>
          <a:blip r:embed="rId4" cstate="print"/>
          <a:srcRect/>
          <a:stretch>
            <a:fillRect/>
          </a:stretch>
        </p:blipFill>
        <p:spPr bwMode="auto">
          <a:xfrm>
            <a:off x="7143768" y="2357430"/>
            <a:ext cx="1800483" cy="1349734"/>
          </a:xfrm>
          <a:prstGeom prst="rect">
            <a:avLst/>
          </a:prstGeom>
          <a:solidFill>
            <a:srgbClr val="FFFFFF">
              <a:shade val="85000"/>
            </a:srgbClr>
          </a:solidFill>
          <a:ln w="19050" cap="sq">
            <a:solidFill>
              <a:srgbClr val="7030A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053" name="Picture 5" descr="C:\Users\Admin\Desktop\PA270440.JPG"/>
          <p:cNvPicPr>
            <a:picLocks noChangeAspect="1" noChangeArrowheads="1"/>
          </p:cNvPicPr>
          <p:nvPr/>
        </p:nvPicPr>
        <p:blipFill>
          <a:blip r:embed="rId5" cstate="print"/>
          <a:srcRect/>
          <a:stretch>
            <a:fillRect/>
          </a:stretch>
        </p:blipFill>
        <p:spPr bwMode="auto">
          <a:xfrm>
            <a:off x="3619494" y="1500174"/>
            <a:ext cx="2190766" cy="1643074"/>
          </a:xfrm>
          <a:prstGeom prst="rect">
            <a:avLst/>
          </a:prstGeom>
          <a:ln>
            <a:noFill/>
          </a:ln>
          <a:effectLst>
            <a:softEdge rad="112500"/>
          </a:effectLst>
        </p:spPr>
      </p:pic>
      <p:pic>
        <p:nvPicPr>
          <p:cNvPr id="2054" name="Picture 6" descr="C:\Users\Admin\Desktop\IMG_4210.JPG"/>
          <p:cNvPicPr>
            <a:picLocks noChangeAspect="1" noChangeArrowheads="1"/>
          </p:cNvPicPr>
          <p:nvPr/>
        </p:nvPicPr>
        <p:blipFill>
          <a:blip r:embed="rId6" cstate="print"/>
          <a:srcRect/>
          <a:stretch>
            <a:fillRect/>
          </a:stretch>
        </p:blipFill>
        <p:spPr bwMode="auto">
          <a:xfrm>
            <a:off x="7143768" y="1071546"/>
            <a:ext cx="1715308" cy="128588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055" name="Picture 7" descr="C:\Users\Admin\Desktop\IMG_4242.JPG"/>
          <p:cNvPicPr>
            <a:picLocks noChangeAspect="1" noChangeArrowheads="1"/>
          </p:cNvPicPr>
          <p:nvPr/>
        </p:nvPicPr>
        <p:blipFill>
          <a:blip r:embed="rId7" cstate="print"/>
          <a:srcRect/>
          <a:stretch>
            <a:fillRect/>
          </a:stretch>
        </p:blipFill>
        <p:spPr bwMode="auto">
          <a:xfrm>
            <a:off x="642910" y="3929066"/>
            <a:ext cx="1785950" cy="1338840"/>
          </a:xfrm>
          <a:prstGeom prst="roundRect">
            <a:avLst>
              <a:gd name="adj" fmla="val 4167"/>
            </a:avLst>
          </a:prstGeom>
          <a:solidFill>
            <a:srgbClr val="FFFFFF"/>
          </a:solidFill>
          <a:ln w="19050" cap="sq">
            <a:solidFill>
              <a:srgbClr val="7030A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056" name="Picture 8" descr="C:\Users\Admin\Desktop\IMG_4189.JPG"/>
          <p:cNvPicPr>
            <a:picLocks noChangeAspect="1" noChangeArrowheads="1"/>
          </p:cNvPicPr>
          <p:nvPr/>
        </p:nvPicPr>
        <p:blipFill>
          <a:blip r:embed="rId8" cstate="print"/>
          <a:srcRect l="28243" r="11715"/>
          <a:stretch>
            <a:fillRect/>
          </a:stretch>
        </p:blipFill>
        <p:spPr bwMode="auto">
          <a:xfrm>
            <a:off x="5786446" y="1357298"/>
            <a:ext cx="1343100" cy="1676913"/>
          </a:xfrm>
          <a:prstGeom prst="rect">
            <a:avLst/>
          </a:prstGeom>
          <a:noFill/>
          <a:ln>
            <a:solidFill>
              <a:srgbClr val="7030A0"/>
            </a:solidFill>
          </a:ln>
          <a:effectLst>
            <a:glow rad="101600">
              <a:schemeClr val="accent1">
                <a:satMod val="175000"/>
                <a:alpha val="40000"/>
              </a:schemeClr>
            </a:glow>
          </a:effectLst>
        </p:spPr>
      </p:pic>
      <p:pic>
        <p:nvPicPr>
          <p:cNvPr id="2057" name="Picture 9" descr="C:\Users\Admin\Desktop\1415679774369.jpg"/>
          <p:cNvPicPr>
            <a:picLocks noChangeAspect="1" noChangeArrowheads="1"/>
          </p:cNvPicPr>
          <p:nvPr/>
        </p:nvPicPr>
        <p:blipFill>
          <a:blip r:embed="rId9" cstate="print"/>
          <a:srcRect/>
          <a:stretch>
            <a:fillRect/>
          </a:stretch>
        </p:blipFill>
        <p:spPr bwMode="auto">
          <a:xfrm>
            <a:off x="6858016" y="3714752"/>
            <a:ext cx="1905024" cy="14287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8" name="Picture 10" descr="C:\Users\Admin\Desktop\IMG_4129.JPG"/>
          <p:cNvPicPr>
            <a:picLocks noChangeAspect="1" noChangeArrowheads="1"/>
          </p:cNvPicPr>
          <p:nvPr/>
        </p:nvPicPr>
        <p:blipFill>
          <a:blip r:embed="rId10" cstate="print"/>
          <a:srcRect/>
          <a:stretch>
            <a:fillRect/>
          </a:stretch>
        </p:blipFill>
        <p:spPr bwMode="auto">
          <a:xfrm rot="5661284">
            <a:off x="3475033" y="3218998"/>
            <a:ext cx="1905900" cy="1428760"/>
          </a:xfrm>
          <a:prstGeom prst="ellipse">
            <a:avLst/>
          </a:prstGeom>
          <a:ln w="1905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059" name="Picture 11" descr="C:\Users\Admin\Desktop\IMG_4203.JPG"/>
          <p:cNvPicPr>
            <a:picLocks noChangeAspect="1" noChangeArrowheads="1"/>
          </p:cNvPicPr>
          <p:nvPr/>
        </p:nvPicPr>
        <p:blipFill>
          <a:blip r:embed="rId11" cstate="print"/>
          <a:srcRect/>
          <a:stretch>
            <a:fillRect/>
          </a:stretch>
        </p:blipFill>
        <p:spPr bwMode="auto">
          <a:xfrm>
            <a:off x="4786313" y="3143248"/>
            <a:ext cx="2096491" cy="1571636"/>
          </a:xfrm>
          <a:prstGeom prst="rect">
            <a:avLst/>
          </a:prstGeom>
          <a:solidFill>
            <a:srgbClr val="FFFFFF">
              <a:shade val="85000"/>
            </a:srgbClr>
          </a:solidFill>
          <a:ln w="19050" cap="rnd">
            <a:solidFill>
              <a:srgbClr val="7030A0"/>
            </a:solidFill>
          </a:ln>
          <a:effectLst>
            <a:outerShdw blurRad="36195" dist="12700" dir="11400000" algn="tl" rotWithShape="0">
              <a:srgbClr val="000000">
                <a:alpha val="33000"/>
              </a:srgbClr>
            </a:outerShdw>
            <a:reflection blurRad="6350" stA="50000" endA="300" endPos="55500" dist="101600" dir="5400000" sy="-100000" algn="bl" rotWithShape="0"/>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2060" name="Picture 12" descr="C:\Users\Admin\Desktop\IMG_4171.JPG"/>
          <p:cNvPicPr>
            <a:picLocks noChangeAspect="1" noChangeArrowheads="1"/>
          </p:cNvPicPr>
          <p:nvPr/>
        </p:nvPicPr>
        <p:blipFill>
          <a:blip r:embed="rId12" cstate="print"/>
          <a:srcRect/>
          <a:stretch>
            <a:fillRect/>
          </a:stretch>
        </p:blipFill>
        <p:spPr bwMode="auto">
          <a:xfrm>
            <a:off x="285720" y="2786058"/>
            <a:ext cx="1633134" cy="1224281"/>
          </a:xfrm>
          <a:prstGeom prst="rect">
            <a:avLst/>
          </a:prstGeom>
          <a:solidFill>
            <a:srgbClr val="FFFFFF">
              <a:shade val="85000"/>
            </a:srgbClr>
          </a:solidFill>
          <a:ln w="19050" cap="sq">
            <a:solidFill>
              <a:srgbClr val="7030A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061" name="Picture 13" descr="C:\Users\Admin\Desktop\IMG_4126.JPG"/>
          <p:cNvPicPr>
            <a:picLocks noChangeAspect="1" noChangeArrowheads="1"/>
          </p:cNvPicPr>
          <p:nvPr/>
        </p:nvPicPr>
        <p:blipFill>
          <a:blip r:embed="rId13" cstate="print"/>
          <a:srcRect/>
          <a:stretch>
            <a:fillRect/>
          </a:stretch>
        </p:blipFill>
        <p:spPr bwMode="auto">
          <a:xfrm>
            <a:off x="2000232" y="2714620"/>
            <a:ext cx="1620015" cy="1214446"/>
          </a:xfrm>
          <a:prstGeom prst="snip2DiagRect">
            <a:avLst/>
          </a:prstGeom>
          <a:solidFill>
            <a:srgbClr val="FFFFFF">
              <a:shade val="85000"/>
            </a:srgbClr>
          </a:solidFill>
          <a:ln w="19050" cap="sq">
            <a:solidFill>
              <a:srgbClr val="7030A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62" name="Picture 14" descr="C:\Users\Admin\Desktop\IMG_4096.JPG"/>
          <p:cNvPicPr>
            <a:picLocks noChangeAspect="1" noChangeArrowheads="1"/>
          </p:cNvPicPr>
          <p:nvPr/>
        </p:nvPicPr>
        <p:blipFill>
          <a:blip r:embed="rId14" cstate="print"/>
          <a:srcRect/>
          <a:stretch>
            <a:fillRect/>
          </a:stretch>
        </p:blipFill>
        <p:spPr bwMode="auto">
          <a:xfrm>
            <a:off x="1857356" y="1214422"/>
            <a:ext cx="2071702" cy="144594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0" name="Picture 6" descr="C:\Users\Admin\Desktop\IMG_4378.JPG"/>
          <p:cNvPicPr>
            <a:picLocks noChangeAspect="1" noChangeArrowheads="1"/>
          </p:cNvPicPr>
          <p:nvPr/>
        </p:nvPicPr>
        <p:blipFill>
          <a:blip r:embed="rId15" cstate="print"/>
          <a:srcRect/>
          <a:stretch>
            <a:fillRect/>
          </a:stretch>
        </p:blipFill>
        <p:spPr bwMode="auto">
          <a:xfrm>
            <a:off x="2428860" y="4000504"/>
            <a:ext cx="1452617" cy="10889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4" name="Picture 2" descr="http://www11.0zz0.com/2014/04/12/06/70182683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8429652" y="6715148"/>
            <a:ext cx="714348" cy="123111"/>
          </a:xfrm>
          <a:prstGeom prst="rect">
            <a:avLst/>
          </a:prstGeom>
          <a:solidFill>
            <a:schemeClr val="bg2">
              <a:lumMod val="75000"/>
            </a:schemeClr>
          </a:solidFill>
        </p:spPr>
        <p:txBody>
          <a:bodyPr wrap="square" rtlCol="0">
            <a:spAutoFit/>
          </a:bodyPr>
          <a:lstStyle/>
          <a:p>
            <a:endParaRPr lang="ru-RU" sz="200" dirty="0"/>
          </a:p>
        </p:txBody>
      </p:sp>
      <p:sp>
        <p:nvSpPr>
          <p:cNvPr id="6" name="TextBox 5"/>
          <p:cNvSpPr txBox="1"/>
          <p:nvPr/>
        </p:nvSpPr>
        <p:spPr>
          <a:xfrm>
            <a:off x="214282" y="285728"/>
            <a:ext cx="8643998" cy="400110"/>
          </a:xfrm>
          <a:prstGeom prst="rect">
            <a:avLst/>
          </a:prstGeom>
          <a:noFill/>
        </p:spPr>
        <p:txBody>
          <a:bodyPr wrap="square" rtlCol="0">
            <a:spAutoFit/>
          </a:bodyPr>
          <a:lstStyle/>
          <a:p>
            <a:pPr algn="ctr"/>
            <a:r>
              <a:rPr lang="ru-RU" sz="2000" b="1" dirty="0" smtClean="0">
                <a:ln w="1905">
                  <a:solidFill>
                    <a:srgbClr val="00B050"/>
                  </a:solidFill>
                </a:ln>
                <a:solidFill>
                  <a:srgbClr val="00B050"/>
                </a:solidFill>
                <a:effectLst>
                  <a:innerShdw blurRad="69850" dist="43180" dir="5400000">
                    <a:srgbClr val="000000">
                      <a:alpha val="65000"/>
                    </a:srgbClr>
                  </a:innerShdw>
                </a:effectLst>
                <a:latin typeface="Times New Roman" pitchFamily="18" charset="0"/>
                <a:cs typeface="Times New Roman" pitchFamily="18" charset="0"/>
              </a:rPr>
              <a:t>«ФИЗИЧЕСКОЕ   РАЗВИТИЕ»</a:t>
            </a:r>
            <a:endParaRPr lang="ru-RU" sz="2000" b="1" dirty="0">
              <a:ln w="1905">
                <a:solidFill>
                  <a:srgbClr val="00B050"/>
                </a:solidFill>
              </a:ln>
              <a:solidFill>
                <a:srgbClr val="00B050"/>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7" name="TextBox 6"/>
          <p:cNvSpPr txBox="1"/>
          <p:nvPr/>
        </p:nvSpPr>
        <p:spPr>
          <a:xfrm>
            <a:off x="142844" y="571480"/>
            <a:ext cx="8786874" cy="584775"/>
          </a:xfrm>
          <a:prstGeom prst="rect">
            <a:avLst/>
          </a:prstGeom>
          <a:noFill/>
        </p:spPr>
        <p:txBody>
          <a:bodyPr wrap="square" rtlCol="0">
            <a:spAutoFit/>
          </a:bodyPr>
          <a:lstStyle/>
          <a:p>
            <a:pPr algn="ctr"/>
            <a:r>
              <a:rPr lang="ru-RU" sz="1600" dirty="0" smtClean="0">
                <a:solidFill>
                  <a:srgbClr val="7030A0"/>
                </a:solidFill>
                <a:latin typeface="Times New Roman" pitchFamily="18" charset="0"/>
                <a:cs typeface="Times New Roman" pitchFamily="18" charset="0"/>
              </a:rPr>
              <a:t> ДИДАКТИЧЕСКИЕ ИГРЫ, ПОДВИЖНЫЕ ИГРЫ С ПРАВИЛАМИ, ИГРОВЫЕ УПРАЖНЕНИЯ, ПАЛЬЧИКОВЫЕ ИГРЫ</a:t>
            </a:r>
            <a:endParaRPr lang="ru-RU" sz="1600" dirty="0">
              <a:solidFill>
                <a:srgbClr val="7030A0"/>
              </a:solidFill>
              <a:latin typeface="Times New Roman" pitchFamily="18" charset="0"/>
              <a:cs typeface="Times New Roman" pitchFamily="18" charset="0"/>
            </a:endParaRPr>
          </a:p>
        </p:txBody>
      </p:sp>
      <p:pic>
        <p:nvPicPr>
          <p:cNvPr id="3074" name="Picture 2" descr="C:\Users\Admin\Desktop\PA270435.JPG"/>
          <p:cNvPicPr>
            <a:picLocks noChangeAspect="1" noChangeArrowheads="1"/>
          </p:cNvPicPr>
          <p:nvPr/>
        </p:nvPicPr>
        <p:blipFill>
          <a:blip r:embed="rId3" cstate="print"/>
          <a:srcRect/>
          <a:stretch>
            <a:fillRect/>
          </a:stretch>
        </p:blipFill>
        <p:spPr bwMode="auto">
          <a:xfrm>
            <a:off x="357158" y="3000372"/>
            <a:ext cx="2571768" cy="19288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5" name="Picture 3" descr="C:\Users\Admin\Desktop\IMG_4267.JPG"/>
          <p:cNvPicPr>
            <a:picLocks noChangeAspect="1" noChangeArrowheads="1"/>
          </p:cNvPicPr>
          <p:nvPr/>
        </p:nvPicPr>
        <p:blipFill>
          <a:blip r:embed="rId4" cstate="print"/>
          <a:srcRect/>
          <a:stretch>
            <a:fillRect/>
          </a:stretch>
        </p:blipFill>
        <p:spPr bwMode="auto">
          <a:xfrm>
            <a:off x="214282" y="1071546"/>
            <a:ext cx="2357454" cy="176726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076" name="Picture 4" descr="C:\Users\Admin\Desktop\IMG_4255.JPG"/>
          <p:cNvPicPr>
            <a:picLocks noChangeAspect="1" noChangeArrowheads="1"/>
          </p:cNvPicPr>
          <p:nvPr/>
        </p:nvPicPr>
        <p:blipFill>
          <a:blip r:embed="rId5" cstate="print"/>
          <a:srcRect/>
          <a:stretch>
            <a:fillRect/>
          </a:stretch>
        </p:blipFill>
        <p:spPr bwMode="auto">
          <a:xfrm>
            <a:off x="4643438" y="1142984"/>
            <a:ext cx="2191785" cy="1643074"/>
          </a:xfrm>
          <a:prstGeom prst="rect">
            <a:avLst/>
          </a:prstGeom>
          <a:solidFill>
            <a:srgbClr val="FFFFFF">
              <a:shade val="85000"/>
            </a:srgbClr>
          </a:solidFill>
          <a:ln w="19050" cap="sq">
            <a:solidFill>
              <a:srgbClr val="7030A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7" name="Picture 5" descr="C:\Users\Admin\Desktop\IMG_4153.JPG"/>
          <p:cNvPicPr>
            <a:picLocks noChangeAspect="1" noChangeArrowheads="1"/>
          </p:cNvPicPr>
          <p:nvPr/>
        </p:nvPicPr>
        <p:blipFill>
          <a:blip r:embed="rId6" cstate="print"/>
          <a:srcRect/>
          <a:stretch>
            <a:fillRect/>
          </a:stretch>
        </p:blipFill>
        <p:spPr bwMode="auto">
          <a:xfrm>
            <a:off x="2428860" y="1142984"/>
            <a:ext cx="2143140" cy="1606607"/>
          </a:xfrm>
          <a:prstGeom prst="rect">
            <a:avLst/>
          </a:prstGeom>
          <a:solidFill>
            <a:srgbClr val="FFFFFF">
              <a:shade val="85000"/>
            </a:srgbClr>
          </a:solidFill>
          <a:ln w="19050" cap="sq">
            <a:solidFill>
              <a:srgbClr val="7030A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8" name="Picture 6" descr="C:\Users\Admin\Desktop\PA270439.JPG"/>
          <p:cNvPicPr>
            <a:picLocks noChangeAspect="1" noChangeArrowheads="1"/>
          </p:cNvPicPr>
          <p:nvPr/>
        </p:nvPicPr>
        <p:blipFill>
          <a:blip r:embed="rId7" cstate="print"/>
          <a:srcRect/>
          <a:stretch>
            <a:fillRect/>
          </a:stretch>
        </p:blipFill>
        <p:spPr bwMode="auto">
          <a:xfrm>
            <a:off x="5929322" y="3000372"/>
            <a:ext cx="2749558" cy="20621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9" name="Picture 7" descr="C:\Users\Admin\Desktop\IMG_4258.JPG"/>
          <p:cNvPicPr>
            <a:picLocks noChangeAspect="1" noChangeArrowheads="1"/>
          </p:cNvPicPr>
          <p:nvPr/>
        </p:nvPicPr>
        <p:blipFill>
          <a:blip r:embed="rId8" cstate="print"/>
          <a:srcRect/>
          <a:stretch>
            <a:fillRect/>
          </a:stretch>
        </p:blipFill>
        <p:spPr bwMode="auto">
          <a:xfrm>
            <a:off x="6643702" y="1000108"/>
            <a:ext cx="2382376" cy="1785951"/>
          </a:xfrm>
          <a:prstGeom prst="rect">
            <a:avLst/>
          </a:prstGeom>
          <a:solidFill>
            <a:srgbClr val="FFFFFF">
              <a:shade val="85000"/>
            </a:srgbClr>
          </a:solidFill>
          <a:ln w="19050" cap="rnd">
            <a:solidFill>
              <a:srgbClr val="7030A0"/>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3080" name="Picture 8" descr="C:\Users\Admin\Desktop\IMG_4286.JPG"/>
          <p:cNvPicPr>
            <a:picLocks noChangeAspect="1" noChangeArrowheads="1"/>
          </p:cNvPicPr>
          <p:nvPr/>
        </p:nvPicPr>
        <p:blipFill>
          <a:blip r:embed="rId9" cstate="print"/>
          <a:srcRect/>
          <a:stretch>
            <a:fillRect/>
          </a:stretch>
        </p:blipFill>
        <p:spPr bwMode="auto">
          <a:xfrm>
            <a:off x="2928925" y="2786058"/>
            <a:ext cx="3024253" cy="2267135"/>
          </a:xfrm>
          <a:prstGeom prst="ellipse">
            <a:avLst/>
          </a:prstGeom>
          <a:ln w="1905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4" name="Picture 2" descr="http://www11.0zz0.com/2014/04/12/06/70182683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8429652" y="6715148"/>
            <a:ext cx="714348" cy="123111"/>
          </a:xfrm>
          <a:prstGeom prst="rect">
            <a:avLst/>
          </a:prstGeom>
          <a:solidFill>
            <a:schemeClr val="bg2">
              <a:lumMod val="75000"/>
            </a:schemeClr>
          </a:solidFill>
        </p:spPr>
        <p:txBody>
          <a:bodyPr wrap="square" rtlCol="0">
            <a:spAutoFit/>
          </a:bodyPr>
          <a:lstStyle/>
          <a:p>
            <a:endParaRPr lang="ru-RU" sz="200" dirty="0"/>
          </a:p>
        </p:txBody>
      </p:sp>
      <p:sp>
        <p:nvSpPr>
          <p:cNvPr id="6" name="TextBox 5"/>
          <p:cNvSpPr txBox="1"/>
          <p:nvPr/>
        </p:nvSpPr>
        <p:spPr>
          <a:xfrm>
            <a:off x="214282" y="357166"/>
            <a:ext cx="8715436" cy="400110"/>
          </a:xfrm>
          <a:prstGeom prst="rect">
            <a:avLst/>
          </a:prstGeom>
          <a:noFill/>
        </p:spPr>
        <p:txBody>
          <a:bodyPr wrap="square" rtlCol="0">
            <a:spAutoFit/>
          </a:bodyPr>
          <a:lstStyle/>
          <a:p>
            <a:pPr algn="ctr"/>
            <a:r>
              <a:rPr lang="ru-RU" sz="2000" b="1" dirty="0" smtClean="0">
                <a:ln w="1905">
                  <a:solidFill>
                    <a:srgbClr val="00B050"/>
                  </a:solidFill>
                </a:ln>
                <a:solidFill>
                  <a:srgbClr val="00B050"/>
                </a:solidFill>
                <a:effectLst>
                  <a:innerShdw blurRad="69850" dist="43180" dir="5400000">
                    <a:srgbClr val="000000">
                      <a:alpha val="65000"/>
                    </a:srgbClr>
                  </a:innerShdw>
                </a:effectLst>
                <a:latin typeface="Times New Roman" pitchFamily="18" charset="0"/>
                <a:cs typeface="Times New Roman" pitchFamily="18" charset="0"/>
              </a:rPr>
              <a:t>«ПОЗНАВАТЕЛЬНОЕ   РАЗВИТИЕ»</a:t>
            </a:r>
            <a:endParaRPr lang="ru-RU" sz="2000" b="1" dirty="0">
              <a:ln w="1905">
                <a:solidFill>
                  <a:srgbClr val="00B050"/>
                </a:solidFill>
              </a:ln>
              <a:solidFill>
                <a:srgbClr val="00B050"/>
              </a:soli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2050" name="Picture 2" descr="C:\Users\Admin\Desktop\2015-10-13 08.38.51.jpg"/>
          <p:cNvPicPr>
            <a:picLocks noChangeAspect="1" noChangeArrowheads="1"/>
          </p:cNvPicPr>
          <p:nvPr/>
        </p:nvPicPr>
        <p:blipFill>
          <a:blip r:embed="rId3" cstate="print"/>
          <a:srcRect/>
          <a:stretch>
            <a:fillRect/>
          </a:stretch>
        </p:blipFill>
        <p:spPr bwMode="auto">
          <a:xfrm>
            <a:off x="7000892" y="3643314"/>
            <a:ext cx="2049468" cy="15371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052" name="Picture 4" descr="C:\Users\Admin\Desktop\IMG_4380.JPG"/>
          <p:cNvPicPr>
            <a:picLocks noChangeAspect="1" noChangeArrowheads="1"/>
          </p:cNvPicPr>
          <p:nvPr/>
        </p:nvPicPr>
        <p:blipFill>
          <a:blip r:embed="rId4" cstate="print"/>
          <a:srcRect/>
          <a:stretch>
            <a:fillRect/>
          </a:stretch>
        </p:blipFill>
        <p:spPr bwMode="auto">
          <a:xfrm>
            <a:off x="3571868" y="1857364"/>
            <a:ext cx="1800238" cy="1500198"/>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pic>
        <p:nvPicPr>
          <p:cNvPr id="2053" name="Picture 5" descr="C:\Users\Admin\Desktop\IMG_4387.JPG"/>
          <p:cNvPicPr>
            <a:picLocks noChangeAspect="1" noChangeArrowheads="1"/>
          </p:cNvPicPr>
          <p:nvPr/>
        </p:nvPicPr>
        <p:blipFill>
          <a:blip r:embed="rId5" cstate="print"/>
          <a:srcRect/>
          <a:stretch>
            <a:fillRect/>
          </a:stretch>
        </p:blipFill>
        <p:spPr bwMode="auto">
          <a:xfrm>
            <a:off x="7000892" y="357166"/>
            <a:ext cx="1871344" cy="1571636"/>
          </a:xfrm>
          <a:prstGeom prst="roundRect">
            <a:avLst>
              <a:gd name="adj" fmla="val 4167"/>
            </a:avLst>
          </a:prstGeom>
          <a:solidFill>
            <a:srgbClr val="FFFFFF"/>
          </a:solidFill>
          <a:ln w="19050" cap="sq">
            <a:solidFill>
              <a:srgbClr val="7030A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055" name="Picture 7" descr="C:\Users\Admin\Desktop\IMG_4414.JPG"/>
          <p:cNvPicPr>
            <a:picLocks noChangeAspect="1" noChangeArrowheads="1"/>
          </p:cNvPicPr>
          <p:nvPr/>
        </p:nvPicPr>
        <p:blipFill>
          <a:blip r:embed="rId6" cstate="print"/>
          <a:srcRect l="14993"/>
          <a:stretch>
            <a:fillRect/>
          </a:stretch>
        </p:blipFill>
        <p:spPr bwMode="auto">
          <a:xfrm>
            <a:off x="214281" y="2071678"/>
            <a:ext cx="1701155" cy="15001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7" name="Picture 9" descr="C:\Users\Admin\Desktop\IMG_4409.JPG"/>
          <p:cNvPicPr>
            <a:picLocks noChangeAspect="1" noChangeArrowheads="1"/>
          </p:cNvPicPr>
          <p:nvPr/>
        </p:nvPicPr>
        <p:blipFill>
          <a:blip r:embed="rId7" cstate="print"/>
          <a:srcRect/>
          <a:stretch>
            <a:fillRect/>
          </a:stretch>
        </p:blipFill>
        <p:spPr bwMode="auto">
          <a:xfrm>
            <a:off x="142844" y="3714752"/>
            <a:ext cx="1862119" cy="139594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059" name="Picture 11" descr="C:\Users\Admin\Desktop\IMG_4404.JPG"/>
          <p:cNvPicPr>
            <a:picLocks noChangeAspect="1" noChangeArrowheads="1"/>
          </p:cNvPicPr>
          <p:nvPr/>
        </p:nvPicPr>
        <p:blipFill>
          <a:blip r:embed="rId8" cstate="print"/>
          <a:srcRect/>
          <a:stretch>
            <a:fillRect/>
          </a:stretch>
        </p:blipFill>
        <p:spPr bwMode="auto">
          <a:xfrm>
            <a:off x="5214942" y="3643314"/>
            <a:ext cx="1976540" cy="148171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060" name="Picture 12" descr="C:\Users\Admin\Desktop\IMG_4419.JPG"/>
          <p:cNvPicPr>
            <a:picLocks noChangeAspect="1" noChangeArrowheads="1"/>
          </p:cNvPicPr>
          <p:nvPr/>
        </p:nvPicPr>
        <p:blipFill>
          <a:blip r:embed="rId9" cstate="print"/>
          <a:srcRect/>
          <a:stretch>
            <a:fillRect/>
          </a:stretch>
        </p:blipFill>
        <p:spPr bwMode="auto">
          <a:xfrm>
            <a:off x="1857356" y="1857364"/>
            <a:ext cx="1582596" cy="1706562"/>
          </a:xfrm>
          <a:prstGeom prst="rect">
            <a:avLst/>
          </a:prstGeom>
          <a:solidFill>
            <a:srgbClr val="FFFFFF">
              <a:shade val="85000"/>
            </a:srgbClr>
          </a:solidFill>
          <a:ln w="19050" cap="sq">
            <a:solidFill>
              <a:srgbClr val="7030A0"/>
            </a:solidFill>
            <a:miter lim="800000"/>
          </a:ln>
          <a:effectLst>
            <a:outerShdw blurRad="50800" dist="38100" dir="18900000" algn="bl" rotWithShape="0">
              <a:prstClr val="black">
                <a:alpha val="40000"/>
              </a:prst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061" name="Picture 13" descr="C:\Users\Admin\Desktop\IMG_4397.JPG"/>
          <p:cNvPicPr>
            <a:picLocks noChangeAspect="1" noChangeArrowheads="1"/>
          </p:cNvPicPr>
          <p:nvPr/>
        </p:nvPicPr>
        <p:blipFill>
          <a:blip r:embed="rId10" cstate="print"/>
          <a:srcRect/>
          <a:stretch>
            <a:fillRect/>
          </a:stretch>
        </p:blipFill>
        <p:spPr bwMode="auto">
          <a:xfrm>
            <a:off x="7072330" y="2071678"/>
            <a:ext cx="1824827" cy="14287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62" name="Picture 14" descr="C:\Users\Admin\Desktop\1415679802598.jpg"/>
          <p:cNvPicPr>
            <a:picLocks noChangeAspect="1" noChangeArrowheads="1"/>
          </p:cNvPicPr>
          <p:nvPr/>
        </p:nvPicPr>
        <p:blipFill>
          <a:blip r:embed="rId11" cstate="print"/>
          <a:srcRect/>
          <a:stretch>
            <a:fillRect/>
          </a:stretch>
        </p:blipFill>
        <p:spPr bwMode="auto">
          <a:xfrm>
            <a:off x="3571868" y="3643314"/>
            <a:ext cx="1714512" cy="1285884"/>
          </a:xfrm>
          <a:prstGeom prst="rect">
            <a:avLst/>
          </a:prstGeom>
          <a:ln>
            <a:noFill/>
          </a:ln>
          <a:effectLst>
            <a:softEdge rad="112500"/>
          </a:effectLst>
        </p:spPr>
      </p:pic>
      <p:pic>
        <p:nvPicPr>
          <p:cNvPr id="2063" name="Picture 15" descr="C:\Users\Admin\Desktop\IMG_4364.JPG"/>
          <p:cNvPicPr>
            <a:picLocks noChangeAspect="1" noChangeArrowheads="1"/>
          </p:cNvPicPr>
          <p:nvPr/>
        </p:nvPicPr>
        <p:blipFill>
          <a:blip r:embed="rId12" cstate="print"/>
          <a:srcRect/>
          <a:stretch>
            <a:fillRect/>
          </a:stretch>
        </p:blipFill>
        <p:spPr bwMode="auto">
          <a:xfrm>
            <a:off x="1857356" y="3714752"/>
            <a:ext cx="1882600" cy="141129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064" name="Picture 16" descr="C:\Users\Admin\Desktop\IMG_4376.JPG"/>
          <p:cNvPicPr>
            <a:picLocks noChangeAspect="1" noChangeArrowheads="1"/>
          </p:cNvPicPr>
          <p:nvPr/>
        </p:nvPicPr>
        <p:blipFill>
          <a:blip r:embed="rId13" cstate="print"/>
          <a:srcRect/>
          <a:stretch>
            <a:fillRect/>
          </a:stretch>
        </p:blipFill>
        <p:spPr bwMode="auto">
          <a:xfrm>
            <a:off x="285720" y="428604"/>
            <a:ext cx="1905900" cy="1428760"/>
          </a:xfrm>
          <a:prstGeom prst="roundRect">
            <a:avLst>
              <a:gd name="adj" fmla="val 4167"/>
            </a:avLst>
          </a:prstGeom>
          <a:solidFill>
            <a:srgbClr val="FFFFFF"/>
          </a:solidFill>
          <a:ln w="19050" cap="sq">
            <a:solidFill>
              <a:srgbClr val="7030A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065" name="Picture 17" descr="C:\Users\Admin\Desktop\IMG_4347.JPG"/>
          <p:cNvPicPr>
            <a:picLocks noChangeAspect="1" noChangeArrowheads="1"/>
          </p:cNvPicPr>
          <p:nvPr/>
        </p:nvPicPr>
        <p:blipFill>
          <a:blip r:embed="rId14" cstate="print"/>
          <a:srcRect/>
          <a:stretch>
            <a:fillRect/>
          </a:stretch>
        </p:blipFill>
        <p:spPr bwMode="auto">
          <a:xfrm>
            <a:off x="5500694" y="1785926"/>
            <a:ext cx="1451849" cy="1628773"/>
          </a:xfrm>
          <a:prstGeom prst="rect">
            <a:avLst/>
          </a:prstGeom>
          <a:solidFill>
            <a:srgbClr val="FFFFFF">
              <a:shade val="85000"/>
            </a:srgbClr>
          </a:solidFill>
          <a:ln w="19050" cap="sq">
            <a:solidFill>
              <a:srgbClr val="7030A0"/>
            </a:solidFill>
            <a:miter lim="800000"/>
          </a:ln>
          <a:effectLst>
            <a:outerShdw blurRad="50800" dist="38100" dir="13500000" algn="br" rotWithShape="0">
              <a:prstClr val="black">
                <a:alpha val="40000"/>
              </a:prst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5" name="TextBox 24"/>
          <p:cNvSpPr txBox="1"/>
          <p:nvPr/>
        </p:nvSpPr>
        <p:spPr>
          <a:xfrm>
            <a:off x="2500298" y="642918"/>
            <a:ext cx="4357718" cy="1077218"/>
          </a:xfrm>
          <a:prstGeom prst="rect">
            <a:avLst/>
          </a:prstGeom>
          <a:noFill/>
        </p:spPr>
        <p:txBody>
          <a:bodyPr wrap="square" rtlCol="0">
            <a:spAutoFit/>
          </a:bodyPr>
          <a:lstStyle/>
          <a:p>
            <a:pPr algn="ctr"/>
            <a:r>
              <a:rPr lang="ru-RU" sz="1600" dirty="0" smtClean="0">
                <a:solidFill>
                  <a:srgbClr val="7030A0"/>
                </a:solidFill>
                <a:latin typeface="Times New Roman" pitchFamily="18" charset="0"/>
                <a:cs typeface="Times New Roman" pitchFamily="18" charset="0"/>
              </a:rPr>
              <a:t>СЕНСОРНОЕ РАЗВИТИЕ, ОЗНАКОМЛЕНИЕ С ОКРУЖАЮЩИМ, ФЭМП, ИГРЫ С ПРАВИЛАМИ, НАСТОЛЬНО - ПЕЧАТНЫЕ ИГРЫ, ДИДАКТИЧЕСКИЕ ИГРЫ</a:t>
            </a:r>
            <a:endParaRPr lang="ru-RU" sz="1600" dirty="0">
              <a:solidFill>
                <a:srgbClr val="7030A0"/>
              </a:solidFill>
              <a:latin typeface="Times New Roman" pitchFamily="18" charset="0"/>
              <a:cs typeface="Times New Roman" pitchFamily="18"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4" name="Picture 2" descr="http://www11.0zz0.com/2014/04/12/06/70182683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8429652" y="6715148"/>
            <a:ext cx="714348" cy="123111"/>
          </a:xfrm>
          <a:prstGeom prst="rect">
            <a:avLst/>
          </a:prstGeom>
          <a:solidFill>
            <a:schemeClr val="bg2">
              <a:lumMod val="75000"/>
            </a:schemeClr>
          </a:solidFill>
        </p:spPr>
        <p:txBody>
          <a:bodyPr wrap="square" rtlCol="0">
            <a:spAutoFit/>
          </a:bodyPr>
          <a:lstStyle/>
          <a:p>
            <a:endParaRPr lang="ru-RU" sz="200" dirty="0"/>
          </a:p>
        </p:txBody>
      </p:sp>
      <p:sp>
        <p:nvSpPr>
          <p:cNvPr id="6" name="TextBox 5"/>
          <p:cNvSpPr txBox="1"/>
          <p:nvPr/>
        </p:nvSpPr>
        <p:spPr>
          <a:xfrm>
            <a:off x="214282" y="285728"/>
            <a:ext cx="8715436" cy="369332"/>
          </a:xfrm>
          <a:prstGeom prst="rect">
            <a:avLst/>
          </a:prstGeom>
          <a:noFill/>
        </p:spPr>
        <p:txBody>
          <a:bodyPr wrap="square" rtlCol="0">
            <a:spAutoFit/>
          </a:bodyPr>
          <a:lstStyle/>
          <a:p>
            <a:pPr algn="ctr"/>
            <a:r>
              <a:rPr lang="ru-RU" b="1" dirty="0" smtClean="0">
                <a:ln w="1905">
                  <a:solidFill>
                    <a:srgbClr val="00B050"/>
                  </a:solidFill>
                </a:ln>
                <a:solidFill>
                  <a:srgbClr val="00B050"/>
                </a:solidFill>
                <a:effectLst>
                  <a:innerShdw blurRad="69850" dist="43180" dir="5400000">
                    <a:srgbClr val="000000">
                      <a:alpha val="65000"/>
                    </a:srgbClr>
                  </a:innerShdw>
                </a:effectLst>
              </a:rPr>
              <a:t>ПРЕДМЕТНО – РАЗВИВАЮЩАЯ СРЕДА</a:t>
            </a:r>
            <a:endParaRPr lang="ru-RU" b="1" dirty="0">
              <a:ln w="1905">
                <a:solidFill>
                  <a:srgbClr val="00B050"/>
                </a:solidFill>
              </a:ln>
              <a:solidFill>
                <a:srgbClr val="00B050"/>
              </a:solidFill>
              <a:effectLst>
                <a:innerShdw blurRad="69850" dist="43180" dir="5400000">
                  <a:srgbClr val="000000">
                    <a:alpha val="65000"/>
                  </a:srgbClr>
                </a:innerShdw>
              </a:effectLst>
            </a:endParaRPr>
          </a:p>
        </p:txBody>
      </p:sp>
      <p:pic>
        <p:nvPicPr>
          <p:cNvPr id="1027" name="Picture 3" descr="C:\Users\Admin\Desktop\IMG_4275.JPG"/>
          <p:cNvPicPr>
            <a:picLocks noChangeAspect="1" noChangeArrowheads="1"/>
          </p:cNvPicPr>
          <p:nvPr/>
        </p:nvPicPr>
        <p:blipFill>
          <a:blip r:embed="rId3" cstate="print"/>
          <a:srcRect/>
          <a:stretch>
            <a:fillRect/>
          </a:stretch>
        </p:blipFill>
        <p:spPr bwMode="auto">
          <a:xfrm>
            <a:off x="285720" y="357166"/>
            <a:ext cx="1357322" cy="19678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9" name="Picture 5" descr="C:\Users\Admin\Desktop\IMG_4304.JPG"/>
          <p:cNvPicPr>
            <a:picLocks noChangeAspect="1" noChangeArrowheads="1"/>
          </p:cNvPicPr>
          <p:nvPr/>
        </p:nvPicPr>
        <p:blipFill>
          <a:blip r:embed="rId4" cstate="print"/>
          <a:srcRect/>
          <a:stretch>
            <a:fillRect/>
          </a:stretch>
        </p:blipFill>
        <p:spPr bwMode="auto">
          <a:xfrm>
            <a:off x="6858016" y="3464869"/>
            <a:ext cx="2143140" cy="160660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30" name="Picture 6" descr="C:\Users\Admin\Desktop\IMG_4301.JPG"/>
          <p:cNvPicPr>
            <a:picLocks noChangeAspect="1" noChangeArrowheads="1"/>
          </p:cNvPicPr>
          <p:nvPr/>
        </p:nvPicPr>
        <p:blipFill>
          <a:blip r:embed="rId5" cstate="print"/>
          <a:srcRect t="13622"/>
          <a:stretch>
            <a:fillRect/>
          </a:stretch>
        </p:blipFill>
        <p:spPr bwMode="auto">
          <a:xfrm>
            <a:off x="1694828" y="714356"/>
            <a:ext cx="1805601" cy="14160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1" name="Picture 7" descr="C:\Users\Admin\Desktop\IMG_4278.JPG"/>
          <p:cNvPicPr>
            <a:picLocks noChangeAspect="1" noChangeArrowheads="1"/>
          </p:cNvPicPr>
          <p:nvPr/>
        </p:nvPicPr>
        <p:blipFill>
          <a:blip r:embed="rId6" cstate="print"/>
          <a:srcRect/>
          <a:stretch>
            <a:fillRect/>
          </a:stretch>
        </p:blipFill>
        <p:spPr bwMode="auto">
          <a:xfrm>
            <a:off x="5309707" y="714356"/>
            <a:ext cx="1800530" cy="13573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2" name="Picture 8" descr="C:\Users\Admin\Desktop\IMG_4280.JPG"/>
          <p:cNvPicPr>
            <a:picLocks noChangeAspect="1" noChangeArrowheads="1"/>
          </p:cNvPicPr>
          <p:nvPr/>
        </p:nvPicPr>
        <p:blipFill>
          <a:blip r:embed="rId7" cstate="print"/>
          <a:srcRect/>
          <a:stretch>
            <a:fillRect/>
          </a:stretch>
        </p:blipFill>
        <p:spPr bwMode="auto">
          <a:xfrm>
            <a:off x="357158" y="3571876"/>
            <a:ext cx="2166864" cy="162439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33" name="Picture 9" descr="C:\Users\Admin\Desktop\IMG_4283.JPG"/>
          <p:cNvPicPr>
            <a:picLocks noChangeAspect="1" noChangeArrowheads="1"/>
          </p:cNvPicPr>
          <p:nvPr/>
        </p:nvPicPr>
        <p:blipFill>
          <a:blip r:embed="rId8" cstate="print"/>
          <a:srcRect/>
          <a:stretch>
            <a:fillRect/>
          </a:stretch>
        </p:blipFill>
        <p:spPr bwMode="auto">
          <a:xfrm>
            <a:off x="4786314" y="3500438"/>
            <a:ext cx="2083265" cy="164307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34" name="Picture 10" descr="C:\Users\Admin\Desktop\IMG_4303.JPG"/>
          <p:cNvPicPr>
            <a:picLocks noChangeAspect="1" noChangeArrowheads="1"/>
          </p:cNvPicPr>
          <p:nvPr/>
        </p:nvPicPr>
        <p:blipFill>
          <a:blip r:embed="rId9" cstate="print"/>
          <a:srcRect/>
          <a:stretch>
            <a:fillRect/>
          </a:stretch>
        </p:blipFill>
        <p:spPr bwMode="auto">
          <a:xfrm>
            <a:off x="7000892" y="2143116"/>
            <a:ext cx="1857388" cy="139239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35" name="Picture 11" descr="C:\Users\Admin\Desktop\IMG_4292.JPG"/>
          <p:cNvPicPr>
            <a:picLocks noChangeAspect="1" noChangeArrowheads="1"/>
          </p:cNvPicPr>
          <p:nvPr/>
        </p:nvPicPr>
        <p:blipFill>
          <a:blip r:embed="rId10" cstate="print"/>
          <a:srcRect/>
          <a:stretch>
            <a:fillRect/>
          </a:stretch>
        </p:blipFill>
        <p:spPr bwMode="auto">
          <a:xfrm>
            <a:off x="5214942" y="2071678"/>
            <a:ext cx="1857388" cy="139239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36" name="Picture 12" descr="C:\Users\Admin\Desktop\IMG_4294.JPG"/>
          <p:cNvPicPr>
            <a:picLocks noChangeAspect="1" noChangeArrowheads="1"/>
          </p:cNvPicPr>
          <p:nvPr/>
        </p:nvPicPr>
        <p:blipFill>
          <a:blip r:embed="rId11" cstate="print"/>
          <a:srcRect/>
          <a:stretch>
            <a:fillRect/>
          </a:stretch>
        </p:blipFill>
        <p:spPr bwMode="auto">
          <a:xfrm>
            <a:off x="3571868" y="642918"/>
            <a:ext cx="1643074" cy="13831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7" name="Picture 13" descr="C:\Users\Admin\Desktop\IMG_4295.JPG"/>
          <p:cNvPicPr>
            <a:picLocks noChangeAspect="1" noChangeArrowheads="1"/>
          </p:cNvPicPr>
          <p:nvPr/>
        </p:nvPicPr>
        <p:blipFill>
          <a:blip r:embed="rId12" cstate="print"/>
          <a:srcRect/>
          <a:stretch>
            <a:fillRect/>
          </a:stretch>
        </p:blipFill>
        <p:spPr bwMode="auto">
          <a:xfrm>
            <a:off x="3500430" y="2071678"/>
            <a:ext cx="2096489" cy="1571636"/>
          </a:xfrm>
          <a:prstGeom prst="ellipse">
            <a:avLst/>
          </a:prstGeom>
          <a:ln>
            <a:noFill/>
          </a:ln>
          <a:effectLst>
            <a:softEdge rad="112500"/>
          </a:effectLst>
        </p:spPr>
      </p:pic>
      <p:pic>
        <p:nvPicPr>
          <p:cNvPr id="1038" name="Picture 14" descr="C:\Users\Admin\Desktop\IMG_4240.JPG"/>
          <p:cNvPicPr>
            <a:picLocks noChangeAspect="1" noChangeArrowheads="1"/>
          </p:cNvPicPr>
          <p:nvPr/>
        </p:nvPicPr>
        <p:blipFill>
          <a:blip r:embed="rId13" cstate="print"/>
          <a:srcRect/>
          <a:stretch>
            <a:fillRect/>
          </a:stretch>
        </p:blipFill>
        <p:spPr bwMode="auto">
          <a:xfrm>
            <a:off x="1928794" y="2143116"/>
            <a:ext cx="1809940" cy="135682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39" name="Picture 15" descr="C:\Users\Admin\Desktop\IMG_4250.JPG"/>
          <p:cNvPicPr>
            <a:picLocks noChangeAspect="1" noChangeArrowheads="1"/>
          </p:cNvPicPr>
          <p:nvPr/>
        </p:nvPicPr>
        <p:blipFill>
          <a:blip r:embed="rId14" cstate="print"/>
          <a:srcRect/>
          <a:stretch>
            <a:fillRect/>
          </a:stretch>
        </p:blipFill>
        <p:spPr bwMode="auto">
          <a:xfrm>
            <a:off x="7246561" y="357166"/>
            <a:ext cx="1603768" cy="18573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40" name="Picture 16" descr="C:\Users\Admin\Desktop\IMG_4090.JPG"/>
          <p:cNvPicPr>
            <a:picLocks noChangeAspect="1" noChangeArrowheads="1"/>
          </p:cNvPicPr>
          <p:nvPr/>
        </p:nvPicPr>
        <p:blipFill>
          <a:blip r:embed="rId15" cstate="print"/>
          <a:srcRect/>
          <a:stretch>
            <a:fillRect/>
          </a:stretch>
        </p:blipFill>
        <p:spPr bwMode="auto">
          <a:xfrm>
            <a:off x="214282" y="2214554"/>
            <a:ext cx="1762093" cy="132095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26" name="Picture 2" descr="C:\Users\Admin\Desktop\IMG_4420.JPG"/>
          <p:cNvPicPr>
            <a:picLocks noChangeAspect="1" noChangeArrowheads="1"/>
          </p:cNvPicPr>
          <p:nvPr/>
        </p:nvPicPr>
        <p:blipFill>
          <a:blip r:embed="rId16" cstate="print"/>
          <a:srcRect/>
          <a:stretch>
            <a:fillRect/>
          </a:stretch>
        </p:blipFill>
        <p:spPr bwMode="auto">
          <a:xfrm>
            <a:off x="2571736" y="3500438"/>
            <a:ext cx="2143140" cy="173093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http://www11.0zz0.com/2014/04/12/06/70182683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214282" y="357166"/>
            <a:ext cx="8715436" cy="400110"/>
          </a:xfrm>
          <a:prstGeom prst="rect">
            <a:avLst/>
          </a:prstGeom>
          <a:noFill/>
        </p:spPr>
        <p:txBody>
          <a:bodyPr wrap="square" rtlCol="0">
            <a:spAutoFit/>
          </a:bodyPr>
          <a:lstStyle/>
          <a:p>
            <a:pPr algn="ctr"/>
            <a:r>
              <a:rPr lang="ru-RU" sz="2000" b="1" dirty="0" smtClean="0">
                <a:ln w="1905">
                  <a:solidFill>
                    <a:srgbClr val="00B050"/>
                  </a:solidFill>
                </a:ln>
                <a:solidFill>
                  <a:srgbClr val="00B050"/>
                </a:solidFill>
                <a:effectLst>
                  <a:innerShdw blurRad="69850" dist="43180" dir="5400000">
                    <a:srgbClr val="000000">
                      <a:alpha val="65000"/>
                    </a:srgbClr>
                  </a:innerShdw>
                </a:effectLst>
                <a:latin typeface="Times New Roman" pitchFamily="18" charset="0"/>
                <a:cs typeface="Times New Roman" pitchFamily="18" charset="0"/>
              </a:rPr>
              <a:t>РЕЗУЛЬТАТЫ  ПРОЕКТА</a:t>
            </a:r>
            <a:endParaRPr lang="ru-RU" sz="2000" b="1" dirty="0">
              <a:ln w="1905">
                <a:solidFill>
                  <a:srgbClr val="00B050"/>
                </a:solidFill>
              </a:ln>
              <a:solidFill>
                <a:srgbClr val="00B050"/>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6" name="TextBox 5"/>
          <p:cNvSpPr txBox="1"/>
          <p:nvPr/>
        </p:nvSpPr>
        <p:spPr>
          <a:xfrm>
            <a:off x="214282" y="642918"/>
            <a:ext cx="8715437" cy="738664"/>
          </a:xfrm>
          <a:prstGeom prst="rect">
            <a:avLst/>
          </a:prstGeom>
          <a:noFill/>
        </p:spPr>
        <p:txBody>
          <a:bodyPr wrap="square" rtlCol="0">
            <a:spAutoFit/>
          </a:bodyPr>
          <a:lstStyle/>
          <a:p>
            <a:pPr algn="ctr"/>
            <a:r>
              <a:rPr lang="ru-RU" sz="1400" dirty="0" smtClean="0">
                <a:solidFill>
                  <a:srgbClr val="7030A0"/>
                </a:solidFill>
                <a:latin typeface="Times New Roman" pitchFamily="18" charset="0"/>
                <a:cs typeface="Times New Roman" pitchFamily="18" charset="0"/>
              </a:rPr>
              <a:t>В</a:t>
            </a:r>
            <a:r>
              <a:rPr lang="en-US" sz="1400" dirty="0" smtClean="0">
                <a:solidFill>
                  <a:srgbClr val="7030A0"/>
                </a:solidFill>
                <a:latin typeface="Times New Roman" pitchFamily="18" charset="0"/>
                <a:cs typeface="Times New Roman" pitchFamily="18" charset="0"/>
              </a:rPr>
              <a:t>ЫСТАВКА ТВОРЧЕСКИХ СЕМЕЙНЫХ РАБОТ</a:t>
            </a:r>
            <a:r>
              <a:rPr lang="ru-RU" sz="1400" dirty="0" smtClean="0">
                <a:solidFill>
                  <a:srgbClr val="7030A0"/>
                </a:solidFill>
                <a:latin typeface="Times New Roman" pitchFamily="18" charset="0"/>
                <a:cs typeface="Times New Roman" pitchFamily="18" charset="0"/>
              </a:rPr>
              <a:t> -</a:t>
            </a:r>
            <a:r>
              <a:rPr lang="en-US" sz="1400" dirty="0" smtClean="0">
                <a:solidFill>
                  <a:srgbClr val="7030A0"/>
                </a:solidFill>
                <a:latin typeface="Times New Roman" pitchFamily="18" charset="0"/>
                <a:cs typeface="Times New Roman" pitchFamily="18" charset="0"/>
              </a:rPr>
              <a:t> «НАШИ ИМЕНА»</a:t>
            </a:r>
            <a:r>
              <a:rPr lang="ru-RU" sz="1400" dirty="0" smtClean="0">
                <a:solidFill>
                  <a:srgbClr val="7030A0"/>
                </a:solidFill>
                <a:latin typeface="Times New Roman" pitchFamily="18" charset="0"/>
                <a:cs typeface="Times New Roman" pitchFamily="18" charset="0"/>
              </a:rPr>
              <a:t>,</a:t>
            </a:r>
          </a:p>
          <a:p>
            <a:pPr algn="ctr"/>
            <a:r>
              <a:rPr lang="en-US" sz="1400" dirty="0" smtClean="0">
                <a:solidFill>
                  <a:srgbClr val="7030A0"/>
                </a:solidFill>
                <a:latin typeface="Times New Roman" pitchFamily="18" charset="0"/>
                <a:cs typeface="Times New Roman" pitchFamily="18" charset="0"/>
              </a:rPr>
              <a:t> «ИМЕНН</a:t>
            </a:r>
            <a:r>
              <a:rPr lang="ru-RU" sz="1400" smtClean="0">
                <a:solidFill>
                  <a:srgbClr val="7030A0"/>
                </a:solidFill>
                <a:latin typeface="Times New Roman" pitchFamily="18" charset="0"/>
                <a:cs typeface="Times New Roman" pitchFamily="18" charset="0"/>
              </a:rPr>
              <a:t>ОЙ </a:t>
            </a:r>
            <a:r>
              <a:rPr lang="en-US" sz="1400" smtClean="0">
                <a:solidFill>
                  <a:srgbClr val="7030A0"/>
                </a:solidFill>
                <a:latin typeface="Times New Roman" pitchFamily="18" charset="0"/>
                <a:cs typeface="Times New Roman" pitchFamily="18" charset="0"/>
              </a:rPr>
              <a:t> </a:t>
            </a:r>
            <a:r>
              <a:rPr lang="en-US" sz="1400" dirty="0" smtClean="0">
                <a:solidFill>
                  <a:srgbClr val="7030A0"/>
                </a:solidFill>
                <a:latin typeface="Times New Roman" pitchFamily="18" charset="0"/>
                <a:cs typeface="Times New Roman" pitchFamily="18" charset="0"/>
              </a:rPr>
              <a:t>ЦВЕТОЧН</a:t>
            </a:r>
            <a:r>
              <a:rPr lang="ru-RU" sz="1400" dirty="0" smtClean="0">
                <a:solidFill>
                  <a:srgbClr val="7030A0"/>
                </a:solidFill>
                <a:latin typeface="Times New Roman" pitchFamily="18" charset="0"/>
                <a:cs typeface="Times New Roman" pitchFamily="18" charset="0"/>
              </a:rPr>
              <a:t>ЫЙ</a:t>
            </a:r>
            <a:r>
              <a:rPr lang="en-US" sz="1400" dirty="0" smtClean="0">
                <a:solidFill>
                  <a:srgbClr val="7030A0"/>
                </a:solidFill>
                <a:latin typeface="Times New Roman" pitchFamily="18" charset="0"/>
                <a:cs typeface="Times New Roman" pitchFamily="18" charset="0"/>
              </a:rPr>
              <a:t> </a:t>
            </a:r>
            <a:r>
              <a:rPr lang="ru-RU" sz="1400" dirty="0" smtClean="0">
                <a:solidFill>
                  <a:srgbClr val="7030A0"/>
                </a:solidFill>
                <a:latin typeface="Times New Roman" pitchFamily="18" charset="0"/>
                <a:cs typeface="Times New Roman" pitchFamily="18" charset="0"/>
              </a:rPr>
              <a:t>БУКЕТ»,</a:t>
            </a:r>
          </a:p>
          <a:p>
            <a:pPr algn="ctr"/>
            <a:r>
              <a:rPr lang="ru-RU" sz="1400" dirty="0" smtClean="0">
                <a:solidFill>
                  <a:srgbClr val="7030A0"/>
                </a:solidFill>
                <a:latin typeface="Times New Roman" pitchFamily="18" charset="0"/>
                <a:cs typeface="Times New Roman" pitchFamily="18" charset="0"/>
              </a:rPr>
              <a:t>«И</a:t>
            </a:r>
            <a:r>
              <a:rPr lang="en-US" sz="1400" dirty="0" smtClean="0">
                <a:solidFill>
                  <a:srgbClr val="7030A0"/>
                </a:solidFill>
                <a:latin typeface="Times New Roman" pitchFamily="18" charset="0"/>
                <a:cs typeface="Times New Roman" pitchFamily="18" charset="0"/>
              </a:rPr>
              <a:t>МЕННЫ</a:t>
            </a:r>
            <a:r>
              <a:rPr lang="ru-RU" sz="1400" dirty="0" smtClean="0">
                <a:solidFill>
                  <a:srgbClr val="7030A0"/>
                </a:solidFill>
                <a:latin typeface="Times New Roman" pitchFamily="18" charset="0"/>
                <a:cs typeface="Times New Roman" pitchFamily="18" charset="0"/>
              </a:rPr>
              <a:t>Е</a:t>
            </a:r>
            <a:r>
              <a:rPr lang="en-US" sz="1400" dirty="0" smtClean="0">
                <a:solidFill>
                  <a:srgbClr val="7030A0"/>
                </a:solidFill>
                <a:latin typeface="Times New Roman" pitchFamily="18" charset="0"/>
                <a:cs typeface="Times New Roman" pitchFamily="18" charset="0"/>
              </a:rPr>
              <a:t> АМУЛЕТ</a:t>
            </a:r>
            <a:r>
              <a:rPr lang="ru-RU" sz="1400" dirty="0" smtClean="0">
                <a:solidFill>
                  <a:srgbClr val="7030A0"/>
                </a:solidFill>
                <a:latin typeface="Times New Roman" pitchFamily="18" charset="0"/>
                <a:cs typeface="Times New Roman" pitchFamily="18" charset="0"/>
              </a:rPr>
              <a:t>Ы»</a:t>
            </a:r>
            <a:endParaRPr lang="ru-RU" sz="1400" dirty="0">
              <a:solidFill>
                <a:srgbClr val="7030A0"/>
              </a:solidFill>
              <a:latin typeface="Times New Roman" pitchFamily="18" charset="0"/>
              <a:cs typeface="Times New Roman" pitchFamily="18" charset="0"/>
            </a:endParaRPr>
          </a:p>
        </p:txBody>
      </p:sp>
      <p:pic>
        <p:nvPicPr>
          <p:cNvPr id="2050" name="Picture 2" descr="C:\Users\Admin\Desktop\IMG_4306.JPG"/>
          <p:cNvPicPr>
            <a:picLocks noChangeAspect="1" noChangeArrowheads="1"/>
          </p:cNvPicPr>
          <p:nvPr/>
        </p:nvPicPr>
        <p:blipFill>
          <a:blip r:embed="rId3" cstate="print"/>
          <a:srcRect/>
          <a:stretch>
            <a:fillRect/>
          </a:stretch>
        </p:blipFill>
        <p:spPr bwMode="auto">
          <a:xfrm>
            <a:off x="3571867" y="1357298"/>
            <a:ext cx="1908891" cy="1785950"/>
          </a:xfrm>
          <a:prstGeom prst="roundRect">
            <a:avLst>
              <a:gd name="adj" fmla="val 4167"/>
            </a:avLst>
          </a:prstGeom>
          <a:solidFill>
            <a:srgbClr val="FFFFFF"/>
          </a:solidFill>
          <a:ln w="19050" cap="sq">
            <a:solidFill>
              <a:srgbClr val="7030A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051" name="Picture 3" descr="C:\Users\Admin\Desktop\IMG_4308.JPG"/>
          <p:cNvPicPr>
            <a:picLocks noChangeAspect="1" noChangeArrowheads="1"/>
          </p:cNvPicPr>
          <p:nvPr/>
        </p:nvPicPr>
        <p:blipFill>
          <a:blip r:embed="rId4" cstate="print"/>
          <a:srcRect/>
          <a:stretch>
            <a:fillRect/>
          </a:stretch>
        </p:blipFill>
        <p:spPr bwMode="auto">
          <a:xfrm>
            <a:off x="285720" y="928670"/>
            <a:ext cx="2025053" cy="1518083"/>
          </a:xfrm>
          <a:prstGeom prst="round2DiagRect">
            <a:avLst>
              <a:gd name="adj1" fmla="val 16667"/>
              <a:gd name="adj2" fmla="val 0"/>
            </a:avLst>
          </a:prstGeom>
          <a:ln w="19050" cap="sq">
            <a:solidFill>
              <a:srgbClr val="7030A0"/>
            </a:solidFill>
            <a:miter lim="800000"/>
          </a:ln>
          <a:effectLst>
            <a:outerShdw blurRad="254000" algn="tl" rotWithShape="0">
              <a:srgbClr val="000000">
                <a:alpha val="43000"/>
              </a:srgbClr>
            </a:outerShdw>
            <a:reflection blurRad="6350" stA="50000" endA="300" endPos="55000" dir="5400000" sy="-100000" algn="bl" rotWithShape="0"/>
          </a:effectLst>
        </p:spPr>
      </p:pic>
      <p:pic>
        <p:nvPicPr>
          <p:cNvPr id="2052" name="Picture 4" descr="C:\Users\Admin\Desktop\IMG_4223.JPG"/>
          <p:cNvPicPr>
            <a:picLocks noChangeAspect="1" noChangeArrowheads="1"/>
          </p:cNvPicPr>
          <p:nvPr/>
        </p:nvPicPr>
        <p:blipFill>
          <a:blip r:embed="rId5" cstate="print"/>
          <a:srcRect/>
          <a:stretch>
            <a:fillRect/>
          </a:stretch>
        </p:blipFill>
        <p:spPr bwMode="auto">
          <a:xfrm>
            <a:off x="214282" y="3571876"/>
            <a:ext cx="2000264" cy="1499499"/>
          </a:xfrm>
          <a:prstGeom prst="snip2DiagRect">
            <a:avLst/>
          </a:prstGeom>
          <a:solidFill>
            <a:srgbClr val="FFFFFF">
              <a:shade val="85000"/>
            </a:srgbClr>
          </a:solidFill>
          <a:ln w="19050" cap="sq">
            <a:solidFill>
              <a:srgbClr val="7030A0"/>
            </a:solidFill>
            <a:miter lim="800000"/>
          </a:ln>
          <a:effectLst>
            <a:outerShdw blurRad="88900" algn="tl" rotWithShape="0">
              <a:srgbClr val="000000">
                <a:alpha val="45000"/>
              </a:srgbClr>
            </a:outerShdw>
            <a:reflection blurRad="6350" stA="50000" endA="300" endPos="55000" dir="5400000" sy="-100000" algn="bl" rotWithShape="0"/>
          </a:effectLst>
          <a:scene3d>
            <a:camera prst="orthographicFront"/>
            <a:lightRig rig="twoPt" dir="t">
              <a:rot lat="0" lon="0" rev="7200000"/>
            </a:lightRig>
          </a:scene3d>
          <a:sp3d>
            <a:bevelT w="25400" h="19050"/>
            <a:contourClr>
              <a:srgbClr val="FFFFFF"/>
            </a:contourClr>
          </a:sp3d>
        </p:spPr>
      </p:pic>
      <p:pic>
        <p:nvPicPr>
          <p:cNvPr id="2053" name="Picture 5" descr="C:\Users\Admin\Desktop\IMG_4129.JPG"/>
          <p:cNvPicPr>
            <a:picLocks noChangeAspect="1" noChangeArrowheads="1"/>
          </p:cNvPicPr>
          <p:nvPr/>
        </p:nvPicPr>
        <p:blipFill>
          <a:blip r:embed="rId6" cstate="print"/>
          <a:srcRect/>
          <a:stretch>
            <a:fillRect/>
          </a:stretch>
        </p:blipFill>
        <p:spPr bwMode="auto">
          <a:xfrm>
            <a:off x="1785918" y="2357430"/>
            <a:ext cx="1900232" cy="1424511"/>
          </a:xfrm>
          <a:prstGeom prst="rect">
            <a:avLst/>
          </a:prstGeom>
          <a:ln w="19050" cap="rnd">
            <a:solidFill>
              <a:srgbClr val="7030A0"/>
            </a:solidFill>
          </a:ln>
          <a:effectLst>
            <a:outerShdw blurRad="50800" dist="38100" dir="10800000" algn="r" rotWithShape="0">
              <a:prstClr val="black">
                <a:alpha val="40000"/>
              </a:prstClr>
            </a:outerShdw>
          </a:effectLst>
          <a:scene3d>
            <a:camera prst="orthographicFront"/>
            <a:lightRig rig="twoPt" dir="t">
              <a:rot lat="0" lon="0" rev="7800000"/>
            </a:lightRig>
          </a:scene3d>
          <a:sp3d contourW="6350">
            <a:bevelT w="50800" h="16510"/>
            <a:contourClr>
              <a:srgbClr val="C0C0C0"/>
            </a:contourClr>
          </a:sp3d>
        </p:spPr>
      </p:pic>
      <p:pic>
        <p:nvPicPr>
          <p:cNvPr id="2054" name="Picture 6" descr="C:\Users\Admin\Desktop\IMG_4211.JPG"/>
          <p:cNvPicPr>
            <a:picLocks noChangeAspect="1" noChangeArrowheads="1"/>
          </p:cNvPicPr>
          <p:nvPr/>
        </p:nvPicPr>
        <p:blipFill>
          <a:blip r:embed="rId7" cstate="print"/>
          <a:srcRect/>
          <a:stretch>
            <a:fillRect/>
          </a:stretch>
        </p:blipFill>
        <p:spPr bwMode="auto">
          <a:xfrm>
            <a:off x="5357818" y="2285992"/>
            <a:ext cx="1990590" cy="1492248"/>
          </a:xfrm>
          <a:prstGeom prst="rect">
            <a:avLst/>
          </a:prstGeom>
          <a:ln w="19050" cap="rnd">
            <a:solidFill>
              <a:srgbClr val="7030A0"/>
            </a:solidFill>
          </a:ln>
          <a:effectLst>
            <a:outerShdw blurRad="50800" dist="38100" dir="18900000" algn="bl" rotWithShape="0">
              <a:prstClr val="black">
                <a:alpha val="40000"/>
              </a:prstClr>
            </a:outerShdw>
          </a:effectLst>
          <a:scene3d>
            <a:camera prst="orthographicFront"/>
            <a:lightRig rig="twoPt" dir="t">
              <a:rot lat="0" lon="0" rev="7800000"/>
            </a:lightRig>
          </a:scene3d>
          <a:sp3d contourW="6350">
            <a:bevelT w="50800" h="16510"/>
            <a:contourClr>
              <a:srgbClr val="C0C0C0"/>
            </a:contourClr>
          </a:sp3d>
        </p:spPr>
      </p:pic>
      <p:pic>
        <p:nvPicPr>
          <p:cNvPr id="2055" name="Picture 7" descr="C:\Users\Admin\Desktop\SDC14907.JPG"/>
          <p:cNvPicPr>
            <a:picLocks noChangeAspect="1" noChangeArrowheads="1"/>
          </p:cNvPicPr>
          <p:nvPr/>
        </p:nvPicPr>
        <p:blipFill>
          <a:blip r:embed="rId8" cstate="print"/>
          <a:srcRect/>
          <a:stretch>
            <a:fillRect/>
          </a:stretch>
        </p:blipFill>
        <p:spPr bwMode="auto">
          <a:xfrm>
            <a:off x="6643702" y="3607594"/>
            <a:ext cx="2071700" cy="1553775"/>
          </a:xfrm>
          <a:prstGeom prst="round2DiagRect">
            <a:avLst>
              <a:gd name="adj1" fmla="val 16667"/>
              <a:gd name="adj2" fmla="val 0"/>
            </a:avLst>
          </a:prstGeom>
          <a:ln w="19050" cap="sq">
            <a:solidFill>
              <a:srgbClr val="7030A0"/>
            </a:solidFill>
            <a:miter lim="800000"/>
          </a:ln>
          <a:effectLst>
            <a:outerShdw blurRad="50800" dist="38100" algn="l" rotWithShape="0">
              <a:prstClr val="black">
                <a:alpha val="40000"/>
              </a:prstClr>
            </a:outerShdw>
          </a:effectLst>
        </p:spPr>
      </p:pic>
      <p:pic>
        <p:nvPicPr>
          <p:cNvPr id="2056" name="Picture 8" descr="C:\Users\Admin\Desktop\PA270443.JPG"/>
          <p:cNvPicPr>
            <a:picLocks noChangeAspect="1" noChangeArrowheads="1"/>
          </p:cNvPicPr>
          <p:nvPr/>
        </p:nvPicPr>
        <p:blipFill>
          <a:blip r:embed="rId9" cstate="print"/>
          <a:srcRect t="18127"/>
          <a:stretch>
            <a:fillRect/>
          </a:stretch>
        </p:blipFill>
        <p:spPr bwMode="auto">
          <a:xfrm>
            <a:off x="6572264" y="928670"/>
            <a:ext cx="2218188" cy="1362072"/>
          </a:xfrm>
          <a:prstGeom prst="snip2DiagRect">
            <a:avLst/>
          </a:prstGeom>
          <a:solidFill>
            <a:srgbClr val="FFFFFF">
              <a:shade val="85000"/>
            </a:srgbClr>
          </a:solidFill>
          <a:ln w="19050" cap="sq">
            <a:solidFill>
              <a:srgbClr val="7030A0"/>
            </a:solidFill>
            <a:miter lim="800000"/>
          </a:ln>
          <a:effectLst>
            <a:outerShdw blurRad="76200" dist="12700" dir="2700000" sy="-23000" kx="-800400" algn="bl" rotWithShape="0">
              <a:prstClr val="black">
                <a:alpha val="20000"/>
              </a:prstClr>
            </a:outerShdw>
          </a:effectLst>
          <a:scene3d>
            <a:camera prst="orthographicFront"/>
            <a:lightRig rig="twoPt" dir="t">
              <a:rot lat="0" lon="0" rev="7200000"/>
            </a:lightRig>
          </a:scene3d>
          <a:sp3d>
            <a:bevelT w="25400" h="19050"/>
            <a:contourClr>
              <a:srgbClr val="FFFFFF"/>
            </a:contourClr>
          </a:sp3d>
        </p:spPr>
      </p:pic>
      <p:pic>
        <p:nvPicPr>
          <p:cNvPr id="2057" name="Picture 9" descr="C:\Users\Admin\Desktop\PA270441.JPG"/>
          <p:cNvPicPr>
            <a:picLocks noChangeAspect="1" noChangeArrowheads="1"/>
          </p:cNvPicPr>
          <p:nvPr/>
        </p:nvPicPr>
        <p:blipFill>
          <a:blip r:embed="rId10" cstate="print"/>
          <a:srcRect t="10042"/>
          <a:stretch>
            <a:fillRect/>
          </a:stretch>
        </p:blipFill>
        <p:spPr bwMode="auto">
          <a:xfrm>
            <a:off x="3465985" y="3571876"/>
            <a:ext cx="2117669" cy="1428760"/>
          </a:xfrm>
          <a:prstGeom prst="rect">
            <a:avLst/>
          </a:prstGeom>
          <a:solidFill>
            <a:srgbClr val="FFFFFF">
              <a:shade val="85000"/>
            </a:srgbClr>
          </a:solidFill>
          <a:ln w="19050" cap="sq">
            <a:solidFill>
              <a:srgbClr val="7030A0"/>
            </a:solidFill>
            <a:miter lim="800000"/>
          </a:ln>
          <a:effectLst>
            <a:outerShdw blurRad="65000" dist="50800" dir="12900000" kx="195000" ky="145000" algn="tl" rotWithShape="0">
              <a:srgbClr val="000000">
                <a:alpha val="30000"/>
              </a:srgbClr>
            </a:outerShdw>
            <a:reflection blurRad="6350" stA="50000" endA="275" endPos="40000" dist="101600" dir="5400000" sy="-100000" algn="bl" rotWithShape="0"/>
          </a:effectLst>
          <a:scene3d>
            <a:camera prst="orthographicFront">
              <a:rot lat="0" lon="0" rev="360000"/>
            </a:camera>
            <a:lightRig rig="twoPt" dir="t">
              <a:rot lat="0" lon="0" rev="7200000"/>
            </a:lightRig>
          </a:scene3d>
          <a:sp3d contourW="12700">
            <a:bevelT w="25400" h="19050"/>
            <a:contourClr>
              <a:srgbClr val="969696"/>
            </a:contourClr>
          </a:sp3d>
        </p:spPr>
      </p:pic>
      <p:sp>
        <p:nvSpPr>
          <p:cNvPr id="15" name="TextBox 14"/>
          <p:cNvSpPr txBox="1"/>
          <p:nvPr/>
        </p:nvSpPr>
        <p:spPr>
          <a:xfrm>
            <a:off x="8429652" y="6715148"/>
            <a:ext cx="714348" cy="123111"/>
          </a:xfrm>
          <a:prstGeom prst="rect">
            <a:avLst/>
          </a:prstGeom>
          <a:solidFill>
            <a:schemeClr val="bg2">
              <a:lumMod val="75000"/>
            </a:schemeClr>
          </a:solidFill>
        </p:spPr>
        <p:txBody>
          <a:bodyPr wrap="square" rtlCol="0">
            <a:spAutoFit/>
          </a:bodyPr>
          <a:lstStyle/>
          <a:p>
            <a:endParaRPr lang="ru-RU" sz="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11.0zz0.com/2014/04/12/06/701826831.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6" name="TextBox 5"/>
          <p:cNvSpPr txBox="1"/>
          <p:nvPr/>
        </p:nvSpPr>
        <p:spPr>
          <a:xfrm>
            <a:off x="8429652" y="6715148"/>
            <a:ext cx="714348" cy="123111"/>
          </a:xfrm>
          <a:prstGeom prst="rect">
            <a:avLst/>
          </a:prstGeom>
          <a:solidFill>
            <a:schemeClr val="bg2">
              <a:lumMod val="75000"/>
            </a:schemeClr>
          </a:solidFill>
        </p:spPr>
        <p:txBody>
          <a:bodyPr wrap="square" rtlCol="0">
            <a:spAutoFit/>
          </a:bodyPr>
          <a:lstStyle/>
          <a:p>
            <a:endParaRPr lang="ru-RU" sz="200" dirty="0"/>
          </a:p>
        </p:txBody>
      </p:sp>
      <p:sp>
        <p:nvSpPr>
          <p:cNvPr id="7" name="Прямоугольник 6"/>
          <p:cNvSpPr/>
          <p:nvPr/>
        </p:nvSpPr>
        <p:spPr>
          <a:xfrm>
            <a:off x="285720" y="214290"/>
            <a:ext cx="8572559" cy="369332"/>
          </a:xfrm>
          <a:prstGeom prst="rect">
            <a:avLst/>
          </a:prstGeom>
        </p:spPr>
        <p:txBody>
          <a:bodyPr wrap="square">
            <a:spAutoFit/>
          </a:bodyPr>
          <a:lstStyle/>
          <a:p>
            <a:pPr algn="ctr"/>
            <a:r>
              <a:rPr lang="ru-RU" b="1" i="1" dirty="0" smtClean="0">
                <a:solidFill>
                  <a:srgbClr val="00B050"/>
                </a:solidFill>
                <a:latin typeface="Times New Roman" pitchFamily="18" charset="0"/>
                <a:cs typeface="Times New Roman" pitchFamily="18" charset="0"/>
              </a:rPr>
              <a:t>ВИЗИТНАЯ КАРТОЧКА ПРОЕКТА</a:t>
            </a:r>
            <a:endParaRPr lang="ru-RU" b="1" dirty="0">
              <a:solidFill>
                <a:srgbClr val="00B050"/>
              </a:solidFill>
            </a:endParaRPr>
          </a:p>
        </p:txBody>
      </p:sp>
      <p:sp>
        <p:nvSpPr>
          <p:cNvPr id="8" name="Прямоугольник 7"/>
          <p:cNvSpPr/>
          <p:nvPr/>
        </p:nvSpPr>
        <p:spPr>
          <a:xfrm>
            <a:off x="285720" y="500042"/>
            <a:ext cx="6572280" cy="1077218"/>
          </a:xfrm>
          <a:prstGeom prst="rect">
            <a:avLst/>
          </a:prstGeom>
        </p:spPr>
        <p:txBody>
          <a:bodyPr wrap="square">
            <a:spAutoFit/>
          </a:bodyPr>
          <a:lstStyle/>
          <a:p>
            <a:r>
              <a:rPr lang="ru-RU" sz="1600" b="1" dirty="0" smtClean="0">
                <a:solidFill>
                  <a:schemeClr val="accent6">
                    <a:lumMod val="75000"/>
                  </a:schemeClr>
                </a:solidFill>
                <a:latin typeface="Times New Roman" pitchFamily="18" charset="0"/>
                <a:cs typeface="Times New Roman" pitchFamily="18" charset="0"/>
              </a:rPr>
              <a:t>Вид проекта </a:t>
            </a:r>
            <a:r>
              <a:rPr lang="en-US" sz="1600" dirty="0" smtClean="0">
                <a:latin typeface="Times New Roman" pitchFamily="18" charset="0"/>
                <a:cs typeface="Times New Roman" pitchFamily="18" charset="0"/>
              </a:rPr>
              <a:t>—</a:t>
            </a:r>
            <a:r>
              <a:rPr lang="ru-RU" sz="1600" dirty="0" smtClean="0">
                <a:latin typeface="Times New Roman" pitchFamily="18" charset="0"/>
                <a:cs typeface="Times New Roman" pitchFamily="18" charset="0"/>
              </a:rPr>
              <a:t> </a:t>
            </a:r>
            <a:r>
              <a:rPr lang="ru-RU" sz="1600" dirty="0" smtClean="0">
                <a:solidFill>
                  <a:srgbClr val="7030A0"/>
                </a:solidFill>
                <a:latin typeface="Times New Roman" pitchFamily="18" charset="0"/>
                <a:cs typeface="Times New Roman" pitchFamily="18" charset="0"/>
              </a:rPr>
              <a:t>информационно-</a:t>
            </a:r>
            <a:r>
              <a:rPr lang="en-US" sz="1600" dirty="0" smtClean="0">
                <a:solidFill>
                  <a:srgbClr val="7030A0"/>
                </a:solidFill>
                <a:latin typeface="Times New Roman" pitchFamily="18" charset="0"/>
                <a:cs typeface="Times New Roman" pitchFamily="18" charset="0"/>
              </a:rPr>
              <a:t> </a:t>
            </a:r>
            <a:r>
              <a:rPr lang="ru-RU" sz="1600" dirty="0" smtClean="0">
                <a:solidFill>
                  <a:srgbClr val="7030A0"/>
                </a:solidFill>
                <a:latin typeface="Times New Roman" pitchFamily="18" charset="0"/>
                <a:cs typeface="Times New Roman" pitchFamily="18" charset="0"/>
              </a:rPr>
              <a:t>исследовательский</a:t>
            </a:r>
          </a:p>
          <a:p>
            <a:r>
              <a:rPr lang="ru-RU" sz="1600" b="1" dirty="0" smtClean="0">
                <a:solidFill>
                  <a:schemeClr val="accent6">
                    <a:lumMod val="75000"/>
                  </a:schemeClr>
                </a:solidFill>
                <a:latin typeface="Times New Roman" pitchFamily="18" charset="0"/>
                <a:cs typeface="Times New Roman" pitchFamily="18" charset="0"/>
              </a:rPr>
              <a:t>По комплектности </a:t>
            </a:r>
            <a:r>
              <a:rPr lang="ru-RU" sz="1600" dirty="0" smtClean="0">
                <a:latin typeface="Times New Roman" pitchFamily="18" charset="0"/>
                <a:cs typeface="Times New Roman" pitchFamily="18" charset="0"/>
              </a:rPr>
              <a:t>—  </a:t>
            </a:r>
            <a:r>
              <a:rPr lang="ru-RU" sz="1600" dirty="0" smtClean="0">
                <a:solidFill>
                  <a:srgbClr val="7030A0"/>
                </a:solidFill>
                <a:latin typeface="Times New Roman" pitchFamily="18" charset="0"/>
                <a:cs typeface="Times New Roman" pitchFamily="18" charset="0"/>
              </a:rPr>
              <a:t>полная интеграция</a:t>
            </a:r>
          </a:p>
          <a:p>
            <a:r>
              <a:rPr lang="ru-RU" sz="1600" b="1" dirty="0" smtClean="0">
                <a:solidFill>
                  <a:schemeClr val="accent6">
                    <a:lumMod val="75000"/>
                  </a:schemeClr>
                </a:solidFill>
                <a:latin typeface="Times New Roman" pitchFamily="18" charset="0"/>
                <a:cs typeface="Times New Roman" pitchFamily="18" charset="0"/>
              </a:rPr>
              <a:t>По  характеру контактов </a:t>
            </a:r>
            <a:r>
              <a:rPr lang="ru-RU" sz="1600" dirty="0" smtClean="0">
                <a:latin typeface="Times New Roman" pitchFamily="18" charset="0"/>
                <a:cs typeface="Times New Roman" pitchFamily="18" charset="0"/>
              </a:rPr>
              <a:t>—</a:t>
            </a:r>
            <a:r>
              <a:rPr lang="ru-RU" sz="1600" dirty="0" smtClean="0">
                <a:solidFill>
                  <a:srgbClr val="7030A0"/>
                </a:solidFill>
                <a:latin typeface="Times New Roman" pitchFamily="18" charset="0"/>
                <a:cs typeface="Times New Roman" pitchFamily="18" charset="0"/>
              </a:rPr>
              <a:t> групповой</a:t>
            </a:r>
          </a:p>
          <a:p>
            <a:r>
              <a:rPr lang="ru-RU" sz="1600" b="1" dirty="0" smtClean="0">
                <a:solidFill>
                  <a:schemeClr val="accent6">
                    <a:lumMod val="75000"/>
                  </a:schemeClr>
                </a:solidFill>
                <a:latin typeface="Times New Roman" pitchFamily="18" charset="0"/>
                <a:cs typeface="Times New Roman" pitchFamily="18" charset="0"/>
              </a:rPr>
              <a:t>По продолжительности  </a:t>
            </a:r>
            <a:r>
              <a:rPr lang="ru-RU" sz="1600" dirty="0" smtClean="0">
                <a:latin typeface="Times New Roman" pitchFamily="18" charset="0"/>
                <a:cs typeface="Times New Roman" pitchFamily="18" charset="0"/>
              </a:rPr>
              <a:t>— </a:t>
            </a:r>
            <a:r>
              <a:rPr lang="ru-RU" sz="1600" dirty="0" smtClean="0">
                <a:solidFill>
                  <a:srgbClr val="7030A0"/>
                </a:solidFill>
                <a:latin typeface="Times New Roman" pitchFamily="18" charset="0"/>
                <a:cs typeface="Times New Roman" pitchFamily="18" charset="0"/>
              </a:rPr>
              <a:t>краткосрочный</a:t>
            </a:r>
            <a:endParaRPr lang="ru-RU" sz="1600" dirty="0">
              <a:solidFill>
                <a:srgbClr val="7030A0"/>
              </a:solidFill>
            </a:endParaRPr>
          </a:p>
        </p:txBody>
      </p:sp>
      <p:sp>
        <p:nvSpPr>
          <p:cNvPr id="9" name="Прямоугольник 8"/>
          <p:cNvSpPr/>
          <p:nvPr/>
        </p:nvSpPr>
        <p:spPr>
          <a:xfrm>
            <a:off x="285720" y="1428736"/>
            <a:ext cx="8501122" cy="1354217"/>
          </a:xfrm>
          <a:prstGeom prst="rect">
            <a:avLst/>
          </a:prstGeom>
        </p:spPr>
        <p:txBody>
          <a:bodyPr wrap="square">
            <a:spAutoFit/>
          </a:bodyPr>
          <a:lstStyle/>
          <a:p>
            <a:pPr algn="ctr"/>
            <a:r>
              <a:rPr lang="ru-RU" b="1" dirty="0">
                <a:solidFill>
                  <a:schemeClr val="accent6">
                    <a:lumMod val="75000"/>
                  </a:schemeClr>
                </a:solidFill>
                <a:latin typeface="Times New Roman" pitchFamily="18" charset="0"/>
                <a:cs typeface="Times New Roman" pitchFamily="18" charset="0"/>
              </a:rPr>
              <a:t>Цель </a:t>
            </a:r>
            <a:r>
              <a:rPr lang="ru-RU" b="1" dirty="0" smtClean="0">
                <a:solidFill>
                  <a:schemeClr val="accent6">
                    <a:lumMod val="75000"/>
                  </a:schemeClr>
                </a:solidFill>
                <a:latin typeface="Times New Roman" pitchFamily="18" charset="0"/>
                <a:cs typeface="Times New Roman" pitchFamily="18" charset="0"/>
              </a:rPr>
              <a:t>проекта:</a:t>
            </a:r>
            <a:endParaRPr lang="ru-RU" b="1" dirty="0">
              <a:solidFill>
                <a:schemeClr val="accent6">
                  <a:lumMod val="75000"/>
                </a:schemeClr>
              </a:solidFill>
              <a:latin typeface="Times New Roman" pitchFamily="18" charset="0"/>
              <a:cs typeface="Times New Roman" pitchFamily="18" charset="0"/>
            </a:endParaRPr>
          </a:p>
          <a:p>
            <a:pPr algn="ctr"/>
            <a:r>
              <a:rPr lang="ru-RU" sz="1600" dirty="0">
                <a:solidFill>
                  <a:srgbClr val="7030A0"/>
                </a:solidFill>
                <a:latin typeface="Times New Roman" pitchFamily="18" charset="0"/>
                <a:cs typeface="Times New Roman" pitchFamily="18" charset="0"/>
              </a:rPr>
              <a:t>Создать условия для реализации потребности дошкольника в самопознании</a:t>
            </a:r>
            <a:r>
              <a:rPr lang="ru-RU" sz="1600" dirty="0" smtClean="0">
                <a:solidFill>
                  <a:srgbClr val="7030A0"/>
                </a:solidFill>
                <a:latin typeface="Times New Roman" pitchFamily="18" charset="0"/>
                <a:cs typeface="Times New Roman" pitchFamily="18" charset="0"/>
              </a:rPr>
              <a:t>.</a:t>
            </a:r>
            <a:r>
              <a:rPr lang="ru-RU" sz="1600" dirty="0" smtClean="0">
                <a:solidFill>
                  <a:srgbClr val="7030A0"/>
                </a:solidFill>
                <a:latin typeface="Cambria" pitchFamily="18" charset="0"/>
              </a:rPr>
              <a:t> Обогащение представление детей об их именах.</a:t>
            </a:r>
          </a:p>
          <a:p>
            <a:pPr algn="ctr"/>
            <a:endParaRPr lang="ru-RU" sz="1600" dirty="0" smtClean="0">
              <a:latin typeface="Cambria" pitchFamily="18" charset="0"/>
            </a:endParaRPr>
          </a:p>
          <a:p>
            <a:r>
              <a:rPr lang="ru-RU" sz="1600"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p:txBody>
      </p:sp>
      <p:sp>
        <p:nvSpPr>
          <p:cNvPr id="10" name="Прямоугольник 9"/>
          <p:cNvSpPr/>
          <p:nvPr/>
        </p:nvSpPr>
        <p:spPr>
          <a:xfrm>
            <a:off x="285720" y="2285992"/>
            <a:ext cx="8643998" cy="3077766"/>
          </a:xfrm>
          <a:prstGeom prst="rect">
            <a:avLst/>
          </a:prstGeom>
        </p:spPr>
        <p:txBody>
          <a:bodyPr wrap="square">
            <a:spAutoFit/>
          </a:bodyPr>
          <a:lstStyle/>
          <a:p>
            <a:pPr>
              <a:buFont typeface="Wingdings" pitchFamily="2" charset="2"/>
              <a:buChar char="Ø"/>
            </a:pPr>
            <a:r>
              <a:rPr lang="ru-RU" dirty="0">
                <a:solidFill>
                  <a:srgbClr val="7030A0"/>
                </a:solidFill>
              </a:rPr>
              <a:t> </a:t>
            </a:r>
            <a:r>
              <a:rPr lang="ru-RU" sz="1600" dirty="0">
                <a:solidFill>
                  <a:srgbClr val="7030A0"/>
                </a:solidFill>
                <a:latin typeface="Times New Roman" pitchFamily="18" charset="0"/>
                <a:cs typeface="Times New Roman" pitchFamily="18" charset="0"/>
              </a:rPr>
              <a:t>обогащение представлений детей о собственном имени, о его значении и происхождении;</a:t>
            </a:r>
          </a:p>
          <a:p>
            <a:pPr>
              <a:buFont typeface="Wingdings" pitchFamily="2" charset="2"/>
              <a:buChar char="Ø"/>
            </a:pPr>
            <a:r>
              <a:rPr lang="ru-RU" sz="1600" dirty="0" smtClean="0">
                <a:solidFill>
                  <a:srgbClr val="7030A0"/>
                </a:solidFill>
                <a:latin typeface="Times New Roman" pitchFamily="18" charset="0"/>
                <a:cs typeface="Times New Roman" pitchFamily="18" charset="0"/>
              </a:rPr>
              <a:t> </a:t>
            </a:r>
            <a:r>
              <a:rPr lang="ru-RU" sz="1600" dirty="0">
                <a:solidFill>
                  <a:srgbClr val="7030A0"/>
                </a:solidFill>
                <a:latin typeface="Times New Roman" pitchFamily="18" charset="0"/>
                <a:cs typeface="Times New Roman" pitchFamily="18" charset="0"/>
              </a:rPr>
              <a:t>закрепление представления о зависимости имени от пола, возраста человека;</a:t>
            </a:r>
          </a:p>
          <a:p>
            <a:pPr>
              <a:buFont typeface="Wingdings" pitchFamily="2" charset="2"/>
              <a:buChar char="Ø"/>
            </a:pPr>
            <a:r>
              <a:rPr lang="ru-RU" sz="1600" dirty="0" smtClean="0">
                <a:solidFill>
                  <a:srgbClr val="7030A0"/>
                </a:solidFill>
                <a:latin typeface="Times New Roman" pitchFamily="18" charset="0"/>
                <a:cs typeface="Times New Roman" pitchFamily="18" charset="0"/>
              </a:rPr>
              <a:t>развитие </a:t>
            </a:r>
            <a:r>
              <a:rPr lang="ru-RU" sz="1600" dirty="0">
                <a:solidFill>
                  <a:srgbClr val="7030A0"/>
                </a:solidFill>
                <a:latin typeface="Times New Roman" pitchFamily="18" charset="0"/>
                <a:cs typeface="Times New Roman" pitchFamily="18" charset="0"/>
              </a:rPr>
              <a:t>интереса к самопознанию;</a:t>
            </a:r>
          </a:p>
          <a:p>
            <a:pPr>
              <a:buFont typeface="Wingdings" pitchFamily="2" charset="2"/>
              <a:buChar char="Ø"/>
            </a:pPr>
            <a:r>
              <a:rPr lang="ru-RU" sz="1600" dirty="0" smtClean="0">
                <a:solidFill>
                  <a:srgbClr val="7030A0"/>
                </a:solidFill>
                <a:latin typeface="Times New Roman" pitchFamily="18" charset="0"/>
                <a:cs typeface="Times New Roman" pitchFamily="18" charset="0"/>
              </a:rPr>
              <a:t> </a:t>
            </a:r>
            <a:r>
              <a:rPr lang="ru-RU" sz="1600" dirty="0">
                <a:solidFill>
                  <a:srgbClr val="7030A0"/>
                </a:solidFill>
                <a:latin typeface="Times New Roman" pitchFamily="18" charset="0"/>
                <a:cs typeface="Times New Roman" pitchFamily="18" charset="0"/>
              </a:rPr>
              <a:t>развитие интереса к исследовательской деятельности;</a:t>
            </a:r>
          </a:p>
          <a:p>
            <a:pPr>
              <a:buFont typeface="Wingdings" pitchFamily="2" charset="2"/>
              <a:buChar char="Ø"/>
            </a:pPr>
            <a:r>
              <a:rPr lang="ru-RU" sz="1600" dirty="0" smtClean="0">
                <a:solidFill>
                  <a:srgbClr val="7030A0"/>
                </a:solidFill>
                <a:latin typeface="Times New Roman" pitchFamily="18" charset="0"/>
                <a:cs typeface="Times New Roman" pitchFamily="18" charset="0"/>
              </a:rPr>
              <a:t>повышение </a:t>
            </a:r>
            <a:r>
              <a:rPr lang="ru-RU" sz="1600" dirty="0">
                <a:solidFill>
                  <a:srgbClr val="7030A0"/>
                </a:solidFill>
                <a:latin typeface="Times New Roman" pitchFamily="18" charset="0"/>
                <a:cs typeface="Times New Roman" pitchFamily="18" charset="0"/>
              </a:rPr>
              <a:t>уровня коммуникативной компетентности;</a:t>
            </a:r>
          </a:p>
          <a:p>
            <a:pPr>
              <a:buFont typeface="Wingdings" pitchFamily="2" charset="2"/>
              <a:buChar char="Ø"/>
            </a:pPr>
            <a:r>
              <a:rPr lang="ru-RU" sz="1600" dirty="0" smtClean="0">
                <a:solidFill>
                  <a:srgbClr val="7030A0"/>
                </a:solidFill>
                <a:latin typeface="Times New Roman" pitchFamily="18" charset="0"/>
                <a:cs typeface="Times New Roman" pitchFamily="18" charset="0"/>
              </a:rPr>
              <a:t> </a:t>
            </a:r>
            <a:r>
              <a:rPr lang="ru-RU" sz="1600" dirty="0">
                <a:solidFill>
                  <a:srgbClr val="7030A0"/>
                </a:solidFill>
                <a:latin typeface="Times New Roman" pitchFamily="18" charset="0"/>
                <a:cs typeface="Times New Roman" pitchFamily="18" charset="0"/>
              </a:rPr>
              <a:t>умение выявить проблему, ставить цель, планировать работу;</a:t>
            </a:r>
          </a:p>
          <a:p>
            <a:pPr>
              <a:buFont typeface="Wingdings" pitchFamily="2" charset="2"/>
              <a:buChar char="Ø"/>
            </a:pPr>
            <a:r>
              <a:rPr lang="ru-RU" sz="1600" dirty="0" smtClean="0">
                <a:solidFill>
                  <a:srgbClr val="7030A0"/>
                </a:solidFill>
                <a:latin typeface="Times New Roman" pitchFamily="18" charset="0"/>
                <a:cs typeface="Times New Roman" pitchFamily="18" charset="0"/>
              </a:rPr>
              <a:t> </a:t>
            </a:r>
            <a:r>
              <a:rPr lang="ru-RU" sz="1600" dirty="0">
                <a:solidFill>
                  <a:srgbClr val="7030A0"/>
                </a:solidFill>
                <a:latin typeface="Times New Roman" pitchFamily="18" charset="0"/>
                <a:cs typeface="Times New Roman" pitchFamily="18" charset="0"/>
              </a:rPr>
              <a:t>умение определять способы поиска информации с помощью взрослого, а затем и самостоятельно, умение продуктивно использовать эти способы</a:t>
            </a:r>
            <a:r>
              <a:rPr lang="ru-RU" sz="1600" dirty="0" smtClean="0">
                <a:solidFill>
                  <a:srgbClr val="7030A0"/>
                </a:solidFill>
                <a:latin typeface="Times New Roman" pitchFamily="18" charset="0"/>
                <a:cs typeface="Times New Roman" pitchFamily="18" charset="0"/>
              </a:rPr>
              <a:t>;- </a:t>
            </a:r>
            <a:r>
              <a:rPr lang="ru-RU" sz="1600" dirty="0">
                <a:solidFill>
                  <a:srgbClr val="7030A0"/>
                </a:solidFill>
                <a:latin typeface="Times New Roman" pitchFamily="18" charset="0"/>
                <a:cs typeface="Times New Roman" pitchFamily="18" charset="0"/>
              </a:rPr>
              <a:t>представлять себя коллективу сверстников, демонстрировать свои знания с помощью презентации своего альбома;</a:t>
            </a:r>
          </a:p>
          <a:p>
            <a:pPr>
              <a:buFont typeface="Wingdings" pitchFamily="2" charset="2"/>
              <a:buChar char="Ø"/>
            </a:pPr>
            <a:r>
              <a:rPr lang="ru-RU" sz="1600" dirty="0" smtClean="0">
                <a:solidFill>
                  <a:srgbClr val="7030A0"/>
                </a:solidFill>
                <a:latin typeface="Times New Roman" pitchFamily="18" charset="0"/>
                <a:cs typeface="Times New Roman" pitchFamily="18" charset="0"/>
              </a:rPr>
              <a:t>развитие </a:t>
            </a:r>
            <a:r>
              <a:rPr lang="ru-RU" sz="1600" dirty="0">
                <a:solidFill>
                  <a:srgbClr val="7030A0"/>
                </a:solidFill>
                <a:latin typeface="Times New Roman" pitchFamily="18" charset="0"/>
                <a:cs typeface="Times New Roman" pitchFamily="18" charset="0"/>
              </a:rPr>
              <a:t>всех компонентов устной речи;</a:t>
            </a:r>
          </a:p>
          <a:p>
            <a:pPr>
              <a:buFont typeface="Wingdings" pitchFamily="2" charset="2"/>
              <a:buChar char="Ø"/>
            </a:pPr>
            <a:r>
              <a:rPr lang="ru-RU" sz="1600" dirty="0" smtClean="0">
                <a:solidFill>
                  <a:srgbClr val="7030A0"/>
                </a:solidFill>
                <a:latin typeface="Times New Roman" pitchFamily="18" charset="0"/>
                <a:cs typeface="Times New Roman" pitchFamily="18" charset="0"/>
              </a:rPr>
              <a:t>развитие </a:t>
            </a:r>
            <a:r>
              <a:rPr lang="ru-RU" sz="1600" dirty="0">
                <a:solidFill>
                  <a:srgbClr val="7030A0"/>
                </a:solidFill>
                <a:latin typeface="Times New Roman" pitchFamily="18" charset="0"/>
                <a:cs typeface="Times New Roman" pitchFamily="18" charset="0"/>
              </a:rPr>
              <a:t>изобразительных умений и навыков;</a:t>
            </a:r>
          </a:p>
          <a:p>
            <a:pPr>
              <a:buFont typeface="Wingdings" pitchFamily="2" charset="2"/>
              <a:buChar char="Ø"/>
            </a:pPr>
            <a:r>
              <a:rPr lang="ru-RU" sz="1600" dirty="0" smtClean="0">
                <a:solidFill>
                  <a:srgbClr val="7030A0"/>
                </a:solidFill>
                <a:latin typeface="Times New Roman" pitchFamily="18" charset="0"/>
                <a:cs typeface="Times New Roman" pitchFamily="18" charset="0"/>
              </a:rPr>
              <a:t>повышение </a:t>
            </a:r>
            <a:r>
              <a:rPr lang="ru-RU" sz="1600" dirty="0">
                <a:solidFill>
                  <a:srgbClr val="7030A0"/>
                </a:solidFill>
                <a:latin typeface="Times New Roman" pitchFamily="18" charset="0"/>
                <a:cs typeface="Times New Roman" pitchFamily="18" charset="0"/>
              </a:rPr>
              <a:t>общего эмоционального фона, улучшение психологического климата группы.</a:t>
            </a:r>
          </a:p>
        </p:txBody>
      </p:sp>
      <p:sp>
        <p:nvSpPr>
          <p:cNvPr id="11" name="Прямоугольник 10"/>
          <p:cNvSpPr/>
          <p:nvPr/>
        </p:nvSpPr>
        <p:spPr>
          <a:xfrm>
            <a:off x="214282" y="2143116"/>
            <a:ext cx="8715436" cy="369332"/>
          </a:xfrm>
          <a:prstGeom prst="rect">
            <a:avLst/>
          </a:prstGeom>
        </p:spPr>
        <p:txBody>
          <a:bodyPr wrap="square">
            <a:spAutoFit/>
          </a:bodyPr>
          <a:lstStyle/>
          <a:p>
            <a:pPr algn="ctr"/>
            <a:r>
              <a:rPr lang="ru-RU" b="1" dirty="0" smtClean="0">
                <a:solidFill>
                  <a:schemeClr val="accent6">
                    <a:lumMod val="75000"/>
                  </a:schemeClr>
                </a:solidFill>
                <a:latin typeface="Times New Roman" pitchFamily="18" charset="0"/>
                <a:cs typeface="Times New Roman" pitchFamily="18" charset="0"/>
              </a:rPr>
              <a:t>Задачи</a:t>
            </a:r>
            <a:r>
              <a:rPr lang="en-US" b="1" dirty="0" smtClean="0">
                <a:solidFill>
                  <a:schemeClr val="accent6">
                    <a:lumMod val="75000"/>
                  </a:schemeClr>
                </a:solidFill>
                <a:latin typeface="Times New Roman" pitchFamily="18" charset="0"/>
                <a:cs typeface="Times New Roman" pitchFamily="18" charset="0"/>
              </a:rPr>
              <a:t>:</a:t>
            </a:r>
            <a:endParaRPr lang="ru-RU"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aphicFrame>
        <p:nvGraphicFramePr>
          <p:cNvPr id="7" name="Содержимое 6"/>
          <p:cNvGraphicFramePr>
            <a:graphicFrameLocks noGrp="1"/>
          </p:cNvGraphicFramePr>
          <p:nvPr>
            <p:ph idx="1"/>
          </p:nvPr>
        </p:nvGraphicFramePr>
        <p:xfrm>
          <a:off x="304800" y="428604"/>
          <a:ext cx="4410076" cy="4643470"/>
        </p:xfrm>
        <a:graphic>
          <a:graphicData uri="http://schemas.openxmlformats.org/drawingml/2006/table">
            <a:tbl>
              <a:tblPr firstRow="1" bandRow="1">
                <a:tableStyleId>{5C22544A-7EE6-4342-B048-85BDC9FD1C3A}</a:tableStyleId>
              </a:tblPr>
              <a:tblGrid>
                <a:gridCol w="2205038"/>
                <a:gridCol w="2205038"/>
              </a:tblGrid>
              <a:tr h="4643470">
                <a:tc>
                  <a:txBody>
                    <a:bodyPr/>
                    <a:lstStyle/>
                    <a:p>
                      <a:endParaRPr lang="ru-RU" dirty="0"/>
                    </a:p>
                  </a:txBody>
                  <a:tcPr/>
                </a:tc>
                <a:tc>
                  <a:txBody>
                    <a:bodyPr/>
                    <a:lstStyle/>
                    <a:p>
                      <a:endParaRPr lang="ru-RU" dirty="0"/>
                    </a:p>
                  </a:txBody>
                  <a:tcPr/>
                </a:tc>
              </a:tr>
            </a:tbl>
          </a:graphicData>
        </a:graphic>
      </p:graphicFrame>
      <p:pic>
        <p:nvPicPr>
          <p:cNvPr id="4" name="Picture 2" descr="http://www11.0zz0.com/2014/04/12/06/70182683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8429652" y="6715148"/>
            <a:ext cx="714348" cy="123111"/>
          </a:xfrm>
          <a:prstGeom prst="rect">
            <a:avLst/>
          </a:prstGeom>
          <a:solidFill>
            <a:schemeClr val="bg2">
              <a:lumMod val="75000"/>
            </a:schemeClr>
          </a:solidFill>
        </p:spPr>
        <p:txBody>
          <a:bodyPr wrap="square" rtlCol="0">
            <a:spAutoFit/>
          </a:bodyPr>
          <a:lstStyle/>
          <a:p>
            <a:endParaRPr lang="ru-RU" sz="200" dirty="0"/>
          </a:p>
        </p:txBody>
      </p:sp>
      <p:sp>
        <p:nvSpPr>
          <p:cNvPr id="8" name="Прямоугольник 7"/>
          <p:cNvSpPr/>
          <p:nvPr/>
        </p:nvSpPr>
        <p:spPr>
          <a:xfrm>
            <a:off x="142844" y="357166"/>
            <a:ext cx="4500594" cy="4124206"/>
          </a:xfrm>
          <a:prstGeom prst="rect">
            <a:avLst/>
          </a:prstGeom>
        </p:spPr>
        <p:txBody>
          <a:bodyPr wrap="square">
            <a:spAutoFit/>
          </a:bodyPr>
          <a:lstStyle/>
          <a:p>
            <a:pPr algn="ctr"/>
            <a:r>
              <a:rPr lang="ru-RU" sz="1600" dirty="0" smtClean="0">
                <a:latin typeface="Times New Roman" pitchFamily="18" charset="0"/>
                <a:cs typeface="Times New Roman" pitchFamily="18" charset="0"/>
              </a:rPr>
              <a:t> </a:t>
            </a:r>
            <a:r>
              <a:rPr lang="ru-RU" dirty="0" smtClean="0">
                <a:ln w="18000">
                  <a:solidFill>
                    <a:srgbClr val="00B050"/>
                  </a:solidFill>
                  <a:prstDash val="solid"/>
                  <a:miter lim="800000"/>
                </a:ln>
                <a:noFill/>
                <a:latin typeface="Times New Roman" pitchFamily="18" charset="0"/>
                <a:cs typeface="Times New Roman" pitchFamily="18" charset="0"/>
              </a:rPr>
              <a:t>ОСНОВНЫЕ НАПРАВЛЕНИЯ РАБОТЫ: </a:t>
            </a:r>
          </a:p>
          <a:p>
            <a:endParaRPr lang="ru-RU" i="1" dirty="0" smtClean="0">
              <a:latin typeface="Times New Roman" pitchFamily="18" charset="0"/>
              <a:cs typeface="Times New Roman" pitchFamily="18" charset="0"/>
            </a:endParaRPr>
          </a:p>
          <a:p>
            <a:pPr>
              <a:buBlip>
                <a:blip r:embed="rId3"/>
              </a:buBlip>
            </a:pPr>
            <a:r>
              <a:rPr lang="ru-RU" i="1" dirty="0" smtClean="0">
                <a:latin typeface="Times New Roman" pitchFamily="18" charset="0"/>
                <a:cs typeface="Times New Roman" pitchFamily="18" charset="0"/>
              </a:rPr>
              <a:t>   </a:t>
            </a:r>
            <a:r>
              <a:rPr lang="ru-RU" sz="1600" dirty="0" smtClean="0">
                <a:solidFill>
                  <a:srgbClr val="7030A0"/>
                </a:solidFill>
                <a:latin typeface="Times New Roman" pitchFamily="18" charset="0"/>
                <a:cs typeface="Times New Roman" pitchFamily="18" charset="0"/>
              </a:rPr>
              <a:t>Непосредственно-образовательная 	деятельность. </a:t>
            </a:r>
          </a:p>
          <a:p>
            <a:pPr>
              <a:buBlip>
                <a:blip r:embed="rId3"/>
              </a:buBlip>
            </a:pPr>
            <a:r>
              <a:rPr lang="ru-RU" sz="1600" dirty="0" smtClean="0">
                <a:solidFill>
                  <a:srgbClr val="7030A0"/>
                </a:solidFill>
                <a:latin typeface="Times New Roman" pitchFamily="18" charset="0"/>
                <a:cs typeface="Times New Roman" pitchFamily="18" charset="0"/>
              </a:rPr>
              <a:t>   Совместная  образовательная деятельность </a:t>
            </a:r>
          </a:p>
          <a:p>
            <a:r>
              <a:rPr lang="ru-RU" sz="1600" dirty="0" smtClean="0">
                <a:solidFill>
                  <a:srgbClr val="7030A0"/>
                </a:solidFill>
                <a:latin typeface="Times New Roman" pitchFamily="18" charset="0"/>
                <a:cs typeface="Times New Roman" pitchFamily="18" charset="0"/>
              </a:rPr>
              <a:t>      воспитателя и  детей в ходе режимных</a:t>
            </a:r>
          </a:p>
          <a:p>
            <a:r>
              <a:rPr lang="ru-RU" sz="1600" dirty="0" smtClean="0">
                <a:solidFill>
                  <a:srgbClr val="7030A0"/>
                </a:solidFill>
                <a:latin typeface="Times New Roman" pitchFamily="18" charset="0"/>
                <a:cs typeface="Times New Roman" pitchFamily="18" charset="0"/>
              </a:rPr>
              <a:t>      моментов.</a:t>
            </a:r>
          </a:p>
          <a:p>
            <a:pPr>
              <a:buBlip>
                <a:blip r:embed="rId3"/>
              </a:buBlip>
            </a:pPr>
            <a:r>
              <a:rPr lang="ru-RU" sz="1600" dirty="0" smtClean="0">
                <a:solidFill>
                  <a:srgbClr val="7030A0"/>
                </a:solidFill>
                <a:latin typeface="Times New Roman" pitchFamily="18" charset="0"/>
                <a:cs typeface="Times New Roman" pitchFamily="18" charset="0"/>
              </a:rPr>
              <a:t>   Совместная  образовательная деятельность </a:t>
            </a:r>
          </a:p>
          <a:p>
            <a:r>
              <a:rPr lang="ru-RU" sz="1600" dirty="0" smtClean="0">
                <a:solidFill>
                  <a:srgbClr val="7030A0"/>
                </a:solidFill>
                <a:latin typeface="Times New Roman" pitchFamily="18" charset="0"/>
                <a:cs typeface="Times New Roman" pitchFamily="18" charset="0"/>
              </a:rPr>
              <a:t>      воспитателя и  детей  осуществляемая в </a:t>
            </a:r>
          </a:p>
          <a:p>
            <a:r>
              <a:rPr lang="ru-RU" sz="1600" dirty="0" smtClean="0">
                <a:solidFill>
                  <a:srgbClr val="7030A0"/>
                </a:solidFill>
                <a:latin typeface="Times New Roman" pitchFamily="18" charset="0"/>
                <a:cs typeface="Times New Roman" pitchFamily="18" charset="0"/>
              </a:rPr>
              <a:t>      процессе организации различных видов 	детской  деятельности.</a:t>
            </a:r>
          </a:p>
          <a:p>
            <a:pPr>
              <a:buBlip>
                <a:blip r:embed="rId3"/>
              </a:buBlip>
            </a:pPr>
            <a:r>
              <a:rPr lang="ru-RU" sz="1600" dirty="0" smtClean="0">
                <a:solidFill>
                  <a:srgbClr val="7030A0"/>
                </a:solidFill>
                <a:latin typeface="Times New Roman" pitchFamily="18" charset="0"/>
                <a:cs typeface="Times New Roman" pitchFamily="18" charset="0"/>
              </a:rPr>
              <a:t>   Самостоятельная деятельность детей</a:t>
            </a:r>
          </a:p>
          <a:p>
            <a:pPr>
              <a:buBlip>
                <a:blip r:embed="rId3"/>
              </a:buBlip>
            </a:pPr>
            <a:r>
              <a:rPr lang="ru-RU" sz="1600" dirty="0" smtClean="0">
                <a:solidFill>
                  <a:srgbClr val="7030A0"/>
                </a:solidFill>
                <a:latin typeface="Times New Roman" pitchFamily="18" charset="0"/>
                <a:cs typeface="Times New Roman" pitchFamily="18" charset="0"/>
              </a:rPr>
              <a:t>   Взаимодействие с родителями( социальными </a:t>
            </a:r>
          </a:p>
          <a:p>
            <a:r>
              <a:rPr lang="ru-RU" sz="1600" dirty="0" smtClean="0">
                <a:solidFill>
                  <a:srgbClr val="7030A0"/>
                </a:solidFill>
                <a:latin typeface="Times New Roman" pitchFamily="18" charset="0"/>
                <a:cs typeface="Times New Roman" pitchFamily="18" charset="0"/>
              </a:rPr>
              <a:t>      партнёрами).</a:t>
            </a:r>
          </a:p>
          <a:p>
            <a:pPr>
              <a:buBlip>
                <a:blip r:embed="rId3"/>
              </a:buBlip>
            </a:pPr>
            <a:r>
              <a:rPr lang="ru-RU" sz="1600" dirty="0" smtClean="0">
                <a:solidFill>
                  <a:srgbClr val="7030A0"/>
                </a:solidFill>
                <a:latin typeface="Times New Roman" pitchFamily="18" charset="0"/>
                <a:cs typeface="Times New Roman" pitchFamily="18" charset="0"/>
              </a:rPr>
              <a:t>   Организация развивающей среды для  	самостоятельной  деятельности детей.</a:t>
            </a:r>
            <a:endParaRPr lang="ru-RU" dirty="0" smtClean="0">
              <a:solidFill>
                <a:srgbClr val="7030A0"/>
              </a:solidFill>
              <a:latin typeface="Times New Roman" pitchFamily="18" charset="0"/>
              <a:cs typeface="Times New Roman" pitchFamily="18" charset="0"/>
            </a:endParaRPr>
          </a:p>
        </p:txBody>
      </p:sp>
      <p:sp>
        <p:nvSpPr>
          <p:cNvPr id="12" name="TextBox 11"/>
          <p:cNvSpPr txBox="1"/>
          <p:nvPr/>
        </p:nvSpPr>
        <p:spPr>
          <a:xfrm>
            <a:off x="4500563" y="357166"/>
            <a:ext cx="4643437" cy="4862870"/>
          </a:xfrm>
          <a:prstGeom prst="rect">
            <a:avLst/>
          </a:prstGeom>
          <a:noFill/>
        </p:spPr>
        <p:txBody>
          <a:bodyPr wrap="square" rtlCol="0">
            <a:spAutoFit/>
          </a:bodyPr>
          <a:lstStyle/>
          <a:p>
            <a:pPr algn="ctr"/>
            <a:r>
              <a:rPr lang="ru-RU" dirty="0" smtClean="0">
                <a:ln w="18000">
                  <a:solidFill>
                    <a:srgbClr val="00B050"/>
                  </a:solidFill>
                  <a:prstDash val="solid"/>
                  <a:miter lim="800000"/>
                </a:ln>
                <a:noFill/>
                <a:latin typeface="Times New Roman" pitchFamily="18" charset="0"/>
                <a:cs typeface="Times New Roman" pitchFamily="18" charset="0"/>
              </a:rPr>
              <a:t>ТЕХНОЛОГИИ, ИСПОЛЬЗУЕМЫЕ В РАБОТЕ С ДЕТЬМИ</a:t>
            </a:r>
            <a:r>
              <a:rPr lang="en-US" dirty="0" smtClean="0">
                <a:ln w="18000">
                  <a:solidFill>
                    <a:srgbClr val="00B050"/>
                  </a:solidFill>
                  <a:prstDash val="solid"/>
                  <a:miter lim="800000"/>
                </a:ln>
                <a:noFill/>
                <a:latin typeface="Times New Roman" pitchFamily="18" charset="0"/>
                <a:cs typeface="Times New Roman" pitchFamily="18" charset="0"/>
              </a:rPr>
              <a:t>:</a:t>
            </a:r>
            <a:endParaRPr lang="ru-RU" dirty="0" smtClean="0">
              <a:ln w="18000">
                <a:solidFill>
                  <a:srgbClr val="00B050"/>
                </a:solidFill>
                <a:prstDash val="solid"/>
                <a:miter lim="800000"/>
              </a:ln>
              <a:noFill/>
              <a:latin typeface="Times New Roman" pitchFamily="18" charset="0"/>
              <a:cs typeface="Times New Roman" pitchFamily="18" charset="0"/>
            </a:endParaRPr>
          </a:p>
          <a:p>
            <a:pPr algn="ctr"/>
            <a:endParaRPr lang="ru-RU" i="1" dirty="0" smtClean="0">
              <a:latin typeface="Times New Roman" pitchFamily="18" charset="0"/>
              <a:cs typeface="Times New Roman" pitchFamily="18" charset="0"/>
            </a:endParaRPr>
          </a:p>
          <a:p>
            <a:pPr marL="342900" indent="-342900">
              <a:buBlip>
                <a:blip r:embed="rId4"/>
              </a:buBlip>
            </a:pPr>
            <a:r>
              <a:rPr lang="ru-RU" sz="1600" dirty="0" err="1" smtClean="0">
                <a:solidFill>
                  <a:srgbClr val="7030A0"/>
                </a:solidFill>
                <a:latin typeface="Times New Roman" pitchFamily="18" charset="0"/>
                <a:cs typeface="Times New Roman" pitchFamily="18" charset="0"/>
              </a:rPr>
              <a:t>Здоровьесберегающие</a:t>
            </a:r>
            <a:r>
              <a:rPr lang="ru-RU" sz="1600" dirty="0" smtClean="0">
                <a:solidFill>
                  <a:srgbClr val="7030A0"/>
                </a:solidFill>
                <a:latin typeface="Times New Roman" pitchFamily="18" charset="0"/>
                <a:cs typeface="Times New Roman" pitchFamily="18" charset="0"/>
              </a:rPr>
              <a:t> - дыхательная гимнастика,  динамические паузы в  сочетании с речевым материалом, </a:t>
            </a:r>
          </a:p>
          <a:p>
            <a:r>
              <a:rPr lang="ru-RU" sz="1600" dirty="0" smtClean="0">
                <a:solidFill>
                  <a:srgbClr val="7030A0"/>
                </a:solidFill>
                <a:latin typeface="Times New Roman" pitchFamily="18" charset="0"/>
                <a:cs typeface="Times New Roman" pitchFamily="18" charset="0"/>
              </a:rPr>
              <a:t>       пальчиковая  гимнастика.</a:t>
            </a:r>
          </a:p>
          <a:p>
            <a:pPr marL="342900" indent="-342900">
              <a:buBlip>
                <a:blip r:embed="rId4"/>
              </a:buBlip>
            </a:pPr>
            <a:r>
              <a:rPr lang="ru-RU" sz="1600" dirty="0" smtClean="0">
                <a:solidFill>
                  <a:srgbClr val="7030A0"/>
                </a:solidFill>
                <a:latin typeface="Times New Roman" pitchFamily="18" charset="0"/>
                <a:cs typeface="Times New Roman" pitchFamily="18" charset="0"/>
              </a:rPr>
              <a:t>Технология развивающего обучения- ориентация  познавательной  деятельности на потенциальные  возможности ребёнка.</a:t>
            </a:r>
          </a:p>
          <a:p>
            <a:pPr marL="342900" indent="-342900">
              <a:buBlip>
                <a:blip r:embed="rId4"/>
              </a:buBlip>
            </a:pPr>
            <a:r>
              <a:rPr lang="ru-RU" sz="1600" dirty="0" smtClean="0">
                <a:solidFill>
                  <a:srgbClr val="7030A0"/>
                </a:solidFill>
                <a:latin typeface="Times New Roman" pitchFamily="18" charset="0"/>
                <a:cs typeface="Times New Roman" pitchFamily="18" charset="0"/>
              </a:rPr>
              <a:t>Технология проблемного обучения- последовательное, целенаправленное выдвижение перед ребёнком познавательных  задач.</a:t>
            </a:r>
          </a:p>
          <a:p>
            <a:pPr marL="342900" indent="-342900">
              <a:buBlip>
                <a:blip r:embed="rId4"/>
              </a:buBlip>
            </a:pPr>
            <a:r>
              <a:rPr lang="ru-RU" sz="1600" dirty="0" smtClean="0">
                <a:solidFill>
                  <a:srgbClr val="7030A0"/>
                </a:solidFill>
                <a:latin typeface="Times New Roman" pitchFamily="18" charset="0"/>
                <a:cs typeface="Times New Roman" pitchFamily="18" charset="0"/>
              </a:rPr>
              <a:t>Технология игрового обучения.</a:t>
            </a:r>
          </a:p>
          <a:p>
            <a:pPr marL="342900" indent="-342900">
              <a:buBlip>
                <a:blip r:embed="rId4"/>
              </a:buBlip>
            </a:pPr>
            <a:r>
              <a:rPr lang="ru-RU" sz="1600" dirty="0" smtClean="0">
                <a:solidFill>
                  <a:srgbClr val="7030A0"/>
                </a:solidFill>
                <a:latin typeface="Times New Roman" pitchFamily="18" charset="0"/>
                <a:cs typeface="Times New Roman" pitchFamily="18" charset="0"/>
              </a:rPr>
              <a:t>ТРИЗ.</a:t>
            </a:r>
          </a:p>
          <a:p>
            <a:pPr marL="342900" indent="-342900">
              <a:buBlip>
                <a:blip r:embed="rId4"/>
              </a:buBlip>
            </a:pPr>
            <a:r>
              <a:rPr lang="ru-RU" sz="1600" dirty="0" smtClean="0">
                <a:solidFill>
                  <a:srgbClr val="7030A0"/>
                </a:solidFill>
                <a:latin typeface="Times New Roman" pitchFamily="18" charset="0"/>
                <a:cs typeface="Times New Roman" pitchFamily="18" charset="0"/>
              </a:rPr>
              <a:t>Технология интегрированного обучения.</a:t>
            </a:r>
          </a:p>
          <a:p>
            <a:endParaRPr lang="ru-RU" sz="1600" i="1" dirty="0" smtClean="0">
              <a:solidFill>
                <a:srgbClr val="7030A0"/>
              </a:solidFill>
              <a:latin typeface="Times New Roman" pitchFamily="18" charset="0"/>
              <a:cs typeface="Times New Roman" pitchFamily="18" charset="0"/>
            </a:endParaRPr>
          </a:p>
          <a:p>
            <a:endParaRPr lang="ru-RU" sz="1600"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http://www11.0zz0.com/2014/04/12/06/70182683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8429652" y="6715148"/>
            <a:ext cx="714348" cy="123111"/>
          </a:xfrm>
          <a:prstGeom prst="rect">
            <a:avLst/>
          </a:prstGeom>
          <a:solidFill>
            <a:schemeClr val="bg2">
              <a:lumMod val="75000"/>
            </a:schemeClr>
          </a:solidFill>
        </p:spPr>
        <p:txBody>
          <a:bodyPr wrap="square" rtlCol="0">
            <a:spAutoFit/>
          </a:bodyPr>
          <a:lstStyle/>
          <a:p>
            <a:endParaRPr lang="ru-RU" sz="200" dirty="0"/>
          </a:p>
        </p:txBody>
      </p:sp>
      <p:sp>
        <p:nvSpPr>
          <p:cNvPr id="6" name="Прямоугольник 5"/>
          <p:cNvSpPr/>
          <p:nvPr/>
        </p:nvSpPr>
        <p:spPr>
          <a:xfrm>
            <a:off x="214282" y="357165"/>
            <a:ext cx="8786874" cy="1569660"/>
          </a:xfrm>
          <a:prstGeom prst="rect">
            <a:avLst/>
          </a:prstGeom>
        </p:spPr>
        <p:txBody>
          <a:bodyPr wrap="square">
            <a:spAutoFit/>
          </a:bodyPr>
          <a:lstStyle/>
          <a:p>
            <a:pPr algn="ctr"/>
            <a:r>
              <a:rPr lang="ru-RU" sz="2400" i="1" dirty="0" smtClean="0">
                <a:solidFill>
                  <a:srgbClr val="00B050"/>
                </a:solidFill>
                <a:latin typeface="Times New Roman" pitchFamily="18" charset="0"/>
                <a:cs typeface="Times New Roman" pitchFamily="18" charset="0"/>
              </a:rPr>
              <a:t>ФОРМЫ РАБОТЫ</a:t>
            </a:r>
            <a:endParaRPr lang="ru-RU" sz="2000" dirty="0" smtClean="0">
              <a:solidFill>
                <a:srgbClr val="00B050"/>
              </a:solidFill>
              <a:latin typeface="Times New Roman" pitchFamily="18" charset="0"/>
              <a:cs typeface="Times New Roman" pitchFamily="18" charset="0"/>
            </a:endParaRPr>
          </a:p>
          <a:p>
            <a:pPr algn="just"/>
            <a:r>
              <a:rPr lang="ru-RU" dirty="0" smtClean="0">
                <a:solidFill>
                  <a:srgbClr val="7030A0"/>
                </a:solidFill>
                <a:latin typeface="Times New Roman" pitchFamily="18" charset="0"/>
                <a:cs typeface="Times New Roman" pitchFamily="18" charset="0"/>
              </a:rPr>
              <a:t>Подвижные игры, пальчиковые игры, сюжетно-ролевые игры, физкультминутки, чтение и обсуждение, заучивание, рассказывание, беседа, самостоятельная  художественно-речевая деятельность, выставки  в книжном уголке, экскурсии, конструирование, мастерская  по изготовлению продуктов детского творчества.</a:t>
            </a:r>
          </a:p>
        </p:txBody>
      </p:sp>
      <p:sp>
        <p:nvSpPr>
          <p:cNvPr id="7" name="Прямоугольник 6"/>
          <p:cNvSpPr/>
          <p:nvPr/>
        </p:nvSpPr>
        <p:spPr>
          <a:xfrm>
            <a:off x="214282" y="2000240"/>
            <a:ext cx="8715436" cy="3231654"/>
          </a:xfrm>
          <a:prstGeom prst="rect">
            <a:avLst/>
          </a:prstGeom>
        </p:spPr>
        <p:txBody>
          <a:bodyPr wrap="square">
            <a:spAutoFit/>
          </a:bodyPr>
          <a:lstStyle/>
          <a:p>
            <a:pPr algn="ctr"/>
            <a:r>
              <a:rPr lang="ru-RU" sz="2000" dirty="0" smtClean="0">
                <a:solidFill>
                  <a:srgbClr val="00B050"/>
                </a:solidFill>
                <a:latin typeface="Times New Roman" pitchFamily="18" charset="0"/>
                <a:cs typeface="Times New Roman" pitchFamily="18" charset="0"/>
              </a:rPr>
              <a:t> </a:t>
            </a:r>
            <a:r>
              <a:rPr lang="ru-RU" sz="2400" i="1" dirty="0" smtClean="0">
                <a:solidFill>
                  <a:srgbClr val="00B050"/>
                </a:solidFill>
                <a:latin typeface="Times New Roman" pitchFamily="18" charset="0"/>
                <a:cs typeface="Times New Roman" pitchFamily="18" charset="0"/>
              </a:rPr>
              <a:t>МЕТОДИЧЕСКОЕ СОПРОВОЖДЕНИЕ ПРОЕКТА</a:t>
            </a:r>
          </a:p>
          <a:p>
            <a:pPr algn="just"/>
            <a:r>
              <a:rPr lang="ru-RU" dirty="0" smtClean="0">
                <a:solidFill>
                  <a:srgbClr val="7030A0"/>
                </a:solidFill>
                <a:latin typeface="Times New Roman" pitchFamily="18" charset="0"/>
                <a:cs typeface="Times New Roman" pitchFamily="18" charset="0"/>
              </a:rPr>
              <a:t>Консультативный материал для родителей, подборка детской  художественной  и научно-познавательной литературы, музыкальных произведений, конспекты НОД с детьми, картотека дидактических игр, наглядно-дидактические пособия, демонстрационный материал, развивающее лото, дидактические игры.</a:t>
            </a:r>
          </a:p>
          <a:p>
            <a:pPr algn="ctr"/>
            <a:r>
              <a:rPr lang="ru-RU" sz="2000" i="1" dirty="0" smtClean="0">
                <a:solidFill>
                  <a:srgbClr val="00B050"/>
                </a:solidFill>
                <a:latin typeface="Times New Roman" pitchFamily="18" charset="0"/>
                <a:cs typeface="Times New Roman" pitchFamily="18" charset="0"/>
              </a:rPr>
              <a:t>   </a:t>
            </a:r>
            <a:r>
              <a:rPr lang="ru-RU" sz="2400" i="1" dirty="0" smtClean="0">
                <a:solidFill>
                  <a:srgbClr val="00B050"/>
                </a:solidFill>
                <a:latin typeface="Times New Roman" pitchFamily="18" charset="0"/>
                <a:cs typeface="Times New Roman" pitchFamily="18" charset="0"/>
              </a:rPr>
              <a:t>ИКТ</a:t>
            </a:r>
          </a:p>
          <a:p>
            <a:pPr algn="ctr"/>
            <a:r>
              <a:rPr lang="ru-RU" sz="2000" dirty="0" smtClean="0">
                <a:solidFill>
                  <a:srgbClr val="7030A0"/>
                </a:solidFill>
                <a:latin typeface="Times New Roman" pitchFamily="18" charset="0"/>
                <a:cs typeface="Times New Roman" pitchFamily="18" charset="0"/>
              </a:rPr>
              <a:t>Музыкальный центр, CD-диски, компьютер, </a:t>
            </a:r>
            <a:r>
              <a:rPr lang="ru-RU" sz="2000" dirty="0" err="1" smtClean="0">
                <a:solidFill>
                  <a:srgbClr val="7030A0"/>
                </a:solidFill>
                <a:latin typeface="Times New Roman" pitchFamily="18" charset="0"/>
                <a:cs typeface="Times New Roman" pitchFamily="18" charset="0"/>
              </a:rPr>
              <a:t>мультимедийный</a:t>
            </a:r>
            <a:r>
              <a:rPr lang="ru-RU" sz="2000" dirty="0" smtClean="0">
                <a:solidFill>
                  <a:srgbClr val="7030A0"/>
                </a:solidFill>
                <a:latin typeface="Times New Roman" pitchFamily="18" charset="0"/>
                <a:cs typeface="Times New Roman" pitchFamily="18" charset="0"/>
              </a:rPr>
              <a:t> проектор, фотоаппарат, видеокамера, программы обработки изображений, </a:t>
            </a:r>
          </a:p>
          <a:p>
            <a:pPr algn="ctr"/>
            <a:r>
              <a:rPr lang="ru-RU" sz="2000" dirty="0" smtClean="0">
                <a:solidFill>
                  <a:srgbClr val="7030A0"/>
                </a:solidFill>
                <a:latin typeface="Times New Roman" pitchFamily="18" charset="0"/>
                <a:cs typeface="Times New Roman" pitchFamily="18" charset="0"/>
              </a:rPr>
              <a:t>текстовый редактор.</a:t>
            </a:r>
          </a:p>
          <a:p>
            <a:pPr algn="ctr"/>
            <a:endParaRPr lang="ru-RU" sz="2400" i="1" dirty="0" smtClean="0">
              <a:solidFill>
                <a:srgbClr val="00B050"/>
              </a:solidFill>
              <a:latin typeface="Times New Roman" pitchFamily="18" charset="0"/>
              <a:cs typeface="Times New Roman" pitchFamily="18"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http://www11.0zz0.com/2014/04/12/06/70182683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8429652" y="6715148"/>
            <a:ext cx="714348" cy="123111"/>
          </a:xfrm>
          <a:prstGeom prst="rect">
            <a:avLst/>
          </a:prstGeom>
          <a:solidFill>
            <a:schemeClr val="bg2">
              <a:lumMod val="75000"/>
            </a:schemeClr>
          </a:solidFill>
        </p:spPr>
        <p:txBody>
          <a:bodyPr wrap="square" rtlCol="0">
            <a:spAutoFit/>
          </a:bodyPr>
          <a:lstStyle/>
          <a:p>
            <a:endParaRPr lang="ru-RU" sz="200" dirty="0"/>
          </a:p>
        </p:txBody>
      </p:sp>
      <p:sp>
        <p:nvSpPr>
          <p:cNvPr id="6" name="Прямоугольник 5"/>
          <p:cNvSpPr/>
          <p:nvPr/>
        </p:nvSpPr>
        <p:spPr>
          <a:xfrm>
            <a:off x="142844" y="285729"/>
            <a:ext cx="8786874" cy="3631763"/>
          </a:xfrm>
          <a:prstGeom prst="rect">
            <a:avLst/>
          </a:prstGeom>
        </p:spPr>
        <p:txBody>
          <a:bodyPr wrap="square">
            <a:spAutoFit/>
          </a:bodyPr>
          <a:lstStyle/>
          <a:p>
            <a:pPr algn="ctr"/>
            <a:r>
              <a:rPr lang="ru-RU" sz="2000" b="1" cap="all" dirty="0" smtClean="0">
                <a:ln w="9000" cmpd="sng">
                  <a:solidFill>
                    <a:srgbClr val="00B050"/>
                  </a:solidFill>
                  <a:prstDash val="solid"/>
                </a:ln>
                <a:solidFill>
                  <a:srgbClr val="00B050"/>
                </a:solidFill>
                <a:effectLst>
                  <a:reflection blurRad="12700" stA="28000" endPos="45000" dist="1000" dir="5400000" sy="-100000" algn="bl" rotWithShape="0"/>
                </a:effectLst>
                <a:latin typeface="Times New Roman" pitchFamily="18" charset="0"/>
                <a:cs typeface="Times New Roman" pitchFamily="18" charset="0"/>
              </a:rPr>
              <a:t>ЭТАПЫ РАБОТЫ НАД ПРОЕКТОМ</a:t>
            </a:r>
            <a:endParaRPr lang="ru-RU" sz="1600" b="1" cap="all" dirty="0" smtClean="0">
              <a:ln w="9000" cmpd="sng">
                <a:solidFill>
                  <a:srgbClr val="00B050"/>
                </a:solidFill>
                <a:prstDash val="solid"/>
              </a:ln>
              <a:solidFill>
                <a:srgbClr val="00B050"/>
              </a:solidFill>
              <a:effectLst>
                <a:reflection blurRad="12700" stA="28000" endPos="45000" dist="1000" dir="5400000" sy="-100000" algn="bl" rotWithShape="0"/>
              </a:effectLst>
              <a:latin typeface="Times New Roman" pitchFamily="18" charset="0"/>
              <a:cs typeface="Times New Roman" pitchFamily="18" charset="0"/>
            </a:endParaRPr>
          </a:p>
          <a:p>
            <a:r>
              <a:rPr lang="ru-RU" b="1" dirty="0" smtClean="0">
                <a:solidFill>
                  <a:schemeClr val="accent1">
                    <a:lumMod val="75000"/>
                  </a:schemeClr>
                </a:solidFill>
                <a:latin typeface="Times New Roman" pitchFamily="18" charset="0"/>
                <a:cs typeface="Times New Roman" pitchFamily="18" charset="0"/>
              </a:rPr>
              <a:t>1 этап </a:t>
            </a:r>
            <a:r>
              <a:rPr lang="ru-RU" dirty="0" smtClean="0">
                <a:latin typeface="Times New Roman" pitchFamily="18" charset="0"/>
                <a:cs typeface="Times New Roman" pitchFamily="18" charset="0"/>
              </a:rPr>
              <a:t>— </a:t>
            </a:r>
            <a:r>
              <a:rPr lang="ru-RU" sz="1600" dirty="0" smtClean="0">
                <a:solidFill>
                  <a:srgbClr val="7030A0"/>
                </a:solidFill>
                <a:latin typeface="Times New Roman" pitchFamily="18" charset="0"/>
                <a:cs typeface="Times New Roman" pitchFamily="18" charset="0"/>
              </a:rPr>
              <a:t>Формирование проблемы(цели).  Введение в игровую  ситуацию. Вхождение  детьми в    	проблему,  принятие  задачи, вживание в игровую ситуацию.</a:t>
            </a:r>
          </a:p>
          <a:p>
            <a:r>
              <a:rPr lang="ru-RU" b="1" dirty="0" smtClean="0">
                <a:solidFill>
                  <a:schemeClr val="accent1">
                    <a:lumMod val="75000"/>
                  </a:schemeClr>
                </a:solidFill>
                <a:latin typeface="Times New Roman" pitchFamily="18" charset="0"/>
                <a:cs typeface="Times New Roman" pitchFamily="18" charset="0"/>
              </a:rPr>
              <a:t>2 этап </a:t>
            </a:r>
            <a:r>
              <a:rPr lang="ru-RU" dirty="0" smtClean="0">
                <a:latin typeface="Times New Roman" pitchFamily="18" charset="0"/>
                <a:cs typeface="Times New Roman" pitchFamily="18" charset="0"/>
              </a:rPr>
              <a:t>— </a:t>
            </a:r>
            <a:r>
              <a:rPr lang="ru-RU" sz="1600" dirty="0" smtClean="0">
                <a:solidFill>
                  <a:srgbClr val="7030A0"/>
                </a:solidFill>
                <a:latin typeface="Times New Roman" pitchFamily="18" charset="0"/>
                <a:cs typeface="Times New Roman" pitchFamily="18" charset="0"/>
              </a:rPr>
              <a:t>Объединение детей для решения задачи, распределение ролей. Помощь  родителей в 	решении задач</a:t>
            </a:r>
            <a:r>
              <a:rPr lang="ru-RU" sz="1600" dirty="0" smtClean="0">
                <a:latin typeface="Times New Roman" pitchFamily="18" charset="0"/>
                <a:cs typeface="Times New Roman" pitchFamily="18" charset="0"/>
              </a:rPr>
              <a:t>.</a:t>
            </a:r>
          </a:p>
          <a:p>
            <a:r>
              <a:rPr lang="ru-RU" b="1" dirty="0" smtClean="0">
                <a:solidFill>
                  <a:schemeClr val="accent1">
                    <a:lumMod val="75000"/>
                  </a:schemeClr>
                </a:solidFill>
                <a:latin typeface="Times New Roman" pitchFamily="18" charset="0"/>
                <a:cs typeface="Times New Roman" pitchFamily="18" charset="0"/>
              </a:rPr>
              <a:t>3 этап </a:t>
            </a:r>
            <a:r>
              <a:rPr lang="ru-RU" dirty="0" smtClean="0">
                <a:solidFill>
                  <a:srgbClr val="7030A0"/>
                </a:solidFill>
                <a:latin typeface="Times New Roman" pitchFamily="18" charset="0"/>
                <a:cs typeface="Times New Roman" pitchFamily="18" charset="0"/>
              </a:rPr>
              <a:t>— </a:t>
            </a:r>
            <a:r>
              <a:rPr lang="ru-RU" sz="1600" dirty="0" smtClean="0">
                <a:solidFill>
                  <a:srgbClr val="7030A0"/>
                </a:solidFill>
                <a:latin typeface="Times New Roman" pitchFamily="18" charset="0"/>
                <a:cs typeface="Times New Roman" pitchFamily="18" charset="0"/>
              </a:rPr>
              <a:t>Практическая помощь( по  необходимости). Направление  и контроль осуществления 	проекта. Формирование знаний, умений у детей. Совместная  творческая 	деятельность родителей и детей.</a:t>
            </a:r>
          </a:p>
          <a:p>
            <a:r>
              <a:rPr lang="ru-RU" b="1" dirty="0" smtClean="0">
                <a:solidFill>
                  <a:schemeClr val="accent1">
                    <a:lumMod val="75000"/>
                  </a:schemeClr>
                </a:solidFill>
                <a:latin typeface="Times New Roman" pitchFamily="18" charset="0"/>
                <a:cs typeface="Times New Roman" pitchFamily="18" charset="0"/>
              </a:rPr>
              <a:t>4 этап </a:t>
            </a:r>
            <a:r>
              <a:rPr lang="ru-RU" b="1" dirty="0">
                <a:solidFill>
                  <a:schemeClr val="accent6">
                    <a:lumMod val="50000"/>
                  </a:schemeClr>
                </a:solidFill>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sz="1600" dirty="0">
                <a:solidFill>
                  <a:srgbClr val="7030A0"/>
                </a:solidFill>
                <a:latin typeface="Times New Roman" pitchFamily="18" charset="0"/>
                <a:cs typeface="Times New Roman" pitchFamily="18" charset="0"/>
              </a:rPr>
              <a:t>П</a:t>
            </a:r>
            <a:r>
              <a:rPr lang="ru-RU" sz="1600" dirty="0" smtClean="0">
                <a:solidFill>
                  <a:srgbClr val="7030A0"/>
                </a:solidFill>
                <a:latin typeface="Times New Roman" pitchFamily="18" charset="0"/>
                <a:cs typeface="Times New Roman" pitchFamily="18" charset="0"/>
              </a:rPr>
              <a:t>ромежуточное оценивание.</a:t>
            </a:r>
            <a:endParaRPr lang="ru-RU" dirty="0" smtClean="0">
              <a:solidFill>
                <a:srgbClr val="7030A0"/>
              </a:solidFill>
              <a:latin typeface="Times New Roman" pitchFamily="18" charset="0"/>
              <a:cs typeface="Times New Roman" pitchFamily="18" charset="0"/>
            </a:endParaRPr>
          </a:p>
          <a:p>
            <a:r>
              <a:rPr lang="ru-RU" b="1" dirty="0">
                <a:solidFill>
                  <a:schemeClr val="accent1">
                    <a:lumMod val="75000"/>
                  </a:schemeClr>
                </a:solidFill>
                <a:latin typeface="Times New Roman" pitchFamily="18" charset="0"/>
                <a:cs typeface="Times New Roman" pitchFamily="18" charset="0"/>
              </a:rPr>
              <a:t>5</a:t>
            </a:r>
            <a:r>
              <a:rPr lang="ru-RU" b="1" dirty="0" smtClean="0">
                <a:solidFill>
                  <a:schemeClr val="accent1">
                    <a:lumMod val="75000"/>
                  </a:schemeClr>
                </a:solidFill>
                <a:latin typeface="Times New Roman" pitchFamily="18" charset="0"/>
                <a:cs typeface="Times New Roman" pitchFamily="18" charset="0"/>
              </a:rPr>
              <a:t> этап </a:t>
            </a:r>
            <a:r>
              <a:rPr lang="ru-RU" dirty="0" smtClean="0">
                <a:latin typeface="Times New Roman" pitchFamily="18" charset="0"/>
                <a:cs typeface="Times New Roman" pitchFamily="18" charset="0"/>
              </a:rPr>
              <a:t>— </a:t>
            </a:r>
            <a:r>
              <a:rPr lang="ru-RU" sz="1600" dirty="0" smtClean="0">
                <a:solidFill>
                  <a:srgbClr val="7030A0"/>
                </a:solidFill>
                <a:latin typeface="Times New Roman" pitchFamily="18" charset="0"/>
                <a:cs typeface="Times New Roman" pitchFamily="18" charset="0"/>
              </a:rPr>
              <a:t>Подготовка к презентации. Представление детьми продукта деятельности, оценка</a:t>
            </a:r>
          </a:p>
          <a:p>
            <a:r>
              <a:rPr lang="ru-RU" sz="1600" dirty="0" smtClean="0">
                <a:solidFill>
                  <a:srgbClr val="7030A0"/>
                </a:solidFill>
                <a:latin typeface="Times New Roman" pitchFamily="18" charset="0"/>
                <a:cs typeface="Times New Roman" pitchFamily="18" charset="0"/>
              </a:rPr>
              <a:t>                 продукта деятельности.</a:t>
            </a:r>
          </a:p>
          <a:p>
            <a:endParaRPr lang="ru-RU" i="1" dirty="0" smtClean="0">
              <a:latin typeface="Times New Roman" pitchFamily="18" charset="0"/>
              <a:cs typeface="Times New Roman" pitchFamily="18" charset="0"/>
            </a:endParaRPr>
          </a:p>
          <a:p>
            <a:endParaRPr lang="ru-RU" i="1" dirty="0" smtClean="0">
              <a:latin typeface="Times New Roman" pitchFamily="18" charset="0"/>
              <a:cs typeface="Times New Roman" pitchFamily="18" charset="0"/>
            </a:endParaRPr>
          </a:p>
        </p:txBody>
      </p:sp>
      <p:sp>
        <p:nvSpPr>
          <p:cNvPr id="7" name="TextBox 6"/>
          <p:cNvSpPr txBox="1"/>
          <p:nvPr/>
        </p:nvSpPr>
        <p:spPr>
          <a:xfrm>
            <a:off x="0" y="3214686"/>
            <a:ext cx="9144000" cy="2616101"/>
          </a:xfrm>
          <a:prstGeom prst="rect">
            <a:avLst/>
          </a:prstGeom>
          <a:noFill/>
        </p:spPr>
        <p:txBody>
          <a:bodyPr wrap="square" rtlCol="0">
            <a:spAutoFit/>
          </a:bodyPr>
          <a:lstStyle/>
          <a:p>
            <a:pPr algn="ctr"/>
            <a:r>
              <a:rPr lang="ru-RU" sz="1600" b="1" dirty="0" smtClean="0">
                <a:ln w="1905">
                  <a:solidFill>
                    <a:srgbClr val="00B050"/>
                  </a:solidFill>
                </a:ln>
                <a:solidFill>
                  <a:srgbClr val="00B050"/>
                </a:solidFill>
                <a:effectLst>
                  <a:innerShdw blurRad="69850" dist="43180" dir="5400000">
                    <a:srgbClr val="000000">
                      <a:alpha val="65000"/>
                    </a:srgbClr>
                  </a:innerShdw>
                </a:effectLst>
                <a:latin typeface="Times New Roman" pitchFamily="18" charset="0"/>
                <a:cs typeface="Times New Roman" pitchFamily="18" charset="0"/>
              </a:rPr>
              <a:t>ВОПРОСЫ, НАПРАВЛЯЮЩИЕ ПРОЕКТ</a:t>
            </a:r>
          </a:p>
          <a:p>
            <a:pPr algn="ctr"/>
            <a:r>
              <a:rPr lang="ru-RU" sz="1600" dirty="0" smtClean="0">
                <a:solidFill>
                  <a:srgbClr val="7030A0"/>
                </a:solidFill>
                <a:latin typeface="Times New Roman" pitchFamily="18" charset="0"/>
                <a:cs typeface="Times New Roman" pitchFamily="18" charset="0"/>
              </a:rPr>
              <a:t>Что </a:t>
            </a:r>
            <a:r>
              <a:rPr lang="ru-RU" sz="1600" dirty="0">
                <a:solidFill>
                  <a:srgbClr val="7030A0"/>
                </a:solidFill>
                <a:latin typeface="Times New Roman" pitchFamily="18" charset="0"/>
                <a:cs typeface="Times New Roman" pitchFamily="18" charset="0"/>
              </a:rPr>
              <a:t>я знаю о себе</a:t>
            </a:r>
            <a:r>
              <a:rPr lang="ru-RU" sz="1600" dirty="0" smtClean="0">
                <a:solidFill>
                  <a:srgbClr val="7030A0"/>
                </a:solidFill>
                <a:latin typeface="Times New Roman" pitchFamily="18" charset="0"/>
                <a:cs typeface="Times New Roman" pitchFamily="18" charset="0"/>
              </a:rPr>
              <a:t>?</a:t>
            </a:r>
            <a:endParaRPr lang="ru-RU" sz="1600" dirty="0">
              <a:solidFill>
                <a:srgbClr val="7030A0"/>
              </a:solidFill>
              <a:latin typeface="Times New Roman" pitchFamily="18" charset="0"/>
              <a:cs typeface="Times New Roman" pitchFamily="18" charset="0"/>
            </a:endParaRPr>
          </a:p>
          <a:p>
            <a:pPr algn="ctr"/>
            <a:r>
              <a:rPr lang="ru-RU" sz="1600" dirty="0">
                <a:solidFill>
                  <a:srgbClr val="7030A0"/>
                </a:solidFill>
                <a:latin typeface="Times New Roman" pitchFamily="18" charset="0"/>
                <a:cs typeface="Times New Roman" pitchFamily="18" charset="0"/>
              </a:rPr>
              <a:t>Что такое имя? Зачем человеку имя? Можно ли жить без имени</a:t>
            </a:r>
            <a:r>
              <a:rPr lang="ru-RU" sz="1600" dirty="0" smtClean="0">
                <a:solidFill>
                  <a:srgbClr val="7030A0"/>
                </a:solidFill>
                <a:latin typeface="Times New Roman" pitchFamily="18" charset="0"/>
                <a:cs typeface="Times New Roman" pitchFamily="18" charset="0"/>
              </a:rPr>
              <a:t>?</a:t>
            </a:r>
            <a:endParaRPr lang="ru-RU" sz="1600" dirty="0">
              <a:solidFill>
                <a:srgbClr val="7030A0"/>
              </a:solidFill>
              <a:latin typeface="Times New Roman" pitchFamily="18" charset="0"/>
              <a:cs typeface="Times New Roman" pitchFamily="18" charset="0"/>
            </a:endParaRPr>
          </a:p>
          <a:p>
            <a:pPr algn="ctr"/>
            <a:r>
              <a:rPr lang="ru-RU" sz="1600" dirty="0">
                <a:solidFill>
                  <a:srgbClr val="7030A0"/>
                </a:solidFill>
                <a:latin typeface="Times New Roman" pitchFamily="18" charset="0"/>
                <a:cs typeface="Times New Roman" pitchFamily="18" charset="0"/>
              </a:rPr>
              <a:t>Как появляется имя у человека? Почему тебя так назвали? Что означает твое имя? Что можно узнать о человеке по имени? Всегда ли тебя одинаково называют? Как звучит твое имя на других языках? Как "растет" твое имя? Люди с одинаковыми именами одинаковые? Кто из знаменитых людей носит такое же имя? Чем запомнился твой знаменитый тезка? Почему так говорят: "Не имя красит человека, а человек имя»? Как ты бережешь свое доброе имя?</a:t>
            </a:r>
          </a:p>
          <a:p>
            <a:pPr algn="ctr"/>
            <a:r>
              <a:rPr lang="ru-RU" sz="1600" dirty="0">
                <a:latin typeface="Times New Roman" pitchFamily="18" charset="0"/>
                <a:cs typeface="Times New Roman" pitchFamily="18" charset="0"/>
              </a:rPr>
              <a:t> </a:t>
            </a:r>
          </a:p>
          <a:p>
            <a:endParaRPr lang="ru-RU"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http://www11.0zz0.com/2014/04/12/06/70182683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8429652" y="6715148"/>
            <a:ext cx="714348" cy="123111"/>
          </a:xfrm>
          <a:prstGeom prst="rect">
            <a:avLst/>
          </a:prstGeom>
          <a:solidFill>
            <a:schemeClr val="bg2">
              <a:lumMod val="75000"/>
            </a:schemeClr>
          </a:solidFill>
        </p:spPr>
        <p:txBody>
          <a:bodyPr wrap="square" rtlCol="0">
            <a:spAutoFit/>
          </a:bodyPr>
          <a:lstStyle/>
          <a:p>
            <a:endParaRPr lang="ru-RU" sz="200" dirty="0"/>
          </a:p>
        </p:txBody>
      </p:sp>
      <p:sp>
        <p:nvSpPr>
          <p:cNvPr id="6" name="Прямоугольник 5"/>
          <p:cNvSpPr/>
          <p:nvPr/>
        </p:nvSpPr>
        <p:spPr>
          <a:xfrm>
            <a:off x="214282" y="428604"/>
            <a:ext cx="8715436" cy="3385542"/>
          </a:xfrm>
          <a:prstGeom prst="rect">
            <a:avLst/>
          </a:prstGeom>
        </p:spPr>
        <p:txBody>
          <a:bodyPr wrap="square">
            <a:spAutoFit/>
          </a:bodyPr>
          <a:lstStyle/>
          <a:p>
            <a:pPr algn="ctr"/>
            <a:r>
              <a:rPr lang="ru-RU" sz="2000" b="1" dirty="0" smtClean="0">
                <a:ln w="1905">
                  <a:solidFill>
                    <a:srgbClr val="00B050"/>
                  </a:solidFill>
                </a:ln>
                <a:solidFill>
                  <a:srgbClr val="00B050"/>
                </a:solidFill>
                <a:effectLst>
                  <a:innerShdw blurRad="69850" dist="43180" dir="5400000">
                    <a:srgbClr val="000000">
                      <a:alpha val="65000"/>
                    </a:srgbClr>
                  </a:innerShdw>
                </a:effectLst>
                <a:latin typeface="Times New Roman" pitchFamily="18" charset="0"/>
                <a:cs typeface="Times New Roman" pitchFamily="18" charset="0"/>
              </a:rPr>
              <a:t>СОДЕРЖАНИЕ  ПРОЕКТА</a:t>
            </a:r>
          </a:p>
          <a:p>
            <a:pPr algn="just"/>
            <a:r>
              <a:rPr lang="ru-RU" sz="1600" dirty="0">
                <a:solidFill>
                  <a:srgbClr val="7030A0"/>
                </a:solidFill>
                <a:latin typeface="Times New Roman" pitchFamily="18" charset="0"/>
                <a:cs typeface="Times New Roman" pitchFamily="18" charset="0"/>
              </a:rPr>
              <a:t>Осознание человеком своей индивидуальность и уникальности начинается с имени. Вопрос о том, что означает мое имя, наверное, задавал себе любой человек. Что значит мое имя? Какова история происхождения моего имени? Кто из знаменитых людей носит такое  же  имя.  Именно  об  этом  наш  проект,  цель  которого - создать  условия  для  реализации  потребности  дошкольника  в самопознании, формировать чувство </a:t>
            </a:r>
            <a:r>
              <a:rPr lang="ru-RU" sz="1600" dirty="0" err="1">
                <a:solidFill>
                  <a:srgbClr val="7030A0"/>
                </a:solidFill>
                <a:latin typeface="Times New Roman" pitchFamily="18" charset="0"/>
                <a:cs typeface="Times New Roman" pitchFamily="18" charset="0"/>
              </a:rPr>
              <a:t>самоценности</a:t>
            </a:r>
            <a:r>
              <a:rPr lang="ru-RU" sz="1600" dirty="0">
                <a:solidFill>
                  <a:srgbClr val="7030A0"/>
                </a:solidFill>
                <a:latin typeface="Times New Roman" pitchFamily="18" charset="0"/>
                <a:cs typeface="Times New Roman" pitchFamily="18" charset="0"/>
              </a:rPr>
              <a:t>, способствовать гармонизации образа "Я". В ходе проекта дети познакомятся с историей появления и значением своих имен, узнают, как может меняться и"расти" их имя, чем прославились их знаменитые тезки, научатся бережно и с гордостью относиться к своему имени. Кроме того, дети получат необходимые навыки поиска и отбора информации, оформления полученных результатов и их представления. Участвуя в проекте, дети будут активно сотрудничать с родителями, педагогами и сверстниками. </a:t>
            </a:r>
          </a:p>
          <a:p>
            <a:pPr algn="just"/>
            <a:r>
              <a:rPr lang="ru-RU" b="1" i="1" dirty="0" smtClean="0">
                <a:ln w="18000">
                  <a:solidFill>
                    <a:schemeClr val="accent2">
                      <a:satMod val="140000"/>
                    </a:schemeClr>
                  </a:solidFill>
                  <a:prstDash val="solid"/>
                  <a:miter lim="800000"/>
                </a:ln>
                <a:solidFill>
                  <a:schemeClr val="accent2">
                    <a:lumMod val="75000"/>
                  </a:schemeClr>
                </a:solidFill>
                <a:latin typeface="Times New Roman" pitchFamily="18" charset="0"/>
                <a:cs typeface="Times New Roman" pitchFamily="18" charset="0"/>
              </a:rPr>
              <a:t> </a:t>
            </a:r>
            <a:endParaRPr lang="ru-RU" i="1" dirty="0">
              <a:solidFill>
                <a:schemeClr val="accent2">
                  <a:lumMod val="75000"/>
                </a:schemeClr>
              </a:solidFill>
              <a:latin typeface="Times New Roman" pitchFamily="18" charset="0"/>
              <a:cs typeface="Times New Roman" pitchFamily="18" charset="0"/>
            </a:endParaRPr>
          </a:p>
        </p:txBody>
      </p:sp>
      <p:sp>
        <p:nvSpPr>
          <p:cNvPr id="7" name="TextBox 6"/>
          <p:cNvSpPr txBox="1"/>
          <p:nvPr/>
        </p:nvSpPr>
        <p:spPr>
          <a:xfrm>
            <a:off x="214282" y="3429000"/>
            <a:ext cx="8715436" cy="1661993"/>
          </a:xfrm>
          <a:prstGeom prst="rect">
            <a:avLst/>
          </a:prstGeom>
          <a:noFill/>
        </p:spPr>
        <p:txBody>
          <a:bodyPr wrap="square" rtlCol="0">
            <a:spAutoFit/>
          </a:bodyPr>
          <a:lstStyle/>
          <a:p>
            <a:pPr algn="ctr"/>
            <a:r>
              <a:rPr lang="ru-RU" b="1" cap="all" dirty="0" smtClean="0">
                <a:ln w="9000" cmpd="sng">
                  <a:solidFill>
                    <a:srgbClr val="00B050"/>
                  </a:solidFill>
                  <a:prstDash val="solid"/>
                </a:ln>
                <a:solidFill>
                  <a:srgbClr val="00B050"/>
                </a:solidFill>
                <a:effectLst>
                  <a:reflection blurRad="12700" stA="28000" endPos="45000" dist="1000" dir="5400000" sy="-100000" algn="bl" rotWithShape="0"/>
                </a:effectLst>
                <a:latin typeface="Times New Roman" pitchFamily="18" charset="0"/>
                <a:cs typeface="Times New Roman" pitchFamily="18" charset="0"/>
              </a:rPr>
              <a:t>Интеграция образовательных областей</a:t>
            </a:r>
          </a:p>
          <a:p>
            <a:pPr algn="just"/>
            <a:r>
              <a:rPr lang="ru-RU" sz="1600" dirty="0">
                <a:solidFill>
                  <a:srgbClr val="7030A0"/>
                </a:solidFill>
                <a:latin typeface="Times New Roman" pitchFamily="18" charset="0"/>
                <a:cs typeface="Times New Roman" pitchFamily="18" charset="0"/>
              </a:rPr>
              <a:t>Реализация  проекта  осуществляется  через  интеграцию  образовательных  областей: «Социально – коммуникативное развитие», «Речевое развитие», «Познавательное развитие», «Художественно – эстетическое  развитие», «Физическое развитие». </a:t>
            </a:r>
          </a:p>
          <a:p>
            <a:pPr algn="ctr"/>
            <a:endPar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endParaRPr lang="ru-RU"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descr="http://www11.0zz0.com/2014/04/12/06/70182683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8429652" y="6715148"/>
            <a:ext cx="714348" cy="123111"/>
          </a:xfrm>
          <a:prstGeom prst="rect">
            <a:avLst/>
          </a:prstGeom>
          <a:solidFill>
            <a:schemeClr val="bg2">
              <a:lumMod val="75000"/>
            </a:schemeClr>
          </a:solidFill>
        </p:spPr>
        <p:txBody>
          <a:bodyPr wrap="square" rtlCol="0">
            <a:spAutoFit/>
          </a:bodyPr>
          <a:lstStyle/>
          <a:p>
            <a:endParaRPr lang="ru-RU" sz="200" dirty="0"/>
          </a:p>
        </p:txBody>
      </p:sp>
      <p:sp>
        <p:nvSpPr>
          <p:cNvPr id="32769" name="Rectangle 1"/>
          <p:cNvSpPr>
            <a:spLocks noChangeArrowheads="1"/>
          </p:cNvSpPr>
          <p:nvPr/>
        </p:nvSpPr>
        <p:spPr bwMode="auto">
          <a:xfrm>
            <a:off x="285719" y="785794"/>
            <a:ext cx="8501123"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После завершения проекта учащиеся приобретут следующие умения и качества: </a:t>
            </a:r>
            <a:endParaRPr kumimoji="0" lang="ru-RU" sz="1600" b="0" i="0"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ru-RU" sz="16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a:t>
            </a:r>
            <a:r>
              <a:rPr kumimoji="0" lang="ru-RU" sz="1600" b="0" i="0" u="sng"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личностные:</a:t>
            </a:r>
            <a:r>
              <a:rPr kumimoji="0" lang="ru-RU" sz="16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a:t>
            </a:r>
            <a:endParaRPr kumimoji="0" lang="ru-RU" sz="1600" b="0" i="0"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16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развитие интереса к самопознанию; </a:t>
            </a:r>
            <a:endParaRPr kumimoji="0" lang="ru-RU" sz="1600" b="0" i="0"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16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развитие интереса к исследовательской деятельности; </a:t>
            </a:r>
            <a:endParaRPr kumimoji="0" lang="ru-RU" sz="1600" b="0" i="0"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16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повышение уровня коммуникативной компетентности; </a:t>
            </a:r>
            <a:endParaRPr kumimoji="0" lang="ru-RU" sz="1600" b="0" i="0"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ru-RU" sz="16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a:t>
            </a:r>
            <a:r>
              <a:rPr kumimoji="0" lang="ru-RU" sz="1600" b="0" i="0" u="sng" strike="noStrike" cap="none" normalizeH="0" baseline="0" dirty="0" err="1" smtClean="0">
                <a:ln>
                  <a:noFill/>
                </a:ln>
                <a:solidFill>
                  <a:srgbClr val="7030A0"/>
                </a:solidFill>
                <a:effectLst/>
                <a:latin typeface="Times New Roman" pitchFamily="18" charset="0"/>
                <a:ea typeface="Times New Roman" pitchFamily="18" charset="0"/>
                <a:cs typeface="Times New Roman" pitchFamily="18" charset="0"/>
              </a:rPr>
              <a:t>метапредметные</a:t>
            </a:r>
            <a:r>
              <a:rPr kumimoji="0" lang="ru-RU" sz="16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a:t>
            </a:r>
            <a:endParaRPr kumimoji="0" lang="ru-RU" sz="1600" b="0" i="0"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16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умение выявить проблему, ставить цель, планировать работу; </a:t>
            </a:r>
            <a:endParaRPr kumimoji="0" lang="ru-RU" sz="1600" b="0" i="0"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16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умение определять способы поиска информации с помощью взрослого, а затем и самостоятельно, умение продуктивно</a:t>
            </a:r>
            <a:r>
              <a:rPr lang="ru-RU" sz="1600" dirty="0">
                <a:solidFill>
                  <a:srgbClr val="7030A0"/>
                </a:solidFill>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использовать эти способы; </a:t>
            </a:r>
            <a:endParaRPr kumimoji="0" lang="ru-RU" sz="1600" b="0" i="0"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16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самостоятельно анализировать полученные результаты. </a:t>
            </a:r>
            <a:endParaRPr kumimoji="0" lang="ru-RU" sz="1600" b="0" i="0"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ru-RU" sz="16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a:t>
            </a:r>
            <a:r>
              <a:rPr kumimoji="0" lang="ru-RU" sz="1600" b="0" i="0" u="sng"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предметные:</a:t>
            </a:r>
            <a:r>
              <a:rPr kumimoji="0" lang="ru-RU" sz="16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a:t>
            </a:r>
            <a:endParaRPr lang="ru-RU" sz="1600" dirty="0">
              <a:solidFill>
                <a:srgbClr val="7030A0"/>
              </a:solidFill>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16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обогащение представлений детей о собственном имени, о его значении и происхождении; </a:t>
            </a:r>
            <a:endParaRPr kumimoji="0" lang="ru-RU" sz="1600" b="0" i="0"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16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закрепление представления о зависимости имени от пола, возраста человека; </a:t>
            </a:r>
            <a:endParaRPr kumimoji="0" lang="ru-RU" sz="1600" b="0" i="0"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16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получение представлений об «истории» и «географии» имен; </a:t>
            </a:r>
            <a:endParaRPr kumimoji="0" lang="ru-RU" sz="1600" b="0" i="0"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16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развитие всех компонентов устной речи; </a:t>
            </a:r>
            <a:endParaRPr lang="ru-RU" sz="1600" dirty="0">
              <a:solidFill>
                <a:srgbClr val="7030A0"/>
              </a:solidFill>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16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7030A0"/>
                </a:solidFill>
                <a:effectLst/>
                <a:latin typeface="Times New Roman" pitchFamily="18" charset="0"/>
                <a:ea typeface="Times New Roman" pitchFamily="18" charset="0"/>
                <a:cs typeface="Times New Roman" pitchFamily="18" charset="0"/>
              </a:rPr>
              <a:t>развитие</a:t>
            </a:r>
            <a:r>
              <a:rPr kumimoji="0" lang="en-US" sz="16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7030A0"/>
                </a:solidFill>
                <a:effectLst/>
                <a:latin typeface="Times New Roman" pitchFamily="18" charset="0"/>
                <a:ea typeface="Times New Roman" pitchFamily="18" charset="0"/>
                <a:cs typeface="Times New Roman" pitchFamily="18" charset="0"/>
              </a:rPr>
              <a:t>изобразительных</a:t>
            </a:r>
            <a:r>
              <a:rPr kumimoji="0" lang="en-US" sz="16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7030A0"/>
                </a:solidFill>
                <a:effectLst/>
                <a:latin typeface="Times New Roman" pitchFamily="18" charset="0"/>
                <a:ea typeface="Times New Roman" pitchFamily="18" charset="0"/>
                <a:cs typeface="Times New Roman" pitchFamily="18" charset="0"/>
              </a:rPr>
              <a:t>умений</a:t>
            </a:r>
            <a:r>
              <a:rPr kumimoji="0" lang="en-US" sz="16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и </a:t>
            </a:r>
            <a:r>
              <a:rPr kumimoji="0" lang="en-US" sz="1600" b="0" i="0" u="none" strike="noStrike" cap="none" normalizeH="0" baseline="0" dirty="0" err="1" smtClean="0">
                <a:ln>
                  <a:noFill/>
                </a:ln>
                <a:solidFill>
                  <a:srgbClr val="7030A0"/>
                </a:solidFill>
                <a:effectLst/>
                <a:latin typeface="Times New Roman" pitchFamily="18" charset="0"/>
                <a:ea typeface="Times New Roman" pitchFamily="18" charset="0"/>
                <a:cs typeface="Times New Roman" pitchFamily="18" charset="0"/>
              </a:rPr>
              <a:t>навыков</a:t>
            </a:r>
            <a:r>
              <a:rPr kumimoji="0" lang="en-US" sz="16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a:t>
            </a:r>
            <a:r>
              <a:rPr kumimoji="0" lang="ru-RU" sz="1600" b="0" i="0" u="none" strike="noStrike" cap="none" normalizeH="0" baseline="0" dirty="0" smtClean="0">
                <a:ln>
                  <a:noFill/>
                </a:ln>
                <a:solidFill>
                  <a:srgbClr val="7030A0"/>
                </a:solidFill>
                <a:effectLst/>
                <a:latin typeface="Times New Roman" pitchFamily="18" charset="0"/>
                <a:cs typeface="Times New Roman" pitchFamily="18" charset="0"/>
              </a:rPr>
              <a:t> </a:t>
            </a:r>
          </a:p>
        </p:txBody>
      </p:sp>
      <p:sp>
        <p:nvSpPr>
          <p:cNvPr id="9" name="TextBox 8"/>
          <p:cNvSpPr txBox="1"/>
          <p:nvPr/>
        </p:nvSpPr>
        <p:spPr>
          <a:xfrm>
            <a:off x="142844" y="357166"/>
            <a:ext cx="8786874" cy="400110"/>
          </a:xfrm>
          <a:prstGeom prst="rect">
            <a:avLst/>
          </a:prstGeom>
          <a:noFill/>
        </p:spPr>
        <p:txBody>
          <a:bodyPr wrap="square" rtlCol="0">
            <a:spAutoFit/>
          </a:bodyPr>
          <a:lstStyle/>
          <a:p>
            <a:pPr algn="ctr"/>
            <a:r>
              <a:rPr lang="ru-RU" sz="2000" b="1" cap="all" dirty="0" smtClean="0">
                <a:ln w="9000" cmpd="sng">
                  <a:solidFill>
                    <a:srgbClr val="00B050"/>
                  </a:solidFill>
                  <a:prstDash val="solid"/>
                </a:ln>
                <a:solidFill>
                  <a:srgbClr val="00B050"/>
                </a:solidFill>
                <a:effectLst>
                  <a:reflection blurRad="12700" stA="28000" endPos="45000" dist="1000" dir="5400000" sy="-100000" algn="bl" rotWithShape="0"/>
                </a:effectLst>
                <a:latin typeface="Times New Roman" pitchFamily="18" charset="0"/>
                <a:cs typeface="Times New Roman" pitchFamily="18" charset="0"/>
              </a:rPr>
              <a:t>Планируемые результаты</a:t>
            </a:r>
            <a:endParaRPr lang="ru-RU" sz="2000" b="1" cap="all" dirty="0">
              <a:ln w="9000" cmpd="sng">
                <a:solidFill>
                  <a:srgbClr val="00B050"/>
                </a:solidFill>
                <a:prstDash val="solid"/>
              </a:ln>
              <a:solidFill>
                <a:srgbClr val="00B050"/>
              </a:soli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http://www11.0zz0.com/2014/04/12/06/70182683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8429652" y="6715148"/>
            <a:ext cx="714348" cy="123111"/>
          </a:xfrm>
          <a:prstGeom prst="rect">
            <a:avLst/>
          </a:prstGeom>
          <a:solidFill>
            <a:schemeClr val="bg2">
              <a:lumMod val="75000"/>
            </a:schemeClr>
          </a:solidFill>
        </p:spPr>
        <p:txBody>
          <a:bodyPr wrap="square" rtlCol="0">
            <a:spAutoFit/>
          </a:bodyPr>
          <a:lstStyle/>
          <a:p>
            <a:endParaRPr lang="ru-RU" sz="200" dirty="0"/>
          </a:p>
        </p:txBody>
      </p:sp>
      <p:sp>
        <p:nvSpPr>
          <p:cNvPr id="6" name="TextBox 5"/>
          <p:cNvSpPr txBox="1"/>
          <p:nvPr/>
        </p:nvSpPr>
        <p:spPr>
          <a:xfrm>
            <a:off x="285720" y="285728"/>
            <a:ext cx="8572560" cy="400110"/>
          </a:xfrm>
          <a:prstGeom prst="rect">
            <a:avLst/>
          </a:prstGeom>
          <a:noFill/>
        </p:spPr>
        <p:txBody>
          <a:bodyPr wrap="square" rtlCol="0">
            <a:spAutoFit/>
          </a:bodyPr>
          <a:lstStyle/>
          <a:p>
            <a:pPr algn="ctr"/>
            <a:r>
              <a:rPr lang="ru-RU" sz="2000" b="1" dirty="0" smtClean="0">
                <a:ln w="1905">
                  <a:solidFill>
                    <a:srgbClr val="00B0F0"/>
                  </a:solidFill>
                </a:ln>
                <a:solidFill>
                  <a:srgbClr val="00B0F0"/>
                </a:solidFill>
                <a:effectLst>
                  <a:innerShdw blurRad="69850" dist="43180" dir="5400000">
                    <a:srgbClr val="000000">
                      <a:alpha val="65000"/>
                    </a:srgbClr>
                  </a:innerShdw>
                </a:effectLst>
                <a:latin typeface="Times New Roman" pitchFamily="18" charset="0"/>
                <a:cs typeface="Times New Roman" pitchFamily="18" charset="0"/>
              </a:rPr>
              <a:t>РЕАЛИЗАЦИЯ ПРОЕКТА</a:t>
            </a:r>
            <a:endParaRPr lang="ru-RU" sz="2000" b="1" dirty="0">
              <a:ln w="1905">
                <a:solidFill>
                  <a:srgbClr val="00B0F0"/>
                </a:solidFill>
              </a:ln>
              <a:solidFill>
                <a:srgbClr val="00B0F0"/>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7" name="TextBox 6"/>
          <p:cNvSpPr txBox="1"/>
          <p:nvPr/>
        </p:nvSpPr>
        <p:spPr>
          <a:xfrm>
            <a:off x="285720" y="571480"/>
            <a:ext cx="8572560" cy="369332"/>
          </a:xfrm>
          <a:prstGeom prst="rect">
            <a:avLst/>
          </a:prstGeom>
          <a:noFill/>
        </p:spPr>
        <p:txBody>
          <a:bodyPr wrap="square" rtlCol="0">
            <a:spAutoFit/>
          </a:bodyPr>
          <a:lstStyle/>
          <a:p>
            <a:pPr algn="ctr"/>
            <a:r>
              <a:rPr lang="en-US" b="1" dirty="0" smtClean="0">
                <a:solidFill>
                  <a:srgbClr val="00B050"/>
                </a:solidFill>
              </a:rPr>
              <a:t>«</a:t>
            </a:r>
            <a:r>
              <a:rPr lang="en-US" b="1" dirty="0" smtClean="0">
                <a:ln w="1905">
                  <a:solidFill>
                    <a:srgbClr val="00B050"/>
                  </a:solidFill>
                </a:ln>
                <a:solidFill>
                  <a:srgbClr val="00B050"/>
                </a:solidFill>
                <a:effectLst>
                  <a:innerShdw blurRad="69850" dist="43180" dir="5400000">
                    <a:srgbClr val="000000">
                      <a:alpha val="65000"/>
                    </a:srgbClr>
                  </a:innerShdw>
                </a:effectLst>
                <a:latin typeface="Times New Roman" pitchFamily="18" charset="0"/>
                <a:cs typeface="Times New Roman" pitchFamily="18" charset="0"/>
              </a:rPr>
              <a:t>СОЦИАЛЬНО – КОММУНИКАТИВНОЕ </a:t>
            </a:r>
            <a:r>
              <a:rPr lang="ru-RU" b="1" dirty="0" smtClean="0">
                <a:ln w="1905">
                  <a:solidFill>
                    <a:srgbClr val="00B050"/>
                  </a:solidFill>
                </a:ln>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b="1" dirty="0" smtClean="0">
                <a:ln w="1905">
                  <a:solidFill>
                    <a:srgbClr val="00B050"/>
                  </a:solidFill>
                </a:ln>
                <a:solidFill>
                  <a:srgbClr val="00B050"/>
                </a:solidFill>
                <a:effectLst>
                  <a:innerShdw blurRad="69850" dist="43180" dir="5400000">
                    <a:srgbClr val="000000">
                      <a:alpha val="65000"/>
                    </a:srgbClr>
                  </a:innerShdw>
                </a:effectLst>
                <a:latin typeface="Times New Roman" pitchFamily="18" charset="0"/>
                <a:cs typeface="Times New Roman" pitchFamily="18" charset="0"/>
              </a:rPr>
              <a:t>РАЗВИТИЕ</a:t>
            </a:r>
            <a:r>
              <a:rPr lang="en-US" b="1" dirty="0" smtClean="0">
                <a:ln w="1905">
                  <a:solidFill>
                    <a:srgbClr val="00B050"/>
                  </a:solidFill>
                </a:ln>
                <a:solidFill>
                  <a:srgbClr val="00B050"/>
                </a:solidFill>
                <a:effectLst>
                  <a:innerShdw blurRad="69850" dist="43180" dir="5400000">
                    <a:srgbClr val="000000">
                      <a:alpha val="65000"/>
                    </a:srgbClr>
                  </a:innerShdw>
                </a:effectLst>
              </a:rPr>
              <a:t>»</a:t>
            </a:r>
            <a:endParaRPr lang="ru-RU" b="1" dirty="0">
              <a:ln w="1905">
                <a:solidFill>
                  <a:srgbClr val="00B050"/>
                </a:solidFill>
              </a:ln>
              <a:solidFill>
                <a:srgbClr val="00B050"/>
              </a:solidFill>
              <a:effectLst>
                <a:innerShdw blurRad="69850" dist="43180" dir="5400000">
                  <a:srgbClr val="000000">
                    <a:alpha val="65000"/>
                  </a:srgbClr>
                </a:innerShdw>
              </a:effectLst>
            </a:endParaRPr>
          </a:p>
        </p:txBody>
      </p:sp>
      <p:sp>
        <p:nvSpPr>
          <p:cNvPr id="8" name="TextBox 7"/>
          <p:cNvSpPr txBox="1"/>
          <p:nvPr/>
        </p:nvSpPr>
        <p:spPr>
          <a:xfrm>
            <a:off x="142844" y="857232"/>
            <a:ext cx="8786874" cy="584775"/>
          </a:xfrm>
          <a:prstGeom prst="rect">
            <a:avLst/>
          </a:prstGeom>
          <a:noFill/>
        </p:spPr>
        <p:txBody>
          <a:bodyPr wrap="square" rtlCol="0">
            <a:spAutoFit/>
          </a:bodyPr>
          <a:lstStyle/>
          <a:p>
            <a:pPr algn="ctr"/>
            <a:r>
              <a:rPr lang="ru-RU" sz="1600" dirty="0" smtClean="0">
                <a:solidFill>
                  <a:srgbClr val="7030A0"/>
                </a:solidFill>
                <a:latin typeface="Times New Roman" pitchFamily="18" charset="0"/>
                <a:cs typeface="Times New Roman" pitchFamily="18" charset="0"/>
              </a:rPr>
              <a:t>СЮЖЕТНО – РОЛЕВЫЕ, НАСТОЛЬНО – ПЕЧАТНЫЕ, ТЕАТРАЛИЗОВАННЫЕ, ПАЛЬЧИКОВЫЕ ИГРЫ  </a:t>
            </a:r>
            <a:endParaRPr lang="ru-RU" sz="1600" dirty="0">
              <a:solidFill>
                <a:srgbClr val="7030A0"/>
              </a:solidFill>
              <a:latin typeface="Times New Roman" pitchFamily="18" charset="0"/>
              <a:cs typeface="Times New Roman" pitchFamily="18" charset="0"/>
            </a:endParaRPr>
          </a:p>
        </p:txBody>
      </p:sp>
      <p:pic>
        <p:nvPicPr>
          <p:cNvPr id="1026" name="Picture 2" descr="C:\Users\Admin\Desktop\IMG_4231.JPG"/>
          <p:cNvPicPr>
            <a:picLocks noChangeAspect="1" noChangeArrowheads="1"/>
          </p:cNvPicPr>
          <p:nvPr/>
        </p:nvPicPr>
        <p:blipFill>
          <a:blip r:embed="rId3" cstate="print"/>
          <a:srcRect/>
          <a:stretch>
            <a:fillRect/>
          </a:stretch>
        </p:blipFill>
        <p:spPr bwMode="auto">
          <a:xfrm>
            <a:off x="357158" y="3339702"/>
            <a:ext cx="2214578" cy="1660934"/>
          </a:xfrm>
          <a:prstGeom prst="rect">
            <a:avLst/>
          </a:prstGeom>
          <a:solidFill>
            <a:srgbClr val="FFFFFF">
              <a:shade val="85000"/>
            </a:srgbClr>
          </a:solidFill>
          <a:ln w="19050" cap="sq">
            <a:solidFill>
              <a:srgbClr val="7030A0"/>
            </a:solidFill>
            <a:miter lim="800000"/>
          </a:ln>
          <a:effectLst>
            <a:glow rad="228600">
              <a:schemeClr val="accent5">
                <a:satMod val="175000"/>
                <a:alpha val="40000"/>
              </a:schemeClr>
            </a:glow>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7" name="Picture 3" descr="C:\Users\Admin\Desktop\IMG_4214.JPG"/>
          <p:cNvPicPr>
            <a:picLocks noChangeAspect="1" noChangeArrowheads="1"/>
          </p:cNvPicPr>
          <p:nvPr/>
        </p:nvPicPr>
        <p:blipFill>
          <a:blip r:embed="rId4" cstate="print"/>
          <a:srcRect/>
          <a:stretch>
            <a:fillRect/>
          </a:stretch>
        </p:blipFill>
        <p:spPr bwMode="auto">
          <a:xfrm>
            <a:off x="2285984" y="3286124"/>
            <a:ext cx="2286016" cy="1714512"/>
          </a:xfrm>
          <a:prstGeom prst="round2DiagRect">
            <a:avLst>
              <a:gd name="adj1" fmla="val 16667"/>
              <a:gd name="adj2" fmla="val 0"/>
            </a:avLst>
          </a:prstGeom>
          <a:ln w="19050" cap="sq">
            <a:solidFill>
              <a:srgbClr val="7030A0"/>
            </a:solidFill>
            <a:miter lim="800000"/>
          </a:ln>
          <a:effectLst>
            <a:outerShdw blurRad="254000" algn="tl" rotWithShape="0">
              <a:srgbClr val="000000">
                <a:alpha val="43000"/>
              </a:srgbClr>
            </a:outerShdw>
          </a:effectLst>
        </p:spPr>
      </p:pic>
      <p:pic>
        <p:nvPicPr>
          <p:cNvPr id="1028" name="Picture 4" descr="C:\Users\Admin\Desktop\IMG_4154.JPG"/>
          <p:cNvPicPr>
            <a:picLocks noChangeAspect="1" noChangeArrowheads="1"/>
          </p:cNvPicPr>
          <p:nvPr/>
        </p:nvPicPr>
        <p:blipFill>
          <a:blip r:embed="rId5" cstate="print"/>
          <a:srcRect/>
          <a:stretch>
            <a:fillRect/>
          </a:stretch>
        </p:blipFill>
        <p:spPr bwMode="auto">
          <a:xfrm>
            <a:off x="4643438" y="3286124"/>
            <a:ext cx="2286016" cy="1714512"/>
          </a:xfrm>
          <a:prstGeom prst="roundRect">
            <a:avLst>
              <a:gd name="adj" fmla="val 4167"/>
            </a:avLst>
          </a:prstGeom>
          <a:solidFill>
            <a:srgbClr val="FFFFFF"/>
          </a:solidFill>
          <a:ln w="28575" cap="sq">
            <a:solidFill>
              <a:srgbClr val="7030A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29" name="Picture 5" descr="C:\Users\Admin\Desktop\IMG_4217.JPG"/>
          <p:cNvPicPr>
            <a:picLocks noChangeAspect="1" noChangeArrowheads="1"/>
          </p:cNvPicPr>
          <p:nvPr/>
        </p:nvPicPr>
        <p:blipFill>
          <a:blip r:embed="rId6" cstate="print"/>
          <a:srcRect/>
          <a:stretch>
            <a:fillRect/>
          </a:stretch>
        </p:blipFill>
        <p:spPr bwMode="auto">
          <a:xfrm>
            <a:off x="285721" y="1347541"/>
            <a:ext cx="2000264" cy="1727042"/>
          </a:xfrm>
          <a:prstGeom prst="snip2DiagRect">
            <a:avLst/>
          </a:prstGeom>
          <a:solidFill>
            <a:srgbClr val="FFFFFF">
              <a:shade val="85000"/>
            </a:srgbClr>
          </a:solidFill>
          <a:ln w="19050" cap="sq">
            <a:solidFill>
              <a:srgbClr val="7030A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30" name="Picture 6" descr="C:\Users\Admin\Desktop\IMG_4152.JPG"/>
          <p:cNvPicPr>
            <a:picLocks noChangeAspect="1" noChangeArrowheads="1"/>
          </p:cNvPicPr>
          <p:nvPr/>
        </p:nvPicPr>
        <p:blipFill>
          <a:blip r:embed="rId7" cstate="print"/>
          <a:srcRect/>
          <a:stretch>
            <a:fillRect/>
          </a:stretch>
        </p:blipFill>
        <p:spPr bwMode="auto">
          <a:xfrm>
            <a:off x="2500298" y="1571612"/>
            <a:ext cx="2095514" cy="1571636"/>
          </a:xfrm>
          <a:prstGeom prst="rect">
            <a:avLst/>
          </a:prstGeom>
          <a:solidFill>
            <a:srgbClr val="FFFFFF">
              <a:shade val="85000"/>
            </a:srgbClr>
          </a:solidFill>
          <a:ln w="19050" cap="sq">
            <a:solidFill>
              <a:srgbClr val="7030A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31" name="Picture 7" descr="C:\Users\Admin\Desktop\IMG_4109.JPG"/>
          <p:cNvPicPr>
            <a:picLocks noChangeAspect="1" noChangeArrowheads="1"/>
          </p:cNvPicPr>
          <p:nvPr/>
        </p:nvPicPr>
        <p:blipFill>
          <a:blip r:embed="rId8" cstate="print"/>
          <a:srcRect/>
          <a:stretch>
            <a:fillRect/>
          </a:stretch>
        </p:blipFill>
        <p:spPr bwMode="auto">
          <a:xfrm>
            <a:off x="6643702" y="3090480"/>
            <a:ext cx="2286016" cy="1792445"/>
          </a:xfrm>
          <a:prstGeom prst="rect">
            <a:avLst/>
          </a:prstGeom>
          <a:solidFill>
            <a:srgbClr val="FFFFFF">
              <a:shade val="85000"/>
            </a:srgbClr>
          </a:solidFill>
          <a:ln w="19050" cap="rnd">
            <a:solidFill>
              <a:srgbClr val="7030A0"/>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032" name="Picture 8" descr="C:\Users\Admin\Desktop\IMG_4135.JPG"/>
          <p:cNvPicPr>
            <a:picLocks noChangeAspect="1" noChangeArrowheads="1"/>
          </p:cNvPicPr>
          <p:nvPr/>
        </p:nvPicPr>
        <p:blipFill>
          <a:blip r:embed="rId9" cstate="print"/>
          <a:srcRect/>
          <a:stretch>
            <a:fillRect/>
          </a:stretch>
        </p:blipFill>
        <p:spPr bwMode="auto">
          <a:xfrm>
            <a:off x="4429124" y="1500174"/>
            <a:ext cx="2190765" cy="1643074"/>
          </a:xfrm>
          <a:prstGeom prst="rect">
            <a:avLst/>
          </a:prstGeom>
          <a:solidFill>
            <a:srgbClr val="FFFFFF">
              <a:shade val="85000"/>
            </a:srgbClr>
          </a:solidFill>
          <a:ln w="19050" cap="rnd">
            <a:solidFill>
              <a:srgbClr val="7030A0"/>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034" name="Picture 10" descr="C:\Users\Admin\Desktop\IMG_4156.JPG"/>
          <p:cNvPicPr>
            <a:picLocks noChangeAspect="1" noChangeArrowheads="1"/>
          </p:cNvPicPr>
          <p:nvPr/>
        </p:nvPicPr>
        <p:blipFill>
          <a:blip r:embed="rId10" cstate="print"/>
          <a:srcRect/>
          <a:stretch>
            <a:fillRect/>
          </a:stretch>
        </p:blipFill>
        <p:spPr bwMode="auto">
          <a:xfrm>
            <a:off x="6643702" y="1357298"/>
            <a:ext cx="2166954" cy="1625216"/>
          </a:xfrm>
          <a:prstGeom prst="roundRect">
            <a:avLst>
              <a:gd name="adj" fmla="val 4167"/>
            </a:avLst>
          </a:prstGeom>
          <a:solidFill>
            <a:srgbClr val="FFFFFF"/>
          </a:solidFill>
          <a:ln w="28575" cap="sq">
            <a:solidFill>
              <a:srgbClr val="7030A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http://www11.0zz0.com/2014/04/12/06/70182683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8429652" y="6715148"/>
            <a:ext cx="714348" cy="123111"/>
          </a:xfrm>
          <a:prstGeom prst="rect">
            <a:avLst/>
          </a:prstGeom>
          <a:solidFill>
            <a:schemeClr val="bg2">
              <a:lumMod val="75000"/>
            </a:schemeClr>
          </a:solidFill>
        </p:spPr>
        <p:txBody>
          <a:bodyPr wrap="square" rtlCol="0">
            <a:spAutoFit/>
          </a:bodyPr>
          <a:lstStyle/>
          <a:p>
            <a:endParaRPr lang="ru-RU" sz="200" dirty="0"/>
          </a:p>
        </p:txBody>
      </p:sp>
      <p:sp>
        <p:nvSpPr>
          <p:cNvPr id="7" name="TextBox 6"/>
          <p:cNvSpPr txBox="1"/>
          <p:nvPr/>
        </p:nvSpPr>
        <p:spPr>
          <a:xfrm>
            <a:off x="214282" y="285728"/>
            <a:ext cx="8715436" cy="369332"/>
          </a:xfrm>
          <a:prstGeom prst="rect">
            <a:avLst/>
          </a:prstGeom>
          <a:noFill/>
        </p:spPr>
        <p:txBody>
          <a:bodyPr wrap="square" rtlCol="0">
            <a:spAutoFit/>
          </a:bodyPr>
          <a:lstStyle/>
          <a:p>
            <a:pPr algn="ctr"/>
            <a:r>
              <a:rPr lang="ru-RU" b="1" dirty="0" smtClean="0">
                <a:ln w="1905">
                  <a:solidFill>
                    <a:srgbClr val="00B050"/>
                  </a:solidFill>
                </a:ln>
                <a:solidFill>
                  <a:srgbClr val="00B050"/>
                </a:solidFill>
                <a:effectLst>
                  <a:innerShdw blurRad="69850" dist="43180" dir="5400000">
                    <a:srgbClr val="000000">
                      <a:alpha val="65000"/>
                    </a:srgbClr>
                  </a:innerShdw>
                </a:effectLst>
                <a:latin typeface="Times New Roman" pitchFamily="18" charset="0"/>
                <a:cs typeface="Times New Roman" pitchFamily="18" charset="0"/>
              </a:rPr>
              <a:t>«РЕЧЕВОЕ   РАЗВИТИЕ</a:t>
            </a:r>
            <a:r>
              <a:rPr lang="ru-RU" b="1" dirty="0" smtClean="0">
                <a:ln w="1905">
                  <a:solidFill>
                    <a:srgbClr val="00B050"/>
                  </a:solidFill>
                </a:ln>
                <a:solidFill>
                  <a:srgbClr val="00B050"/>
                </a:solidFill>
                <a:effectLst>
                  <a:innerShdw blurRad="69850" dist="43180" dir="5400000">
                    <a:srgbClr val="000000">
                      <a:alpha val="65000"/>
                    </a:srgbClr>
                  </a:innerShdw>
                </a:effectLst>
              </a:rPr>
              <a:t>»</a:t>
            </a:r>
            <a:endParaRPr lang="ru-RU" b="1" dirty="0">
              <a:ln w="1905">
                <a:solidFill>
                  <a:srgbClr val="00B050"/>
                </a:solidFill>
              </a:ln>
              <a:solidFill>
                <a:srgbClr val="00B050"/>
              </a:solidFill>
              <a:effectLst>
                <a:innerShdw blurRad="69850" dist="43180" dir="5400000">
                  <a:srgbClr val="000000">
                    <a:alpha val="65000"/>
                  </a:srgbClr>
                </a:innerShdw>
              </a:effectLst>
            </a:endParaRPr>
          </a:p>
        </p:txBody>
      </p:sp>
      <p:sp>
        <p:nvSpPr>
          <p:cNvPr id="8" name="TextBox 7"/>
          <p:cNvSpPr txBox="1"/>
          <p:nvPr/>
        </p:nvSpPr>
        <p:spPr>
          <a:xfrm>
            <a:off x="214282" y="571480"/>
            <a:ext cx="8715436" cy="584775"/>
          </a:xfrm>
          <a:prstGeom prst="rect">
            <a:avLst/>
          </a:prstGeom>
          <a:noFill/>
        </p:spPr>
        <p:txBody>
          <a:bodyPr wrap="square" rtlCol="0">
            <a:spAutoFit/>
          </a:bodyPr>
          <a:lstStyle/>
          <a:p>
            <a:pPr algn="ctr"/>
            <a:r>
              <a:rPr lang="ru-RU" sz="1600" dirty="0" smtClean="0">
                <a:solidFill>
                  <a:srgbClr val="7030A0"/>
                </a:solidFill>
                <a:latin typeface="Times New Roman" pitchFamily="18" charset="0"/>
                <a:cs typeface="Times New Roman" pitchFamily="18" charset="0"/>
              </a:rPr>
              <a:t>БЕСЕДЫ, СИТУАТИВНЫЙ РАЗГОВОР, ОТГАДЫВАНИЕ ЗАГАДОК, ИГРЫ С ПРАВИЛАМИ, СОСТАВЛЕНИЕ РАССКАЗА, РАЗУЧИВАНИЕ СТИХОТВОРЕНИЙ</a:t>
            </a:r>
            <a:endParaRPr lang="ru-RU" sz="1600" dirty="0">
              <a:solidFill>
                <a:srgbClr val="7030A0"/>
              </a:solidFill>
              <a:latin typeface="Times New Roman" pitchFamily="18" charset="0"/>
              <a:cs typeface="Times New Roman" pitchFamily="18" charset="0"/>
            </a:endParaRPr>
          </a:p>
        </p:txBody>
      </p:sp>
      <p:pic>
        <p:nvPicPr>
          <p:cNvPr id="1026" name="Picture 2" descr="C:\Users\Admin\Desktop\IMG_4070.JPG"/>
          <p:cNvPicPr>
            <a:picLocks noChangeAspect="1" noChangeArrowheads="1"/>
          </p:cNvPicPr>
          <p:nvPr/>
        </p:nvPicPr>
        <p:blipFill>
          <a:blip r:embed="rId3" cstate="print"/>
          <a:srcRect/>
          <a:stretch>
            <a:fillRect/>
          </a:stretch>
        </p:blipFill>
        <p:spPr bwMode="auto">
          <a:xfrm>
            <a:off x="357158" y="1142984"/>
            <a:ext cx="1785950" cy="13394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9" name="Picture 5" descr="C:\Users\Admin\Desktop\PA270387.JPG"/>
          <p:cNvPicPr>
            <a:picLocks noChangeAspect="1" noChangeArrowheads="1"/>
          </p:cNvPicPr>
          <p:nvPr/>
        </p:nvPicPr>
        <p:blipFill>
          <a:blip r:embed="rId4" cstate="print"/>
          <a:srcRect/>
          <a:stretch>
            <a:fillRect/>
          </a:stretch>
        </p:blipFill>
        <p:spPr bwMode="auto">
          <a:xfrm>
            <a:off x="4714876" y="1142984"/>
            <a:ext cx="2000264" cy="1500198"/>
          </a:xfrm>
          <a:prstGeom prst="roundRect">
            <a:avLst>
              <a:gd name="adj" fmla="val 16667"/>
            </a:avLst>
          </a:prstGeom>
          <a:ln>
            <a:noFill/>
          </a:ln>
          <a:effectLst>
            <a:glow rad="101600">
              <a:schemeClr val="accent6">
                <a:satMod val="175000"/>
                <a:alpha val="40000"/>
              </a:schemeClr>
            </a:glow>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32" name="Picture 8" descr="C:\Users\Admin\Desktop\PA270445.JPG"/>
          <p:cNvPicPr>
            <a:picLocks noChangeAspect="1" noChangeArrowheads="1"/>
          </p:cNvPicPr>
          <p:nvPr/>
        </p:nvPicPr>
        <p:blipFill>
          <a:blip r:embed="rId5" cstate="print"/>
          <a:srcRect/>
          <a:stretch>
            <a:fillRect/>
          </a:stretch>
        </p:blipFill>
        <p:spPr bwMode="auto">
          <a:xfrm>
            <a:off x="2428860" y="1142984"/>
            <a:ext cx="2071702" cy="1553777"/>
          </a:xfrm>
          <a:prstGeom prst="roundRect">
            <a:avLst>
              <a:gd name="adj" fmla="val 16667"/>
            </a:avLst>
          </a:prstGeom>
          <a:ln>
            <a:noFill/>
          </a:ln>
          <a:effectLst>
            <a:glow rad="63500">
              <a:schemeClr val="accent6">
                <a:satMod val="175000"/>
                <a:alpha val="40000"/>
              </a:schemeClr>
            </a:glow>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33" name="Picture 9" descr="C:\Users\Admin\Desktop\PA270383.JPG"/>
          <p:cNvPicPr>
            <a:picLocks noChangeAspect="1" noChangeArrowheads="1"/>
          </p:cNvPicPr>
          <p:nvPr/>
        </p:nvPicPr>
        <p:blipFill>
          <a:blip r:embed="rId6" cstate="print"/>
          <a:srcRect/>
          <a:stretch>
            <a:fillRect/>
          </a:stretch>
        </p:blipFill>
        <p:spPr bwMode="auto">
          <a:xfrm>
            <a:off x="285720" y="2500306"/>
            <a:ext cx="1857388" cy="1393042"/>
          </a:xfrm>
          <a:prstGeom prst="ellipse">
            <a:avLst/>
          </a:prstGeom>
          <a:ln w="1905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34" name="Picture 10" descr="C:\Users\Admin\Desktop\IMG_4142.JPG"/>
          <p:cNvPicPr>
            <a:picLocks noChangeAspect="1" noChangeArrowheads="1"/>
          </p:cNvPicPr>
          <p:nvPr/>
        </p:nvPicPr>
        <p:blipFill>
          <a:blip r:embed="rId7" cstate="print"/>
          <a:srcRect/>
          <a:stretch>
            <a:fillRect/>
          </a:stretch>
        </p:blipFill>
        <p:spPr bwMode="auto">
          <a:xfrm>
            <a:off x="2214546" y="3143248"/>
            <a:ext cx="1785950" cy="1607983"/>
          </a:xfrm>
          <a:prstGeom prst="rect">
            <a:avLst/>
          </a:prstGeom>
          <a:solidFill>
            <a:srgbClr val="FFFFFF">
              <a:shade val="85000"/>
            </a:srgbClr>
          </a:solidFill>
          <a:ln w="19050" cap="sq">
            <a:solidFill>
              <a:srgbClr val="7030A0"/>
            </a:solidFill>
            <a:miter lim="800000"/>
          </a:ln>
          <a:effectLst>
            <a:outerShdw blurRad="50800" dist="38100" dir="16200000" rotWithShape="0">
              <a:prstClr val="black">
                <a:alpha val="40000"/>
              </a:prstClr>
            </a:outerShdw>
            <a:reflection blurRad="6350" stA="52000" endA="300" endPos="35000" dir="5400000" sy="-100000" algn="bl" rotWithShape="0"/>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35" name="Picture 11" descr="C:\Users\Admin\Desktop\IMG_4087.JPG"/>
          <p:cNvPicPr>
            <a:picLocks noChangeAspect="1" noChangeArrowheads="1"/>
          </p:cNvPicPr>
          <p:nvPr/>
        </p:nvPicPr>
        <p:blipFill>
          <a:blip r:embed="rId8" cstate="print"/>
          <a:srcRect/>
          <a:stretch>
            <a:fillRect/>
          </a:stretch>
        </p:blipFill>
        <p:spPr bwMode="auto">
          <a:xfrm>
            <a:off x="6929454" y="3857628"/>
            <a:ext cx="1905900" cy="1428760"/>
          </a:xfrm>
          <a:prstGeom prst="snip2DiagRect">
            <a:avLst/>
          </a:prstGeom>
          <a:solidFill>
            <a:srgbClr val="FFFFFF">
              <a:shade val="85000"/>
            </a:srgbClr>
          </a:solidFill>
          <a:ln w="19050" cap="sq">
            <a:solidFill>
              <a:srgbClr val="7030A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36" name="Picture 12" descr="C:\Users\Admin\Desktop\IMG_4276.JPG"/>
          <p:cNvPicPr>
            <a:picLocks noChangeAspect="1" noChangeArrowheads="1"/>
          </p:cNvPicPr>
          <p:nvPr/>
        </p:nvPicPr>
        <p:blipFill>
          <a:blip r:embed="rId9" cstate="print"/>
          <a:srcRect/>
          <a:stretch>
            <a:fillRect/>
          </a:stretch>
        </p:blipFill>
        <p:spPr bwMode="auto">
          <a:xfrm>
            <a:off x="3929058" y="2666995"/>
            <a:ext cx="1696652" cy="226220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37" name="Picture 13" descr="C:\Users\Admin\Desktop\IMG_4140.JPG"/>
          <p:cNvPicPr>
            <a:picLocks noChangeAspect="1" noChangeArrowheads="1"/>
          </p:cNvPicPr>
          <p:nvPr/>
        </p:nvPicPr>
        <p:blipFill>
          <a:blip r:embed="rId10" cstate="print"/>
          <a:srcRect/>
          <a:stretch>
            <a:fillRect/>
          </a:stretch>
        </p:blipFill>
        <p:spPr bwMode="auto">
          <a:xfrm>
            <a:off x="5357818" y="2857496"/>
            <a:ext cx="1571636" cy="2006541"/>
          </a:xfrm>
          <a:prstGeom prst="rect">
            <a:avLst/>
          </a:prstGeom>
          <a:solidFill>
            <a:srgbClr val="FFFFFF">
              <a:shade val="85000"/>
            </a:srgbClr>
          </a:solidFill>
          <a:ln w="19050" cap="rnd">
            <a:solidFill>
              <a:srgbClr val="7030A0"/>
            </a:solidFill>
          </a:ln>
          <a:effectLst>
            <a:outerShdw blurRad="36195" dist="12700" dir="11400000" algn="tl" rotWithShape="0">
              <a:srgbClr val="000000">
                <a:alpha val="33000"/>
              </a:srgbClr>
            </a:outerShdw>
            <a:reflection blurRad="6350" stA="50000" endA="300" endPos="55500" dist="50800" dir="5400000" sy="-100000" algn="bl" rotWithShape="0"/>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038" name="Picture 14" descr="C:\Users\Admin\Desktop\PA270431.JPG"/>
          <p:cNvPicPr>
            <a:picLocks noChangeAspect="1" noChangeArrowheads="1"/>
          </p:cNvPicPr>
          <p:nvPr/>
        </p:nvPicPr>
        <p:blipFill>
          <a:blip r:embed="rId11" cstate="print"/>
          <a:srcRect/>
          <a:stretch>
            <a:fillRect/>
          </a:stretch>
        </p:blipFill>
        <p:spPr bwMode="auto">
          <a:xfrm>
            <a:off x="6786578" y="2500306"/>
            <a:ext cx="1928826" cy="1446620"/>
          </a:xfrm>
          <a:prstGeom prst="rect">
            <a:avLst/>
          </a:prstGeom>
          <a:solidFill>
            <a:srgbClr val="FFFFFF">
              <a:shade val="85000"/>
            </a:srgbClr>
          </a:solidFill>
          <a:ln w="19050" cap="sq">
            <a:solidFill>
              <a:srgbClr val="7030A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39" name="Picture 15" descr="C:\Users\Admin\Desktop\PA270391.JPG"/>
          <p:cNvPicPr>
            <a:picLocks noChangeAspect="1" noChangeArrowheads="1"/>
          </p:cNvPicPr>
          <p:nvPr/>
        </p:nvPicPr>
        <p:blipFill>
          <a:blip r:embed="rId12" cstate="print"/>
          <a:srcRect/>
          <a:stretch>
            <a:fillRect/>
          </a:stretch>
        </p:blipFill>
        <p:spPr bwMode="auto">
          <a:xfrm>
            <a:off x="6929454" y="1071546"/>
            <a:ext cx="1857388" cy="13930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4" name="Picture 2" descr="C:\Users\Admin\Desktop\IMG_4384.JPG"/>
          <p:cNvPicPr>
            <a:picLocks noChangeAspect="1" noChangeArrowheads="1"/>
          </p:cNvPicPr>
          <p:nvPr/>
        </p:nvPicPr>
        <p:blipFill>
          <a:blip r:embed="rId13" cstate="print"/>
          <a:srcRect/>
          <a:stretch>
            <a:fillRect/>
          </a:stretch>
        </p:blipFill>
        <p:spPr bwMode="auto">
          <a:xfrm>
            <a:off x="214282" y="3786190"/>
            <a:ext cx="1928826" cy="1445946"/>
          </a:xfrm>
          <a:prstGeom prst="snip2DiagRect">
            <a:avLst/>
          </a:prstGeom>
          <a:solidFill>
            <a:srgbClr val="FFFFFF">
              <a:shade val="85000"/>
            </a:srgbClr>
          </a:solidFill>
          <a:ln w="19050" cap="sq">
            <a:solidFill>
              <a:srgbClr val="7030A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477</TotalTime>
  <Words>700</Words>
  <Application>Microsoft Office PowerPoint</Application>
  <PresentationFormat>Экран (4:3)</PresentationFormat>
  <Paragraphs>106</Paragraphs>
  <Slides>14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Трек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55</cp:revision>
  <dcterms:created xsi:type="dcterms:W3CDTF">2015-11-17T13:00:42Z</dcterms:created>
  <dcterms:modified xsi:type="dcterms:W3CDTF">2015-11-25T14:56:44Z</dcterms:modified>
</cp:coreProperties>
</file>