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61" r:id="rId5"/>
    <p:sldId id="262" r:id="rId6"/>
    <p:sldId id="264" r:id="rId7"/>
    <p:sldId id="263" r:id="rId8"/>
    <p:sldId id="266" r:id="rId9"/>
    <p:sldId id="267" r:id="rId10"/>
    <p:sldId id="268" r:id="rId11"/>
    <p:sldId id="269" r:id="rId12"/>
    <p:sldId id="270" r:id="rId13"/>
    <p:sldId id="271" r:id="rId14"/>
    <p:sldId id="272" r:id="rId15"/>
    <p:sldId id="274" r:id="rId16"/>
    <p:sldId id="275" r:id="rId17"/>
    <p:sldId id="273" r:id="rId18"/>
    <p:sldId id="276" r:id="rId19"/>
    <p:sldId id="277" r:id="rId20"/>
    <p:sldId id="278" r:id="rId21"/>
    <p:sldId id="279" r:id="rId22"/>
    <p:sldId id="280" r:id="rId23"/>
    <p:sldId id="281" r:id="rId24"/>
    <p:sldId id="282" r:id="rId25"/>
    <p:sldId id="283" r:id="rId26"/>
    <p:sldId id="284" r:id="rId27"/>
    <p:sldId id="285" r:id="rId28"/>
    <p:sldId id="286" r:id="rId29"/>
    <p:sldId id="288" r:id="rId30"/>
    <p:sldId id="289" r:id="rId31"/>
    <p:sldId id="28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a:srgbClr val="D57A73"/>
    <a:srgbClr val="FFD8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02" autoAdjust="0"/>
  </p:normalViewPr>
  <p:slideViewPr>
    <p:cSldViewPr>
      <p:cViewPr varScale="1">
        <p:scale>
          <a:sx n="51" d="100"/>
          <a:sy n="51" d="100"/>
        </p:scale>
        <p:origin x="-49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825A2-DCBB-4A0A-B347-2C58B52E5E32}" type="datetimeFigureOut">
              <a:rPr lang="ru-RU" smtClean="0"/>
              <a:pPr/>
              <a:t>21.02.2016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A4B42-4D84-474C-BF25-C8ED8E0E198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58A4B42-4D84-474C-BF25-C8ED8E0E1984}"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1089;&#1090;&#1091;&#1076;&#1077;&#1085;&#1090;&#1080;&#1082;.&#1088;&#1092;/sites/default/files/images/ycheistay.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ttp://www.hrmasia.com/sites/default/files/field/images/13619423_xxl.jpg"/>
          <p:cNvPicPr>
            <a:picLocks noChangeAspect="1" noChangeArrowheads="1"/>
          </p:cNvPicPr>
          <p:nvPr/>
        </p:nvPicPr>
        <p:blipFill>
          <a:blip r:embed="rId2" cstate="print"/>
          <a:srcRect/>
          <a:stretch>
            <a:fillRect/>
          </a:stretch>
        </p:blipFill>
        <p:spPr bwMode="auto">
          <a:xfrm>
            <a:off x="-214346" y="0"/>
            <a:ext cx="9604405" cy="6858000"/>
          </a:xfrm>
          <a:prstGeom prst="rect">
            <a:avLst/>
          </a:prstGeom>
          <a:noFill/>
        </p:spPr>
      </p:pic>
      <p:sp>
        <p:nvSpPr>
          <p:cNvPr id="3" name="TextBox 2"/>
          <p:cNvSpPr txBox="1"/>
          <p:nvPr/>
        </p:nvSpPr>
        <p:spPr>
          <a:xfrm>
            <a:off x="857224" y="4929198"/>
            <a:ext cx="8286776" cy="1569660"/>
          </a:xfrm>
          <a:prstGeom prst="rect">
            <a:avLst/>
          </a:prstGeom>
          <a:noFill/>
        </p:spPr>
        <p:txBody>
          <a:bodyPr wrap="square" rtlCol="0">
            <a:spAutoFit/>
          </a:bodyPr>
          <a:lstStyle/>
          <a:p>
            <a:pPr algn="r"/>
            <a:r>
              <a:rPr lang="ru-RU" sz="2400" b="1" dirty="0" smtClean="0">
                <a:latin typeface="Georgia" pitchFamily="18" charset="0"/>
                <a:cs typeface="Times New Roman" pitchFamily="18" charset="0"/>
              </a:rPr>
              <a:t>Государственное автономное профессиональное образовательное учреждение</a:t>
            </a:r>
          </a:p>
          <a:p>
            <a:pPr algn="r"/>
            <a:r>
              <a:rPr lang="ru-RU" sz="2400" b="1" dirty="0" smtClean="0">
                <a:latin typeface="Georgia" pitchFamily="18" charset="0"/>
                <a:cs typeface="Times New Roman" pitchFamily="18" charset="0"/>
              </a:rPr>
              <a:t> «</a:t>
            </a:r>
            <a:r>
              <a:rPr lang="ru-RU" sz="2400" b="1" dirty="0" err="1" smtClean="0">
                <a:latin typeface="Georgia" pitchFamily="18" charset="0"/>
                <a:cs typeface="Times New Roman" pitchFamily="18" charset="0"/>
              </a:rPr>
              <a:t>Чистопольский</a:t>
            </a:r>
            <a:r>
              <a:rPr lang="ru-RU" sz="2400" b="1" dirty="0" smtClean="0">
                <a:latin typeface="Georgia" pitchFamily="18" charset="0"/>
                <a:cs typeface="Times New Roman" pitchFamily="18" charset="0"/>
              </a:rPr>
              <a:t> многопрофильный колледж»</a:t>
            </a:r>
          </a:p>
          <a:p>
            <a:pPr algn="r"/>
            <a:r>
              <a:rPr lang="ru-RU" sz="2400" b="1" dirty="0" smtClean="0">
                <a:latin typeface="Georgia" pitchFamily="18" charset="0"/>
                <a:cs typeface="Times New Roman" pitchFamily="18" charset="0"/>
              </a:rPr>
              <a:t>Автор: </a:t>
            </a:r>
            <a:r>
              <a:rPr lang="ru-RU" sz="2400" b="1" dirty="0" err="1" smtClean="0">
                <a:latin typeface="Georgia" pitchFamily="18" charset="0"/>
                <a:cs typeface="Times New Roman" pitchFamily="18" charset="0"/>
              </a:rPr>
              <a:t>Лагуткина</a:t>
            </a:r>
            <a:r>
              <a:rPr lang="ru-RU" sz="2400" b="1" dirty="0" smtClean="0">
                <a:latin typeface="Georgia" pitchFamily="18" charset="0"/>
                <a:cs typeface="Times New Roman" pitchFamily="18" charset="0"/>
              </a:rPr>
              <a:t> О.А.</a:t>
            </a:r>
            <a:endParaRPr lang="ru-RU" sz="2400" b="1" dirty="0">
              <a:latin typeface="Georgia" pitchFamily="18" charset="0"/>
              <a:cs typeface="Times New Roman" pitchFamily="18" charset="0"/>
            </a:endParaRPr>
          </a:p>
        </p:txBody>
      </p:sp>
      <p:sp>
        <p:nvSpPr>
          <p:cNvPr id="6" name="Прямоугольник 5"/>
          <p:cNvSpPr/>
          <p:nvPr/>
        </p:nvSpPr>
        <p:spPr>
          <a:xfrm>
            <a:off x="714348" y="428604"/>
            <a:ext cx="8001056" cy="4154984"/>
          </a:xfrm>
          <a:prstGeom prst="rect">
            <a:avLst/>
          </a:prstGeom>
          <a:noFill/>
        </p:spPr>
        <p:txBody>
          <a:bodyPr wrap="square" lIns="91440" tIns="45720" rIns="91440" bIns="45720">
            <a:spAutoFit/>
          </a:bodyPr>
          <a:lstStyle/>
          <a:p>
            <a:pPr algn="ctr"/>
            <a:r>
              <a:rPr lang="ru-RU"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Топология</a:t>
            </a:r>
          </a:p>
          <a:p>
            <a:pPr algn="ctr"/>
            <a:r>
              <a:rPr lang="ru-RU"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компьютерных</a:t>
            </a:r>
          </a:p>
          <a:p>
            <a:pPr algn="ctr"/>
            <a:r>
              <a:rPr lang="ru-RU" sz="8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сетей</a:t>
            </a:r>
            <a:endParaRPr lang="ru-RU"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TextBox 6"/>
          <p:cNvSpPr txBox="1"/>
          <p:nvPr/>
        </p:nvSpPr>
        <p:spPr>
          <a:xfrm>
            <a:off x="500034" y="428604"/>
            <a:ext cx="8072494" cy="3293209"/>
          </a:xfrm>
          <a:prstGeom prst="rect">
            <a:avLst/>
          </a:prstGeom>
          <a:noFill/>
        </p:spPr>
        <p:txBody>
          <a:bodyPr wrap="square" rtlCol="0">
            <a:spAutoFit/>
          </a:bodyPr>
          <a:lstStyle/>
          <a:p>
            <a:pPr algn="ctr"/>
            <a:r>
              <a:rPr lang="ru-RU" sz="4800" b="1" i="1" dirty="0" smtClean="0">
                <a:latin typeface="Monotype Corsiva" pitchFamily="66" charset="0"/>
              </a:rPr>
              <a:t>Топология  типа  кольцо-</a:t>
            </a:r>
          </a:p>
          <a:p>
            <a:pPr algn="just"/>
            <a:r>
              <a:rPr lang="ru-RU" sz="3200" b="1" dirty="0" smtClean="0">
                <a:latin typeface="Times New Roman" pitchFamily="18" charset="0"/>
                <a:cs typeface="Times New Roman" pitchFamily="18" charset="0"/>
              </a:rPr>
              <a:t>это топология, в которой все компьютеры подключаются к линии, замкнутой в кольцо. Сигналы передаются по кольцу в одном направлении и проходят через каждый компьютер. </a:t>
            </a:r>
            <a:endParaRPr lang="ru-RU" sz="3200" b="1" dirty="0">
              <a:latin typeface="Times New Roman" pitchFamily="18" charset="0"/>
              <a:cs typeface="Times New Roman" pitchFamily="18" charset="0"/>
            </a:endParaRPr>
          </a:p>
        </p:txBody>
      </p:sp>
      <p:pic>
        <p:nvPicPr>
          <p:cNvPr id="25606" name="Picture 6" descr="http://gos2012asu.narod.ru/olderfiles/1/clip_image003.gif"/>
          <p:cNvPicPr>
            <a:picLocks noChangeAspect="1" noChangeArrowheads="1"/>
          </p:cNvPicPr>
          <p:nvPr/>
        </p:nvPicPr>
        <p:blipFill>
          <a:blip r:embed="rId2"/>
          <a:srcRect/>
          <a:stretch>
            <a:fillRect/>
          </a:stretch>
        </p:blipFill>
        <p:spPr bwMode="auto">
          <a:xfrm>
            <a:off x="1285852" y="3571876"/>
            <a:ext cx="7143800" cy="30003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6626" name="WordArt 2"/>
          <p:cNvSpPr>
            <a:spLocks noChangeArrowheads="1" noChangeShapeType="1" noTextEdit="1"/>
          </p:cNvSpPr>
          <p:nvPr/>
        </p:nvSpPr>
        <p:spPr bwMode="auto">
          <a:xfrm>
            <a:off x="642910" y="214290"/>
            <a:ext cx="8001056" cy="1143000"/>
          </a:xfrm>
          <a:prstGeom prst="rect">
            <a:avLst/>
          </a:prstGeom>
        </p:spPr>
        <p:txBody>
          <a:bodyPr wrap="none" fromWordArt="1">
            <a:prstTxWarp prst="textPlain">
              <a:avLst>
                <a:gd name="adj" fmla="val 47668"/>
              </a:avLst>
            </a:prstTxWarp>
          </a:bodyPr>
          <a:lstStyle/>
          <a:p>
            <a:pPr algn="ctr" rtl="0"/>
            <a:r>
              <a:rPr lang="ru-RU" sz="3600" kern="10" spc="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Преимущества топологии</a:t>
            </a:r>
          </a:p>
          <a:p>
            <a:pPr algn="ctr" rtl="0"/>
            <a:r>
              <a:rPr lang="ru-RU" sz="3600" kern="10" spc="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 кольцо "</a:t>
            </a:r>
            <a:endParaRPr lang="ru-RU" sz="3600" kern="10" spc="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endParaRPr>
          </a:p>
        </p:txBody>
      </p:sp>
      <p:sp>
        <p:nvSpPr>
          <p:cNvPr id="26627" name="Rectangle 3"/>
          <p:cNvSpPr>
            <a:spLocks noChangeArrowheads="1"/>
          </p:cNvSpPr>
          <p:nvPr/>
        </p:nvSpPr>
        <p:spPr bwMode="auto">
          <a:xfrm>
            <a:off x="357158" y="1357298"/>
            <a:ext cx="84296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cs typeface="Times New Roman" pitchFamily="18" charset="0"/>
              </a:rPr>
              <a:t>- Пересылка сообщений является очень эффективной, т.к. можно отправлять несколько сообщений друг за другом по кольцу. Т.е. компьютер, отправив первое сообщение, может отправлять за ним следующее сообщение, не дожидаясь, когда первое достигнет адресата.</a:t>
            </a:r>
            <a:endParaRPr kumimoji="0" lang="ru-RU"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cs typeface="Times New Roman" pitchFamily="18" charset="0"/>
              </a:rPr>
              <a:t>-  Протяженность сети может быть значительной. Т.е. компьютеры могут подключаться к друг к другу на значительных расстояниях, без использования специальных усилителей сигнала.</a:t>
            </a:r>
          </a:p>
          <a:p>
            <a:pPr marL="0" marR="0" lvl="0" indent="0" algn="just" defTabSz="914400" rtl="0" eaLnBrk="0" fontAlgn="base" latinLnBrk="0" hangingPunct="0">
              <a:lnSpc>
                <a:spcPct val="100000"/>
              </a:lnSpc>
              <a:spcBef>
                <a:spcPct val="0"/>
              </a:spcBef>
              <a:spcAft>
                <a:spcPct val="0"/>
              </a:spcAft>
              <a:buClrTx/>
              <a:buSzTx/>
              <a:buFontTx/>
              <a:buNone/>
              <a:tabLst/>
            </a:pPr>
            <a:r>
              <a:rPr lang="ru-RU" sz="2800" b="1" dirty="0" smtClean="0">
                <a:solidFill>
                  <a:srgbClr val="000000"/>
                </a:solidFill>
                <a:latin typeface="Times New Roman" pitchFamily="18" charset="0"/>
                <a:cs typeface="Times New Roman" pitchFamily="18" charset="0"/>
              </a:rPr>
              <a:t>-  Не нужны терминаторы, т.к. нет свободных концов</a:t>
            </a:r>
            <a:endParaRPr kumimoji="0" lang="ru-RU" sz="2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357158" y="285728"/>
            <a:ext cx="8286808" cy="1143000"/>
          </a:xfrm>
          <a:prstGeom prst="rect">
            <a:avLst/>
          </a:prstGeom>
        </p:spPr>
        <p:txBody>
          <a:bodyPr wrap="none" fromWordArt="1">
            <a:prstTxWarp prst="textPlain">
              <a:avLst>
                <a:gd name="adj" fmla="val 46847"/>
              </a:avLst>
            </a:prstTxWarp>
          </a:bodyPr>
          <a:lstStyle/>
          <a:p>
            <a:pPr algn="ctr" rtl="0"/>
            <a:r>
              <a:rPr lang="ru-RU" sz="3600" kern="10" spc="0" dirty="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Недостатки топологии</a:t>
            </a:r>
          </a:p>
          <a:p>
            <a:pPr algn="ctr" rtl="0"/>
            <a:r>
              <a:rPr lang="ru-RU" sz="3600" kern="10" spc="0" dirty="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 кольцо "</a:t>
            </a:r>
            <a:endParaRPr lang="ru-RU" sz="3600" kern="10" spc="0" dirty="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endParaRPr>
          </a:p>
        </p:txBody>
      </p:sp>
      <p:sp>
        <p:nvSpPr>
          <p:cNvPr id="27651" name="Rectangle 3"/>
          <p:cNvSpPr>
            <a:spLocks noChangeArrowheads="1"/>
          </p:cNvSpPr>
          <p:nvPr/>
        </p:nvSpPr>
        <p:spPr bwMode="auto">
          <a:xfrm>
            <a:off x="285720" y="1643050"/>
            <a:ext cx="850112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cs typeface="Times New Roman" pitchFamily="18" charset="0"/>
              </a:rPr>
              <a:t>- Низкая надежность сети, так как отказ любого компьютера влечет за собой отказ всей системы.</a:t>
            </a:r>
            <a:endParaRPr kumimoji="0" lang="ru-RU"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cs typeface="Times New Roman" pitchFamily="18" charset="0"/>
              </a:rPr>
              <a:t>- Для подключения нового клиента необходимо отключить работу сети.</a:t>
            </a:r>
            <a:endParaRPr kumimoji="0" lang="ru-RU"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cs typeface="Times New Roman" pitchFamily="18" charset="0"/>
              </a:rPr>
              <a:t>-  При большом количестве клиентов скорость работы в сети замедляется, так как вся информация проходит через каждый компьютер, а их возможности ограничены.</a:t>
            </a:r>
            <a:endParaRPr kumimoji="0" lang="ru-RU" sz="28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00"/>
                </a:solidFill>
                <a:effectLst/>
                <a:latin typeface="Times New Roman" pitchFamily="18" charset="0"/>
                <a:cs typeface="Times New Roman" pitchFamily="18" charset="0"/>
              </a:rPr>
              <a:t>- Общая производительность сети определяется производительностью самого медленного компьютера.</a:t>
            </a:r>
            <a:endParaRPr kumimoji="0" lang="ru-RU" sz="28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500034" y="214290"/>
            <a:ext cx="8072494" cy="3293209"/>
          </a:xfrm>
          <a:prstGeom prst="rect">
            <a:avLst/>
          </a:prstGeom>
        </p:spPr>
        <p:txBody>
          <a:bodyPr wrap="square">
            <a:spAutoFit/>
          </a:bodyPr>
          <a:lstStyle/>
          <a:p>
            <a:pPr algn="ctr"/>
            <a:r>
              <a:rPr lang="ru-RU" sz="4800" b="1" i="1" dirty="0" smtClean="0">
                <a:latin typeface="Monotype Corsiva" pitchFamily="66" charset="0"/>
              </a:rPr>
              <a:t>Топология  типа  звезда-</a:t>
            </a:r>
          </a:p>
          <a:p>
            <a:pPr algn="just"/>
            <a:r>
              <a:rPr lang="ru-RU" sz="3200" b="1" dirty="0" smtClean="0">
                <a:latin typeface="Times New Roman" pitchFamily="18" charset="0"/>
                <a:cs typeface="Times New Roman" pitchFamily="18" charset="0"/>
              </a:rPr>
              <a:t>это топология, в которой все компьютеры подключены к центральному узлу. В качестве центрального узла может выступать сервер или специальное устройство – концентратор.</a:t>
            </a:r>
            <a:endParaRPr lang="ru-RU" sz="3200" b="1" dirty="0">
              <a:latin typeface="Times New Roman" pitchFamily="18" charset="0"/>
              <a:cs typeface="Times New Roman" pitchFamily="18" charset="0"/>
            </a:endParaRPr>
          </a:p>
        </p:txBody>
      </p:sp>
      <p:pic>
        <p:nvPicPr>
          <p:cNvPr id="28681" name="Picture 9"/>
          <p:cNvPicPr>
            <a:picLocks noChangeAspect="1" noChangeArrowheads="1"/>
          </p:cNvPicPr>
          <p:nvPr/>
        </p:nvPicPr>
        <p:blipFill>
          <a:blip r:embed="rId2"/>
          <a:srcRect/>
          <a:stretch>
            <a:fillRect/>
          </a:stretch>
        </p:blipFill>
        <p:spPr bwMode="auto">
          <a:xfrm>
            <a:off x="857224" y="3571876"/>
            <a:ext cx="7863259" cy="299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39999">
              <a:schemeClr val="accent5">
                <a:lumMod val="40000"/>
                <a:lumOff val="60000"/>
              </a:schemeClr>
            </a:gs>
            <a:gs pos="70000">
              <a:schemeClr val="accent1">
                <a:lumMod val="40000"/>
                <a:lumOff val="60000"/>
              </a:schemeClr>
            </a:gs>
            <a:gs pos="100000">
              <a:srgbClr val="FFEBFA"/>
            </a:gs>
          </a:gsLst>
          <a:lin ang="5400000" scaled="0"/>
        </a:gradFill>
        <a:effectLst/>
      </p:bgPr>
    </p:bg>
    <p:spTree>
      <p:nvGrpSpPr>
        <p:cNvPr id="1" name=""/>
        <p:cNvGrpSpPr/>
        <p:nvPr/>
      </p:nvGrpSpPr>
      <p:grpSpPr>
        <a:xfrm>
          <a:off x="0" y="0"/>
          <a:ext cx="0" cy="0"/>
          <a:chOff x="0" y="0"/>
          <a:chExt cx="0" cy="0"/>
        </a:xfrm>
      </p:grpSpPr>
      <p:pic>
        <p:nvPicPr>
          <p:cNvPr id="4" name="Picture 4" descr="http://skachate.ru/pars_docs/refs/10/9635/9635_html_m38ac5c8b.png"/>
          <p:cNvPicPr>
            <a:picLocks noChangeAspect="1" noChangeArrowheads="1"/>
          </p:cNvPicPr>
          <p:nvPr/>
        </p:nvPicPr>
        <p:blipFill>
          <a:blip r:embed="rId2"/>
          <a:srcRect/>
          <a:stretch>
            <a:fillRect/>
          </a:stretch>
        </p:blipFill>
        <p:spPr bwMode="auto">
          <a:xfrm>
            <a:off x="857224" y="3571876"/>
            <a:ext cx="7429552" cy="3286124"/>
          </a:xfrm>
          <a:prstGeom prst="rect">
            <a:avLst/>
          </a:prstGeom>
          <a:noFill/>
        </p:spPr>
      </p:pic>
      <p:sp>
        <p:nvSpPr>
          <p:cNvPr id="6" name="TextBox 5"/>
          <p:cNvSpPr txBox="1"/>
          <p:nvPr/>
        </p:nvSpPr>
        <p:spPr>
          <a:xfrm>
            <a:off x="428596" y="214290"/>
            <a:ext cx="8358246" cy="2800767"/>
          </a:xfrm>
          <a:prstGeom prst="rect">
            <a:avLst/>
          </a:prstGeom>
          <a:noFill/>
        </p:spPr>
        <p:txBody>
          <a:bodyPr wrap="square" rtlCol="0">
            <a:spAutoFit/>
          </a:bodyPr>
          <a:lstStyle/>
          <a:p>
            <a:pPr algn="ctr"/>
            <a:r>
              <a:rPr lang="ru-RU" sz="4800" b="1" dirty="0" smtClean="0">
                <a:latin typeface="Monotype Corsiva" pitchFamily="66" charset="0"/>
              </a:rPr>
              <a:t>Пассивная звезда</a:t>
            </a:r>
          </a:p>
          <a:p>
            <a:pPr algn="just"/>
            <a:r>
              <a:rPr lang="ru-RU" sz="3200" b="1" dirty="0" smtClean="0"/>
              <a:t>В центре сети находится не компьютер, а концентратор (</a:t>
            </a:r>
            <a:r>
              <a:rPr lang="ru-RU" sz="3200" b="1" dirty="0" err="1" smtClean="0"/>
              <a:t>хаб</a:t>
            </a:r>
            <a:r>
              <a:rPr lang="ru-RU" sz="3200" b="1" dirty="0" smtClean="0"/>
              <a:t>), или коммутатор, он возобновляет сигналы, которые поступают, и пересылает их в другие линии связи.</a:t>
            </a:r>
            <a:endParaRPr lang="ru-RU"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39999">
              <a:schemeClr val="accent5">
                <a:lumMod val="40000"/>
                <a:lumOff val="60000"/>
              </a:schemeClr>
            </a:gs>
            <a:gs pos="70000">
              <a:schemeClr val="accent1">
                <a:lumMod val="40000"/>
                <a:lumOff val="60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642910" y="1000108"/>
            <a:ext cx="8072494" cy="1815882"/>
          </a:xfrm>
          <a:prstGeom prst="rect">
            <a:avLst/>
          </a:prstGeom>
        </p:spPr>
        <p:txBody>
          <a:bodyPr wrap="square">
            <a:spAutoFit/>
          </a:bodyPr>
          <a:lstStyle/>
          <a:p>
            <a:pPr algn="ctr"/>
            <a:r>
              <a:rPr lang="ru-RU" sz="4800" b="1" dirty="0" smtClean="0">
                <a:latin typeface="Monotype Corsiva" pitchFamily="66" charset="0"/>
              </a:rPr>
              <a:t>Пассивная звезда</a:t>
            </a:r>
          </a:p>
          <a:p>
            <a:pPr algn="just"/>
            <a:r>
              <a:rPr lang="ru-RU" sz="3200" b="1" dirty="0" smtClean="0">
                <a:latin typeface="Times New Roman" pitchFamily="18" charset="0"/>
                <a:cs typeface="Times New Roman" pitchFamily="18" charset="0"/>
              </a:rPr>
              <a:t>В центре сети находится компьютер,  который выступает в роли сервера</a:t>
            </a:r>
            <a:endParaRPr lang="ru-RU" sz="3200" dirty="0">
              <a:latin typeface="Times New Roman" pitchFamily="18" charset="0"/>
              <a:cs typeface="Times New Roman" pitchFamily="18" charset="0"/>
            </a:endParaRPr>
          </a:p>
        </p:txBody>
      </p:sp>
      <p:pic>
        <p:nvPicPr>
          <p:cNvPr id="31748" name="Picture 4" descr="http://osnet.narod.ru/pic/3.gif"/>
          <p:cNvPicPr>
            <a:picLocks noChangeAspect="1" noChangeArrowheads="1"/>
          </p:cNvPicPr>
          <p:nvPr/>
        </p:nvPicPr>
        <p:blipFill>
          <a:blip r:embed="rId2"/>
          <a:srcRect/>
          <a:stretch>
            <a:fillRect/>
          </a:stretch>
        </p:blipFill>
        <p:spPr bwMode="auto">
          <a:xfrm>
            <a:off x="1428728" y="4071942"/>
            <a:ext cx="5929354" cy="250033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2770" name="Picture 2" descr="https://xcodex.files.wordpress.com/2010/12/700-cars_porsche_police_car_wallpaper.jpg"/>
          <p:cNvPicPr>
            <a:picLocks noChangeAspect="1" noChangeArrowheads="1"/>
          </p:cNvPicPr>
          <p:nvPr/>
        </p:nvPicPr>
        <p:blipFill>
          <a:blip r:embed="rId2" cstate="print"/>
          <a:srcRect/>
          <a:stretch>
            <a:fillRect/>
          </a:stretch>
        </p:blipFill>
        <p:spPr bwMode="auto">
          <a:xfrm>
            <a:off x="2571736" y="1357298"/>
            <a:ext cx="4143404" cy="3107553"/>
          </a:xfrm>
          <a:prstGeom prst="rect">
            <a:avLst/>
          </a:prstGeom>
          <a:noFill/>
        </p:spPr>
      </p:pic>
      <p:pic>
        <p:nvPicPr>
          <p:cNvPr id="32772" name="Picture 4" descr="http://topreferat.znate.ru/pars_docs/refs/5/4393/4393_html_66d1eac2.png"/>
          <p:cNvPicPr>
            <a:picLocks noChangeAspect="1" noChangeArrowheads="1"/>
          </p:cNvPicPr>
          <p:nvPr/>
        </p:nvPicPr>
        <p:blipFill>
          <a:blip r:embed="rId3"/>
          <a:srcRect/>
          <a:stretch>
            <a:fillRect/>
          </a:stretch>
        </p:blipFill>
        <p:spPr bwMode="auto">
          <a:xfrm>
            <a:off x="214282" y="3000372"/>
            <a:ext cx="3886200" cy="30003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9698" name="WordArt 2"/>
          <p:cNvSpPr>
            <a:spLocks noChangeArrowheads="1" noChangeShapeType="1" noTextEdit="1"/>
          </p:cNvSpPr>
          <p:nvPr/>
        </p:nvSpPr>
        <p:spPr bwMode="auto">
          <a:xfrm>
            <a:off x="500034" y="285728"/>
            <a:ext cx="8001056" cy="1143008"/>
          </a:xfrm>
          <a:prstGeom prst="rect">
            <a:avLst/>
          </a:prstGeom>
        </p:spPr>
        <p:txBody>
          <a:bodyPr wrap="none" fromWordArt="1">
            <a:prstTxWarp prst="textPlain">
              <a:avLst>
                <a:gd name="adj" fmla="val 48134"/>
              </a:avLst>
            </a:prstTxWarp>
          </a:bodyPr>
          <a:lstStyle/>
          <a:p>
            <a:pPr algn="ctr" rtl="0"/>
            <a:r>
              <a:rPr lang="ru-RU" sz="3600" kern="10" spc="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Преимущества топологии</a:t>
            </a:r>
          </a:p>
          <a:p>
            <a:pPr algn="ctr" rtl="0"/>
            <a:r>
              <a:rPr lang="ru-RU" sz="3600" kern="10" spc="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 звезда "</a:t>
            </a:r>
            <a:endParaRPr lang="ru-RU" sz="3600" kern="10" spc="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endParaRPr>
          </a:p>
        </p:txBody>
      </p:sp>
      <p:sp>
        <p:nvSpPr>
          <p:cNvPr id="5" name="Прямоугольник 4"/>
          <p:cNvSpPr/>
          <p:nvPr/>
        </p:nvSpPr>
        <p:spPr>
          <a:xfrm>
            <a:off x="928662" y="1785926"/>
            <a:ext cx="7500990" cy="4031873"/>
          </a:xfrm>
          <a:prstGeom prst="rect">
            <a:avLst/>
          </a:prstGeom>
        </p:spPr>
        <p:txBody>
          <a:bodyPr wrap="square">
            <a:spAutoFit/>
          </a:bodyPr>
          <a:lstStyle/>
          <a:p>
            <a:r>
              <a:rPr lang="ru-RU" sz="3200" b="1" dirty="0" smtClean="0"/>
              <a:t>- легко </a:t>
            </a:r>
            <a:r>
              <a:rPr lang="ru-RU" sz="3200" b="1" dirty="0" smtClean="0"/>
              <a:t>производить монтаж сети или модифицировать сеть, добавляя новые </a:t>
            </a:r>
            <a:r>
              <a:rPr lang="ru-RU" sz="3200" b="1" dirty="0" smtClean="0"/>
              <a:t>компьютеры;</a:t>
            </a:r>
            <a:endParaRPr lang="ru-RU" sz="3200" b="1" dirty="0" smtClean="0"/>
          </a:p>
          <a:p>
            <a:pPr>
              <a:buFontTx/>
              <a:buChar char="-"/>
            </a:pPr>
            <a:r>
              <a:rPr lang="ru-RU" sz="3200" b="1" dirty="0" smtClean="0"/>
              <a:t> централизованный контроль и</a:t>
            </a:r>
          </a:p>
          <a:p>
            <a:r>
              <a:rPr lang="ru-RU" sz="3200" b="1" dirty="0" smtClean="0"/>
              <a:t> </a:t>
            </a:r>
            <a:r>
              <a:rPr lang="ru-RU" sz="3200" b="1" dirty="0" smtClean="0"/>
              <a:t> управление;</a:t>
            </a:r>
          </a:p>
          <a:p>
            <a:r>
              <a:rPr lang="ru-RU" sz="3200" b="1" dirty="0" smtClean="0"/>
              <a:t>- </a:t>
            </a:r>
            <a:r>
              <a:rPr lang="ru-RU" sz="3200" b="1" dirty="0" smtClean="0"/>
              <a:t> выход </a:t>
            </a:r>
            <a:r>
              <a:rPr lang="ru-RU" sz="3200" b="1" dirty="0" smtClean="0"/>
              <a:t>из строя одного </a:t>
            </a:r>
            <a:r>
              <a:rPr lang="ru-RU" sz="3200" b="1" dirty="0" smtClean="0"/>
              <a:t>компьютера или </a:t>
            </a:r>
            <a:r>
              <a:rPr lang="ru-RU" sz="3200" b="1" dirty="0" smtClean="0"/>
              <a:t>одного сегмента кабеля не влияет на работу всей сети</a:t>
            </a:r>
            <a:endParaRPr lang="ru-RU"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428596" y="571480"/>
            <a:ext cx="8072494" cy="1143000"/>
          </a:xfrm>
          <a:prstGeom prst="rect">
            <a:avLst/>
          </a:prstGeom>
        </p:spPr>
        <p:txBody>
          <a:bodyPr wrap="none" fromWordArt="1">
            <a:prstTxWarp prst="textPlain">
              <a:avLst>
                <a:gd name="adj" fmla="val 47919"/>
              </a:avLst>
            </a:prstTxWarp>
          </a:bodyPr>
          <a:lstStyle/>
          <a:p>
            <a:pPr algn="ctr" rtl="0"/>
            <a:r>
              <a:rPr lang="ru-RU" sz="3600" kern="10" spc="0" dirty="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Недостатки топологии</a:t>
            </a:r>
          </a:p>
          <a:p>
            <a:pPr algn="ctr" rtl="0"/>
            <a:r>
              <a:rPr lang="ru-RU" sz="3600" kern="10" spc="0" dirty="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 звезда"</a:t>
            </a:r>
            <a:endParaRPr lang="ru-RU" sz="3600" kern="10" spc="0" dirty="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endParaRPr>
          </a:p>
        </p:txBody>
      </p:sp>
      <p:sp>
        <p:nvSpPr>
          <p:cNvPr id="5" name="Прямоугольник 4"/>
          <p:cNvSpPr/>
          <p:nvPr/>
        </p:nvSpPr>
        <p:spPr>
          <a:xfrm>
            <a:off x="857224" y="1928802"/>
            <a:ext cx="7572428" cy="2862322"/>
          </a:xfrm>
          <a:prstGeom prst="rect">
            <a:avLst/>
          </a:prstGeom>
        </p:spPr>
        <p:txBody>
          <a:bodyPr wrap="square">
            <a:spAutoFit/>
          </a:bodyPr>
          <a:lstStyle/>
          <a:p>
            <a:r>
              <a:rPr lang="ru-RU" sz="3600" b="1" dirty="0" smtClean="0"/>
              <a:t>-   Выход </a:t>
            </a:r>
            <a:r>
              <a:rPr lang="ru-RU" sz="3600" b="1" dirty="0" smtClean="0"/>
              <a:t>из строя или отключение питания концентратора (коммутатора) выводит из строя всю </a:t>
            </a:r>
            <a:r>
              <a:rPr lang="ru-RU" sz="3600" b="1" dirty="0" smtClean="0"/>
              <a:t>сеть</a:t>
            </a:r>
          </a:p>
          <a:p>
            <a:r>
              <a:rPr lang="ru-RU" sz="3600" b="1" dirty="0" smtClean="0"/>
              <a:t> -   Большой </a:t>
            </a:r>
            <a:r>
              <a:rPr lang="ru-RU" sz="3600" b="1" dirty="0" smtClean="0"/>
              <a:t>расход кабеля</a:t>
            </a:r>
            <a:endParaRPr lang="ru-RU" sz="3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istockimg.com/file_thumbview_approve/4404014/2/stock-illustration-4404014-computer-network-background.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123" name="WordArt 3"/>
          <p:cNvSpPr>
            <a:spLocks noChangeArrowheads="1" noChangeShapeType="1" noTextEdit="1"/>
          </p:cNvSpPr>
          <p:nvPr/>
        </p:nvSpPr>
        <p:spPr bwMode="auto">
          <a:xfrm>
            <a:off x="571472" y="723900"/>
            <a:ext cx="7000924" cy="3633794"/>
          </a:xfrm>
          <a:prstGeom prst="rect">
            <a:avLst/>
          </a:prstGeom>
        </p:spPr>
        <p:txBody>
          <a:bodyPr wrap="none" fromWordArt="1">
            <a:prstTxWarp prst="textPlain">
              <a:avLst>
                <a:gd name="adj" fmla="val 50000"/>
              </a:avLst>
            </a:prstTxWarp>
          </a:bodyPr>
          <a:lstStyle/>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Другие  возможные</a:t>
            </a:r>
          </a:p>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сетевые </a:t>
            </a:r>
          </a:p>
          <a:p>
            <a:pPr algn="ctr" rtl="0"/>
            <a:r>
              <a:rPr lang="ru-RU" sz="3600" kern="10" spc="0" dirty="0" smtClean="0">
                <a:ln w="19050">
                  <a:solidFill>
                    <a:srgbClr val="99CCFF"/>
                  </a:solidFill>
                  <a:round/>
                  <a:headEnd/>
                  <a:tailEnd/>
                </a:ln>
                <a:solidFill>
                  <a:srgbClr val="0066CC"/>
                </a:solidFill>
                <a:effectLst>
                  <a:outerShdw dist="35921" dir="2700000" algn="ctr" rotWithShape="0">
                    <a:srgbClr val="990000"/>
                  </a:outerShdw>
                </a:effectLst>
                <a:latin typeface="Impact"/>
              </a:rPr>
              <a:t>топологии</a:t>
            </a:r>
            <a:endParaRPr lang="ru-RU" sz="3600" kern="10" spc="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100000">
              <a:srgbClr val="C4D6EB"/>
            </a:gs>
            <a:gs pos="100000">
              <a:srgbClr val="FFEBFA"/>
            </a:gs>
          </a:gsLst>
          <a:lin ang="2700000" scaled="0"/>
          <a:tileRect/>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714876" y="3071810"/>
            <a:ext cx="4429124" cy="3324524"/>
          </a:xfrm>
          <a:prstGeom prst="rect">
            <a:avLst/>
          </a:prstGeom>
          <a:noFill/>
          <a:ln w="9525">
            <a:noFill/>
            <a:miter lim="800000"/>
            <a:headEnd/>
            <a:tailEnd/>
          </a:ln>
          <a:effectLst/>
        </p:spPr>
      </p:pic>
      <p:sp>
        <p:nvSpPr>
          <p:cNvPr id="5" name="Прямоугольник 4"/>
          <p:cNvSpPr/>
          <p:nvPr/>
        </p:nvSpPr>
        <p:spPr>
          <a:xfrm>
            <a:off x="571472" y="285728"/>
            <a:ext cx="8143932" cy="4524315"/>
          </a:xfrm>
          <a:prstGeom prst="rect">
            <a:avLst/>
          </a:prstGeom>
        </p:spPr>
        <p:txBody>
          <a:bodyPr wrap="square">
            <a:spAutoFit/>
          </a:bodyPr>
          <a:lstStyle/>
          <a:p>
            <a:r>
              <a:rPr lang="ru-RU" sz="3600" b="1" dirty="0" smtClean="0"/>
              <a:t>Компьютерная (вычислительная) сеть</a:t>
            </a:r>
            <a:r>
              <a:rPr lang="ru-RU" sz="3600" dirty="0" smtClean="0"/>
              <a:t> - совокупность компьютеров и терминалов, соединенных с помощью каналов связи в единую систему, удовлетворяющую </a:t>
            </a:r>
          </a:p>
          <a:p>
            <a:r>
              <a:rPr lang="ru-RU" sz="3600" dirty="0" smtClean="0"/>
              <a:t>требованиям </a:t>
            </a:r>
          </a:p>
          <a:p>
            <a:r>
              <a:rPr lang="ru-RU" sz="3600" dirty="0" smtClean="0"/>
              <a:t>распределенной </a:t>
            </a:r>
          </a:p>
          <a:p>
            <a:r>
              <a:rPr lang="ru-RU" sz="3600" dirty="0" smtClean="0"/>
              <a:t>обработки данных.</a:t>
            </a:r>
            <a:endParaRPr lang="ru-RU"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39999">
              <a:schemeClr val="accent5">
                <a:lumMod val="40000"/>
                <a:lumOff val="60000"/>
              </a:schemeClr>
            </a:gs>
            <a:gs pos="70000">
              <a:schemeClr val="accent1">
                <a:lumMod val="40000"/>
                <a:lumOff val="60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35842" name="WordArt 2"/>
          <p:cNvSpPr>
            <a:spLocks noChangeArrowheads="1" noChangeShapeType="1" noTextEdit="1"/>
          </p:cNvSpPr>
          <p:nvPr/>
        </p:nvSpPr>
        <p:spPr bwMode="auto">
          <a:xfrm>
            <a:off x="857224" y="357166"/>
            <a:ext cx="7715304" cy="1000132"/>
          </a:xfrm>
          <a:prstGeom prst="rect">
            <a:avLst/>
          </a:prstGeom>
        </p:spPr>
        <p:txBody>
          <a:bodyPr wrap="none" fromWordArt="1">
            <a:prstTxWarp prst="textPlain">
              <a:avLst>
                <a:gd name="adj" fmla="val 48307"/>
              </a:avLst>
            </a:prstTxWarp>
          </a:bodyPr>
          <a:lstStyle/>
          <a:p>
            <a:pPr algn="ctr" rtl="0"/>
            <a:r>
              <a:rPr lang="ru-RU" sz="3600" kern="10" spc="0" dirty="0" smtClean="0">
                <a:ln w="22225">
                  <a:solidFill>
                    <a:srgbClr val="0000FF"/>
                  </a:solidFill>
                  <a:round/>
                  <a:headEnd/>
                  <a:tailEnd/>
                </a:ln>
                <a:gradFill rotWithShape="0">
                  <a:gsLst>
                    <a:gs pos="0">
                      <a:srgbClr val="00CCFF"/>
                    </a:gs>
                    <a:gs pos="50000">
                      <a:srgbClr val="FFFF00"/>
                    </a:gs>
                    <a:gs pos="100000">
                      <a:srgbClr val="00CCFF"/>
                    </a:gs>
                  </a:gsLst>
                  <a:lin ang="5400000" scaled="1"/>
                </a:gradFill>
                <a:effectLst>
                  <a:outerShdw dist="35921" dir="2700000" algn="ctr" rotWithShape="0">
                    <a:srgbClr val="C0C0C0">
                      <a:alpha val="80000"/>
                    </a:srgbClr>
                  </a:outerShdw>
                </a:effectLst>
                <a:latin typeface="Impact"/>
              </a:rPr>
              <a:t>древовидная топология</a:t>
            </a:r>
            <a:endParaRPr lang="ru-RU" sz="3600" kern="10" spc="0" dirty="0">
              <a:ln w="22225">
                <a:solidFill>
                  <a:srgbClr val="0000FF"/>
                </a:solidFill>
                <a:round/>
                <a:headEnd/>
                <a:tailEnd/>
              </a:ln>
              <a:gradFill rotWithShape="0">
                <a:gsLst>
                  <a:gs pos="0">
                    <a:srgbClr val="00CCFF"/>
                  </a:gs>
                  <a:gs pos="50000">
                    <a:srgbClr val="FFFF00"/>
                  </a:gs>
                  <a:gs pos="100000">
                    <a:srgbClr val="00CCFF"/>
                  </a:gs>
                </a:gsLst>
                <a:lin ang="5400000" scaled="1"/>
              </a:gradFill>
              <a:effectLst>
                <a:outerShdw dist="35921" dir="2700000" algn="ctr" rotWithShape="0">
                  <a:srgbClr val="C0C0C0">
                    <a:alpha val="80000"/>
                  </a:srgbClr>
                </a:outerShdw>
              </a:effectLst>
              <a:latin typeface="Impact"/>
            </a:endParaRPr>
          </a:p>
        </p:txBody>
      </p:sp>
      <p:sp>
        <p:nvSpPr>
          <p:cNvPr id="7" name="TextBox 6"/>
          <p:cNvSpPr txBox="1"/>
          <p:nvPr/>
        </p:nvSpPr>
        <p:spPr>
          <a:xfrm>
            <a:off x="714348" y="1643050"/>
            <a:ext cx="7786742" cy="1938992"/>
          </a:xfrm>
          <a:prstGeom prst="rect">
            <a:avLst/>
          </a:prstGeom>
          <a:noFill/>
        </p:spPr>
        <p:txBody>
          <a:bodyPr wrap="square" rtlCol="0">
            <a:spAutoFit/>
          </a:bodyPr>
          <a:lstStyle/>
          <a:p>
            <a:pPr algn="ctr"/>
            <a:r>
              <a:rPr lang="ru-RU" sz="4000" b="1" dirty="0" smtClean="0"/>
              <a:t>Эту топологию можно рассматривать, как объединение нескольких звезд</a:t>
            </a:r>
            <a:endParaRPr lang="ru-RU" sz="4000" b="1" dirty="0"/>
          </a:p>
        </p:txBody>
      </p:sp>
      <p:pic>
        <p:nvPicPr>
          <p:cNvPr id="4097" name="Picture 1"/>
          <p:cNvPicPr>
            <a:picLocks noChangeAspect="1" noChangeArrowheads="1"/>
          </p:cNvPicPr>
          <p:nvPr/>
        </p:nvPicPr>
        <p:blipFill>
          <a:blip r:embed="rId2"/>
          <a:srcRect/>
          <a:stretch>
            <a:fillRect/>
          </a:stretch>
        </p:blipFill>
        <p:spPr bwMode="auto">
          <a:xfrm>
            <a:off x="857224" y="4071942"/>
            <a:ext cx="7458075"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39999">
              <a:schemeClr val="accent5">
                <a:lumMod val="40000"/>
                <a:lumOff val="60000"/>
              </a:schemeClr>
            </a:gs>
            <a:gs pos="70000">
              <a:schemeClr val="accent1">
                <a:lumMod val="40000"/>
                <a:lumOff val="60000"/>
              </a:schemeClr>
            </a:gs>
            <a:gs pos="100000">
              <a:srgbClr val="FFEBFA"/>
            </a:gs>
          </a:gsLst>
          <a:lin ang="5400000" scaled="0"/>
        </a:gradFill>
        <a:effectLst/>
      </p:bgPr>
    </p:bg>
    <p:spTree>
      <p:nvGrpSpPr>
        <p:cNvPr id="1" name=""/>
        <p:cNvGrpSpPr/>
        <p:nvPr/>
      </p:nvGrpSpPr>
      <p:grpSpPr>
        <a:xfrm>
          <a:off x="0" y="0"/>
          <a:ext cx="0" cy="0"/>
          <a:chOff x="0" y="0"/>
          <a:chExt cx="0" cy="0"/>
        </a:xfrm>
      </p:grpSpPr>
      <p:sp>
        <p:nvSpPr>
          <p:cNvPr id="36867" name="WordArt 3"/>
          <p:cNvSpPr>
            <a:spLocks noChangeArrowheads="1" noChangeShapeType="1" noTextEdit="1"/>
          </p:cNvSpPr>
          <p:nvPr/>
        </p:nvSpPr>
        <p:spPr bwMode="auto">
          <a:xfrm>
            <a:off x="642910" y="214290"/>
            <a:ext cx="7786742" cy="785818"/>
          </a:xfrm>
          <a:prstGeom prst="rect">
            <a:avLst/>
          </a:prstGeom>
        </p:spPr>
        <p:txBody>
          <a:bodyPr wrap="none" fromWordArt="1">
            <a:prstTxWarp prst="textPlain">
              <a:avLst>
                <a:gd name="adj" fmla="val 48562"/>
              </a:avLst>
            </a:prstTxWarp>
          </a:bodyPr>
          <a:lstStyle/>
          <a:p>
            <a:pPr algn="ctr" rtl="0"/>
            <a:r>
              <a:rPr lang="ru-RU" sz="3600" kern="10" spc="0" dirty="0" smtClean="0">
                <a:ln w="22225">
                  <a:solidFill>
                    <a:srgbClr val="0000FF"/>
                  </a:solidFill>
                  <a:round/>
                  <a:headEnd/>
                  <a:tailEnd/>
                </a:ln>
                <a:gradFill rotWithShape="0">
                  <a:gsLst>
                    <a:gs pos="0">
                      <a:srgbClr val="00CCFF"/>
                    </a:gs>
                    <a:gs pos="50000">
                      <a:srgbClr val="FFFF00"/>
                    </a:gs>
                    <a:gs pos="100000">
                      <a:srgbClr val="00CCFF"/>
                    </a:gs>
                  </a:gsLst>
                  <a:lin ang="5400000" scaled="1"/>
                </a:gradFill>
                <a:effectLst>
                  <a:outerShdw dist="35921" dir="2700000" algn="ctr" rotWithShape="0">
                    <a:srgbClr val="C0C0C0">
                      <a:alpha val="80000"/>
                    </a:srgbClr>
                  </a:outerShdw>
                </a:effectLst>
                <a:latin typeface="Impact"/>
              </a:rPr>
              <a:t>сетчатая  (ячеистая)  топология</a:t>
            </a:r>
            <a:endParaRPr lang="ru-RU" sz="3600" kern="10" spc="0" dirty="0">
              <a:ln w="22225">
                <a:solidFill>
                  <a:srgbClr val="0000FF"/>
                </a:solidFill>
                <a:round/>
                <a:headEnd/>
                <a:tailEnd/>
              </a:ln>
              <a:gradFill rotWithShape="0">
                <a:gsLst>
                  <a:gs pos="0">
                    <a:srgbClr val="00CCFF"/>
                  </a:gs>
                  <a:gs pos="50000">
                    <a:srgbClr val="FFFF00"/>
                  </a:gs>
                  <a:gs pos="100000">
                    <a:srgbClr val="00CCFF"/>
                  </a:gs>
                </a:gsLst>
                <a:lin ang="5400000" scaled="1"/>
              </a:gradFill>
              <a:effectLst>
                <a:outerShdw dist="35921" dir="2700000" algn="ctr" rotWithShape="0">
                  <a:srgbClr val="C0C0C0">
                    <a:alpha val="80000"/>
                  </a:srgbClr>
                </a:outerShdw>
              </a:effectLst>
              <a:latin typeface="Impact"/>
            </a:endParaRPr>
          </a:p>
        </p:txBody>
      </p:sp>
      <p:sp>
        <p:nvSpPr>
          <p:cNvPr id="36868" name="Rectangle 4"/>
          <p:cNvSpPr>
            <a:spLocks noChangeArrowheads="1"/>
          </p:cNvSpPr>
          <p:nvPr/>
        </p:nvSpPr>
        <p:spPr bwMode="auto">
          <a:xfrm>
            <a:off x="285720" y="1357298"/>
            <a:ext cx="81439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Lucida Grande"/>
              </a:rPr>
              <a:t>В данной топологии каждый компьютер соединен с каждым другим компьютером отдельным кабелем.</a:t>
            </a:r>
            <a:endParaRPr kumimoji="0" lang="ru-RU" sz="32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999999"/>
                </a:solidFill>
                <a:effectLst/>
                <a:latin typeface="Lucida Grande"/>
                <a:hlinkClick r:id="rId2"/>
              </a:rPr>
              <a:t>  </a:t>
            </a:r>
            <a:endParaRPr kumimoji="0" lang="ru-RU" sz="3200" b="1" i="0" u="none" strike="noStrike" cap="none" normalizeH="0" baseline="0" dirty="0" smtClean="0">
              <a:ln>
                <a:noFill/>
              </a:ln>
              <a:solidFill>
                <a:schemeClr val="tx1"/>
              </a:solidFill>
              <a:effectLst/>
              <a:latin typeface="Arial" pitchFamily="34" charset="0"/>
            </a:endParaRPr>
          </a:p>
        </p:txBody>
      </p:sp>
      <p:pic>
        <p:nvPicPr>
          <p:cNvPr id="4" name="Picture 2" descr="http://gendocs.ru/gendocs/docs/5/4396/conv_15/file15_html_6f48ea6a.png"/>
          <p:cNvPicPr>
            <a:picLocks noChangeAspect="1" noChangeArrowheads="1"/>
          </p:cNvPicPr>
          <p:nvPr/>
        </p:nvPicPr>
        <p:blipFill>
          <a:blip r:embed="rId3"/>
          <a:srcRect/>
          <a:stretch>
            <a:fillRect/>
          </a:stretch>
        </p:blipFill>
        <p:spPr bwMode="auto">
          <a:xfrm>
            <a:off x="1285852" y="3800474"/>
            <a:ext cx="6500858" cy="30575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7892" name="Picture 4" descr="http://ciscoequipment.ru/wp-content/uploads/2014/06/clip_image0025.png"/>
          <p:cNvPicPr>
            <a:picLocks noChangeAspect="1" noChangeArrowheads="1"/>
          </p:cNvPicPr>
          <p:nvPr/>
        </p:nvPicPr>
        <p:blipFill>
          <a:blip r:embed="rId2"/>
          <a:srcRect/>
          <a:stretch>
            <a:fillRect/>
          </a:stretch>
        </p:blipFill>
        <p:spPr bwMode="auto">
          <a:xfrm>
            <a:off x="2786050" y="3286124"/>
            <a:ext cx="6000792" cy="3305175"/>
          </a:xfrm>
          <a:prstGeom prst="rect">
            <a:avLst/>
          </a:prstGeom>
          <a:noFill/>
        </p:spPr>
      </p:pic>
      <p:sp>
        <p:nvSpPr>
          <p:cNvPr id="4" name="Прямоугольник 3"/>
          <p:cNvSpPr/>
          <p:nvPr/>
        </p:nvSpPr>
        <p:spPr>
          <a:xfrm>
            <a:off x="357158" y="500042"/>
            <a:ext cx="8286808" cy="3108543"/>
          </a:xfrm>
          <a:prstGeom prst="rect">
            <a:avLst/>
          </a:prstGeom>
        </p:spPr>
        <p:txBody>
          <a:bodyPr wrap="square">
            <a:spAutoFit/>
          </a:bodyPr>
          <a:lstStyle/>
          <a:p>
            <a:pPr lvl="0" algn="just" eaLnBrk="0" fontAlgn="base" hangingPunct="0">
              <a:spcBef>
                <a:spcPct val="0"/>
              </a:spcBef>
              <a:spcAft>
                <a:spcPct val="0"/>
              </a:spcAft>
            </a:pPr>
            <a:r>
              <a:rPr lang="ru-RU" sz="2800" b="1" dirty="0" smtClean="0">
                <a:solidFill>
                  <a:srgbClr val="000000"/>
                </a:solidFill>
                <a:latin typeface="Times New Roman" pitchFamily="18" charset="0"/>
                <a:cs typeface="Times New Roman" pitchFamily="18" charset="0"/>
              </a:rPr>
              <a:t>Сеть с ячеистой топологией обладает высокой избыточностью и надежностью. Данные от одного компьютера к другому могут передаваться по разным маршрутам, поэтому разрыв кабеля не отражается на работоспособности сети. Главный недостаток сетей с ячеистой топологией – большой расход кабеля.</a:t>
            </a:r>
            <a:endParaRPr lang="ru-RU" sz="2800" b="1" dirty="0" smtClean="0">
              <a:solidFill>
                <a:srgbClr val="999999"/>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Прямоугольник 5"/>
          <p:cNvSpPr/>
          <p:nvPr/>
        </p:nvSpPr>
        <p:spPr>
          <a:xfrm>
            <a:off x="357158" y="357166"/>
            <a:ext cx="8286808" cy="3293209"/>
          </a:xfrm>
          <a:prstGeom prst="rect">
            <a:avLst/>
          </a:prstGeom>
        </p:spPr>
        <p:txBody>
          <a:bodyPr wrap="square">
            <a:spAutoFit/>
          </a:bodyPr>
          <a:lstStyle/>
          <a:p>
            <a:pPr algn="ctr"/>
            <a:r>
              <a:rPr lang="ru-RU" sz="4800" b="1" dirty="0" smtClean="0">
                <a:latin typeface="Monotype Corsiva" pitchFamily="66" charset="0"/>
              </a:rPr>
              <a:t>Двойное кольцо</a:t>
            </a:r>
            <a:r>
              <a:rPr lang="ru-RU" sz="4800" dirty="0" smtClean="0">
                <a:latin typeface="Monotype Corsiva" pitchFamily="66" charset="0"/>
              </a:rPr>
              <a:t> </a:t>
            </a:r>
            <a:r>
              <a:rPr lang="ru-RU" sz="4800" dirty="0" smtClean="0">
                <a:latin typeface="Monotype Corsiva" pitchFamily="66" charset="0"/>
              </a:rPr>
              <a:t> -  </a:t>
            </a:r>
            <a:r>
              <a:rPr lang="ru-RU" dirty="0" smtClean="0"/>
              <a:t> </a:t>
            </a:r>
            <a:endParaRPr lang="ru-RU" dirty="0" smtClean="0"/>
          </a:p>
          <a:p>
            <a:pPr algn="just"/>
            <a:r>
              <a:rPr lang="ru-RU" sz="3200" b="1" dirty="0" smtClean="0">
                <a:latin typeface="Times New Roman" pitchFamily="18" charset="0"/>
                <a:cs typeface="Times New Roman" pitchFamily="18" charset="0"/>
              </a:rPr>
              <a:t>топология</a:t>
            </a:r>
            <a:r>
              <a:rPr lang="ru-RU" sz="3200" b="1" dirty="0" smtClean="0">
                <a:latin typeface="Times New Roman" pitchFamily="18" charset="0"/>
                <a:cs typeface="Times New Roman" pitchFamily="18" charset="0"/>
              </a:rPr>
              <a:t>, построенная на двух кольцах. Первое кольцо — основной путь для передачи данных. Второе — резервный путь, дублирующий основной. </a:t>
            </a:r>
          </a:p>
          <a:p>
            <a:pPr algn="just"/>
            <a:r>
              <a:rPr lang="ru-RU" sz="3200" b="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p:txBody>
      </p:sp>
      <p:pic>
        <p:nvPicPr>
          <p:cNvPr id="1028" name="Picture 4" descr="http://uchebana5.ru/images/610/1218969/ce46e49a.png"/>
          <p:cNvPicPr>
            <a:picLocks noChangeAspect="1" noChangeArrowheads="1"/>
          </p:cNvPicPr>
          <p:nvPr/>
        </p:nvPicPr>
        <p:blipFill>
          <a:blip r:embed="rId2"/>
          <a:srcRect/>
          <a:stretch>
            <a:fillRect/>
          </a:stretch>
        </p:blipFill>
        <p:spPr bwMode="auto">
          <a:xfrm>
            <a:off x="785786" y="3143248"/>
            <a:ext cx="7068596" cy="3429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357158" y="285728"/>
            <a:ext cx="8572560" cy="3539430"/>
          </a:xfrm>
          <a:prstGeom prst="rect">
            <a:avLst/>
          </a:prstGeom>
        </p:spPr>
        <p:txBody>
          <a:bodyPr wrap="square">
            <a:spAutoFit/>
          </a:bodyPr>
          <a:lstStyle/>
          <a:p>
            <a:pPr algn="just"/>
            <a:r>
              <a:rPr lang="ru-RU" sz="3200" b="1" dirty="0" smtClean="0">
                <a:latin typeface="Times New Roman" pitchFamily="18" charset="0"/>
                <a:cs typeface="Times New Roman" pitchFamily="18" charset="0"/>
              </a:rPr>
              <a:t>При нормальном функционировании первого кольца, данные передаются только по нему. При его выходе из строя оно объединяется со вторым и сеть продолжает функционировать. Данные при этом по первому кольцу передаются в одном направлении, а по второму в обратном.</a:t>
            </a:r>
            <a:endParaRPr lang="ru-RU" sz="3200" b="1" dirty="0">
              <a:latin typeface="Times New Roman" pitchFamily="18" charset="0"/>
              <a:cs typeface="Times New Roman" pitchFamily="18" charset="0"/>
            </a:endParaRPr>
          </a:p>
        </p:txBody>
      </p:sp>
      <p:pic>
        <p:nvPicPr>
          <p:cNvPr id="38914" name="Picture 2" descr="http://fmi.asf.ru/library/Book/Network/images/ln18.gif"/>
          <p:cNvPicPr>
            <a:picLocks noChangeAspect="1" noChangeArrowheads="1"/>
          </p:cNvPicPr>
          <p:nvPr/>
        </p:nvPicPr>
        <p:blipFill>
          <a:blip r:embed="rId2"/>
          <a:srcRect/>
          <a:stretch>
            <a:fillRect/>
          </a:stretch>
        </p:blipFill>
        <p:spPr bwMode="auto">
          <a:xfrm>
            <a:off x="1357290" y="3843872"/>
            <a:ext cx="6215106" cy="279983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Прямоугольник 4"/>
          <p:cNvSpPr/>
          <p:nvPr/>
        </p:nvSpPr>
        <p:spPr>
          <a:xfrm>
            <a:off x="214282" y="357166"/>
            <a:ext cx="8501122" cy="2308324"/>
          </a:xfrm>
          <a:prstGeom prst="rect">
            <a:avLst/>
          </a:prstGeom>
        </p:spPr>
        <p:txBody>
          <a:bodyPr wrap="square">
            <a:spAutoFit/>
          </a:bodyPr>
          <a:lstStyle/>
          <a:p>
            <a:pPr algn="ctr"/>
            <a:r>
              <a:rPr lang="ru-RU" sz="4800" b="1" dirty="0" smtClean="0">
                <a:latin typeface="Monotype Corsiva" pitchFamily="66" charset="0"/>
              </a:rPr>
              <a:t>Смешанная  топология</a:t>
            </a:r>
            <a:r>
              <a:rPr lang="ru-RU" sz="4800" dirty="0" smtClean="0">
                <a:latin typeface="Monotype Corsiva" pitchFamily="66" charset="0"/>
              </a:rPr>
              <a:t> </a:t>
            </a:r>
            <a:r>
              <a:rPr lang="ru-RU" sz="4800" dirty="0" smtClean="0">
                <a:latin typeface="Monotype Corsiva" pitchFamily="66" charset="0"/>
              </a:rPr>
              <a:t>-  </a:t>
            </a:r>
            <a:r>
              <a:rPr lang="ru-RU" dirty="0" smtClean="0"/>
              <a:t> </a:t>
            </a:r>
          </a:p>
          <a:p>
            <a:pPr algn="just"/>
            <a:r>
              <a:rPr lang="ru-RU" sz="3200" b="1" dirty="0" smtClean="0">
                <a:latin typeface="Times New Roman" pitchFamily="18" charset="0"/>
                <a:cs typeface="Times New Roman" pitchFamily="18" charset="0"/>
              </a:rPr>
              <a:t>это </a:t>
            </a:r>
            <a:r>
              <a:rPr lang="ru-RU" sz="3200" b="1" dirty="0" smtClean="0">
                <a:latin typeface="Times New Roman" pitchFamily="18" charset="0"/>
                <a:cs typeface="Times New Roman" pitchFamily="18" charset="0"/>
              </a:rPr>
              <a:t>тип сетевой топологии которая содержит в себе некоторые черты основных сетевых </a:t>
            </a:r>
            <a:r>
              <a:rPr lang="ru-RU" sz="3200" b="1" dirty="0" smtClean="0">
                <a:latin typeface="Times New Roman" pitchFamily="18" charset="0"/>
                <a:cs typeface="Times New Roman" pitchFamily="18" charset="0"/>
              </a:rPr>
              <a:t>топологий (</a:t>
            </a:r>
            <a:r>
              <a:rPr lang="ru-RU" sz="3200" b="1" dirty="0" smtClean="0">
                <a:latin typeface="Times New Roman" pitchFamily="18" charset="0"/>
                <a:cs typeface="Times New Roman" pitchFamily="18" charset="0"/>
              </a:rPr>
              <a:t>шина, звезда, кольцо).</a:t>
            </a:r>
            <a:endParaRPr lang="ru-RU" sz="3200" b="1" dirty="0">
              <a:latin typeface="Times New Roman" pitchFamily="18" charset="0"/>
              <a:cs typeface="Times New Roman" pitchFamily="18" charset="0"/>
            </a:endParaRPr>
          </a:p>
        </p:txBody>
      </p:sp>
      <p:pic>
        <p:nvPicPr>
          <p:cNvPr id="40964" name="Picture 4"/>
          <p:cNvPicPr>
            <a:picLocks noChangeAspect="1" noChangeArrowheads="1"/>
          </p:cNvPicPr>
          <p:nvPr/>
        </p:nvPicPr>
        <p:blipFill>
          <a:blip r:embed="rId2"/>
          <a:srcRect/>
          <a:stretch>
            <a:fillRect/>
          </a:stretch>
        </p:blipFill>
        <p:spPr bwMode="auto">
          <a:xfrm>
            <a:off x="357158" y="3000375"/>
            <a:ext cx="8358246" cy="38576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effectLst/>
      </p:bgPr>
    </p:bg>
    <p:spTree>
      <p:nvGrpSpPr>
        <p:cNvPr id="1" name=""/>
        <p:cNvGrpSpPr/>
        <p:nvPr/>
      </p:nvGrpSpPr>
      <p:grpSpPr>
        <a:xfrm>
          <a:off x="0" y="0"/>
          <a:ext cx="0" cy="0"/>
          <a:chOff x="0" y="0"/>
          <a:chExt cx="0" cy="0"/>
        </a:xfrm>
      </p:grpSpPr>
      <p:sp>
        <p:nvSpPr>
          <p:cNvPr id="5" name="TextBox 4"/>
          <p:cNvSpPr txBox="1"/>
          <p:nvPr/>
        </p:nvSpPr>
        <p:spPr>
          <a:xfrm>
            <a:off x="571440" y="0"/>
            <a:ext cx="8572560" cy="2308324"/>
          </a:xfrm>
          <a:prstGeom prst="rect">
            <a:avLst/>
          </a:prstGeom>
          <a:noFill/>
        </p:spPr>
        <p:txBody>
          <a:bodyPr wrap="square" rtlCol="0">
            <a:spAutoFit/>
          </a:bodyPr>
          <a:lstStyle/>
          <a:p>
            <a:pPr algn="ctr"/>
            <a:r>
              <a:rPr lang="ru-RU" sz="4800" b="1" dirty="0" smtClean="0">
                <a:latin typeface="Monotype Corsiva" pitchFamily="66" charset="0"/>
                <a:cs typeface="Times New Roman" pitchFamily="18" charset="0"/>
              </a:rPr>
              <a:t>Факторы,</a:t>
            </a:r>
          </a:p>
          <a:p>
            <a:pPr algn="ctr"/>
            <a:r>
              <a:rPr lang="ru-RU" sz="4800" b="1" dirty="0" smtClean="0">
                <a:latin typeface="Monotype Corsiva" pitchFamily="66" charset="0"/>
                <a:cs typeface="Times New Roman" pitchFamily="18" charset="0"/>
              </a:rPr>
              <a:t> которые необходимо учитывать при выборе топологии сети</a:t>
            </a:r>
            <a:endParaRPr lang="ru-RU" sz="4800" b="1" dirty="0">
              <a:latin typeface="Monotype Corsiva" pitchFamily="66" charset="0"/>
              <a:cs typeface="Times New Roman" pitchFamily="18" charset="0"/>
            </a:endParaRPr>
          </a:p>
        </p:txBody>
      </p:sp>
      <p:sp>
        <p:nvSpPr>
          <p:cNvPr id="6" name="TextBox 5"/>
          <p:cNvSpPr txBox="1"/>
          <p:nvPr/>
        </p:nvSpPr>
        <p:spPr>
          <a:xfrm>
            <a:off x="642910" y="2500306"/>
            <a:ext cx="8001056" cy="3539430"/>
          </a:xfrm>
          <a:prstGeom prst="rect">
            <a:avLst/>
          </a:prstGeom>
          <a:noFill/>
        </p:spPr>
        <p:txBody>
          <a:bodyPr wrap="square" rtlCol="0">
            <a:spAutoFit/>
          </a:bodyPr>
          <a:lstStyle/>
          <a:p>
            <a:pPr marL="514350" indent="-514350"/>
            <a:r>
              <a:rPr lang="ru-RU" sz="3200" b="1" dirty="0" smtClean="0"/>
              <a:t>1.   </a:t>
            </a:r>
            <a:r>
              <a:rPr lang="ru-RU" sz="3200" dirty="0" smtClean="0"/>
              <a:t>Имеющуюся </a:t>
            </a:r>
            <a:r>
              <a:rPr lang="ru-RU" sz="3200" b="1" dirty="0" smtClean="0"/>
              <a:t>кабельную систему </a:t>
            </a:r>
            <a:r>
              <a:rPr lang="ru-RU" sz="3200" dirty="0" smtClean="0"/>
              <a:t>и оборудование</a:t>
            </a:r>
          </a:p>
          <a:p>
            <a:pPr marL="514350" indent="-514350">
              <a:buAutoNum type="arabicPeriod" startAt="2"/>
            </a:pPr>
            <a:r>
              <a:rPr lang="ru-RU" sz="3200" b="1" dirty="0" smtClean="0"/>
              <a:t>Месторасположение компьютеров </a:t>
            </a:r>
            <a:r>
              <a:rPr lang="ru-RU" sz="3200" dirty="0" smtClean="0"/>
              <a:t>и оборудования</a:t>
            </a:r>
          </a:p>
          <a:p>
            <a:pPr marL="514350" indent="-514350">
              <a:buAutoNum type="arabicPeriod" startAt="3"/>
            </a:pPr>
            <a:r>
              <a:rPr lang="ru-RU" sz="3200" b="1" dirty="0" smtClean="0"/>
              <a:t>Размеры</a:t>
            </a:r>
            <a:r>
              <a:rPr lang="ru-RU" sz="3200" dirty="0" smtClean="0"/>
              <a:t> планируемой сети</a:t>
            </a:r>
          </a:p>
          <a:p>
            <a:pPr marL="514350" indent="-514350">
              <a:buAutoNum type="arabicPeriod" startAt="3"/>
            </a:pPr>
            <a:r>
              <a:rPr lang="ru-RU" sz="3200" b="1" dirty="0" smtClean="0"/>
              <a:t>Объем и тип информации </a:t>
            </a:r>
            <a:r>
              <a:rPr lang="ru-RU" sz="3200" dirty="0" smtClean="0"/>
              <a:t>для совместного использования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2700000" scaled="0"/>
        </a:gradFill>
        <a:effectLst/>
      </p:bgPr>
    </p:bg>
    <p:spTree>
      <p:nvGrpSpPr>
        <p:cNvPr id="1" name=""/>
        <p:cNvGrpSpPr/>
        <p:nvPr/>
      </p:nvGrpSpPr>
      <p:grpSpPr>
        <a:xfrm>
          <a:off x="0" y="0"/>
          <a:ext cx="0" cy="0"/>
          <a:chOff x="0" y="0"/>
          <a:chExt cx="0" cy="0"/>
        </a:xfrm>
      </p:grpSpPr>
      <p:pic>
        <p:nvPicPr>
          <p:cNvPr id="43010" name="Picture 2" descr="http://www.aleksadmin.ru/sites/default/files/styles/large/public/field/image/Question_0.png?itok=K_NEN7Pv"/>
          <p:cNvPicPr>
            <a:picLocks noChangeAspect="1" noChangeArrowheads="1"/>
          </p:cNvPicPr>
          <p:nvPr/>
        </p:nvPicPr>
        <p:blipFill>
          <a:blip r:embed="rId2"/>
          <a:srcRect/>
          <a:stretch>
            <a:fillRect/>
          </a:stretch>
        </p:blipFill>
        <p:spPr bwMode="auto">
          <a:xfrm>
            <a:off x="4214810" y="214290"/>
            <a:ext cx="4572000" cy="3924301"/>
          </a:xfrm>
          <a:prstGeom prst="rect">
            <a:avLst/>
          </a:prstGeom>
          <a:noFill/>
        </p:spPr>
      </p:pic>
      <p:pic>
        <p:nvPicPr>
          <p:cNvPr id="43012" name="Picture 4" descr="http://www.xn-------43daidbfvma8bu9dhehsnjmhrg0mwd8a.xn--p1ai/evakuator-spb-deshevo-i-bystro.png"/>
          <p:cNvPicPr>
            <a:picLocks noChangeAspect="1" noChangeArrowheads="1"/>
          </p:cNvPicPr>
          <p:nvPr/>
        </p:nvPicPr>
        <p:blipFill>
          <a:blip r:embed="rId3"/>
          <a:srcRect/>
          <a:stretch>
            <a:fillRect/>
          </a:stretch>
        </p:blipFill>
        <p:spPr bwMode="auto">
          <a:xfrm>
            <a:off x="785786" y="2000240"/>
            <a:ext cx="3214710" cy="3703906"/>
          </a:xfrm>
          <a:prstGeom prst="rect">
            <a:avLst/>
          </a:prstGeom>
          <a:noFill/>
        </p:spPr>
      </p:pic>
      <p:sp>
        <p:nvSpPr>
          <p:cNvPr id="7" name="Прямоугольник 6"/>
          <p:cNvSpPr/>
          <p:nvPr/>
        </p:nvSpPr>
        <p:spPr>
          <a:xfrm>
            <a:off x="571472" y="785794"/>
            <a:ext cx="32784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ВОПРОСЫ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5000628" y="4429132"/>
            <a:ext cx="310597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ЗАДАНИЯ</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Прямоугольник 8"/>
          <p:cNvSpPr/>
          <p:nvPr/>
        </p:nvSpPr>
        <p:spPr>
          <a:xfrm>
            <a:off x="3929058" y="2786058"/>
            <a:ext cx="1000132" cy="923330"/>
          </a:xfrm>
          <a:prstGeom prst="rect">
            <a:avLst/>
          </a:prstGeom>
          <a:noFill/>
        </p:spPr>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94" name="Picture 10"/>
          <p:cNvPicPr>
            <a:picLocks noChangeAspect="1" noChangeArrowheads="1"/>
          </p:cNvPicPr>
          <p:nvPr/>
        </p:nvPicPr>
        <p:blipFill>
          <a:blip r:embed="rId2"/>
          <a:srcRect/>
          <a:stretch>
            <a:fillRect/>
          </a:stretch>
        </p:blipFill>
        <p:spPr bwMode="auto">
          <a:xfrm>
            <a:off x="6739290" y="2786058"/>
            <a:ext cx="2404710" cy="1895483"/>
          </a:xfrm>
          <a:prstGeom prst="rect">
            <a:avLst/>
          </a:prstGeom>
          <a:noFill/>
          <a:ln w="9525">
            <a:noFill/>
            <a:miter lim="800000"/>
            <a:headEnd/>
            <a:tailEnd/>
          </a:ln>
          <a:effectLst/>
        </p:spPr>
      </p:pic>
      <p:pic>
        <p:nvPicPr>
          <p:cNvPr id="41995" name="Picture 11"/>
          <p:cNvPicPr>
            <a:picLocks noChangeAspect="1" noChangeArrowheads="1"/>
          </p:cNvPicPr>
          <p:nvPr/>
        </p:nvPicPr>
        <p:blipFill>
          <a:blip r:embed="rId3"/>
          <a:srcRect/>
          <a:stretch>
            <a:fillRect/>
          </a:stretch>
        </p:blipFill>
        <p:spPr bwMode="auto">
          <a:xfrm>
            <a:off x="3863102" y="4424355"/>
            <a:ext cx="5280898" cy="2433645"/>
          </a:xfrm>
          <a:prstGeom prst="rect">
            <a:avLst/>
          </a:prstGeom>
          <a:noFill/>
          <a:ln w="9525">
            <a:noFill/>
            <a:miter lim="800000"/>
            <a:headEnd/>
            <a:tailEnd/>
          </a:ln>
          <a:effectLst/>
        </p:spPr>
      </p:pic>
      <p:pic>
        <p:nvPicPr>
          <p:cNvPr id="41987" name="Picture 3"/>
          <p:cNvPicPr>
            <a:picLocks noChangeAspect="1" noChangeArrowheads="1"/>
          </p:cNvPicPr>
          <p:nvPr/>
        </p:nvPicPr>
        <p:blipFill>
          <a:blip r:embed="rId4"/>
          <a:srcRect/>
          <a:stretch>
            <a:fillRect/>
          </a:stretch>
        </p:blipFill>
        <p:spPr bwMode="auto">
          <a:xfrm>
            <a:off x="2928926" y="2928934"/>
            <a:ext cx="2143140" cy="1592047"/>
          </a:xfrm>
          <a:prstGeom prst="rect">
            <a:avLst/>
          </a:prstGeom>
          <a:noFill/>
          <a:ln w="9525">
            <a:noFill/>
            <a:miter lim="800000"/>
            <a:headEnd/>
            <a:tailEnd/>
          </a:ln>
          <a:effectLst/>
        </p:spPr>
      </p:pic>
      <p:pic>
        <p:nvPicPr>
          <p:cNvPr id="41988" name="Picture 4"/>
          <p:cNvPicPr>
            <a:picLocks noChangeAspect="1" noChangeArrowheads="1"/>
          </p:cNvPicPr>
          <p:nvPr/>
        </p:nvPicPr>
        <p:blipFill>
          <a:blip r:embed="rId5"/>
          <a:srcRect/>
          <a:stretch>
            <a:fillRect/>
          </a:stretch>
        </p:blipFill>
        <p:spPr bwMode="auto">
          <a:xfrm>
            <a:off x="3571868" y="1428736"/>
            <a:ext cx="2737895" cy="981079"/>
          </a:xfrm>
          <a:prstGeom prst="rect">
            <a:avLst/>
          </a:prstGeom>
          <a:noFill/>
          <a:ln w="9525">
            <a:noFill/>
            <a:miter lim="800000"/>
            <a:headEnd/>
            <a:tailEnd/>
          </a:ln>
          <a:effectLst/>
        </p:spPr>
      </p:pic>
      <p:pic>
        <p:nvPicPr>
          <p:cNvPr id="41989" name="Picture 5"/>
          <p:cNvPicPr>
            <a:picLocks noChangeAspect="1" noChangeArrowheads="1"/>
          </p:cNvPicPr>
          <p:nvPr/>
        </p:nvPicPr>
        <p:blipFill>
          <a:blip r:embed="rId6"/>
          <a:srcRect/>
          <a:stretch>
            <a:fillRect/>
          </a:stretch>
        </p:blipFill>
        <p:spPr bwMode="auto">
          <a:xfrm>
            <a:off x="857224" y="4572008"/>
            <a:ext cx="2112955" cy="1785950"/>
          </a:xfrm>
          <a:prstGeom prst="rect">
            <a:avLst/>
          </a:prstGeom>
          <a:noFill/>
          <a:ln w="9525">
            <a:noFill/>
            <a:miter lim="800000"/>
            <a:headEnd/>
            <a:tailEnd/>
          </a:ln>
          <a:effectLst/>
        </p:spPr>
      </p:pic>
      <p:pic>
        <p:nvPicPr>
          <p:cNvPr id="41990" name="Picture 6"/>
          <p:cNvPicPr>
            <a:picLocks noChangeAspect="1" noChangeArrowheads="1"/>
          </p:cNvPicPr>
          <p:nvPr/>
        </p:nvPicPr>
        <p:blipFill>
          <a:blip r:embed="rId7"/>
          <a:srcRect/>
          <a:stretch>
            <a:fillRect/>
          </a:stretch>
        </p:blipFill>
        <p:spPr bwMode="auto">
          <a:xfrm>
            <a:off x="6929454" y="1142984"/>
            <a:ext cx="1552581" cy="1488776"/>
          </a:xfrm>
          <a:prstGeom prst="rect">
            <a:avLst/>
          </a:prstGeom>
          <a:noFill/>
          <a:ln w="9525">
            <a:noFill/>
            <a:miter lim="800000"/>
            <a:headEnd/>
            <a:tailEnd/>
          </a:ln>
          <a:effectLst/>
        </p:spPr>
      </p:pic>
      <p:pic>
        <p:nvPicPr>
          <p:cNvPr id="41991" name="Picture 7"/>
          <p:cNvPicPr>
            <a:picLocks noChangeAspect="1" noChangeArrowheads="1"/>
          </p:cNvPicPr>
          <p:nvPr/>
        </p:nvPicPr>
        <p:blipFill>
          <a:blip r:embed="rId8"/>
          <a:srcRect/>
          <a:stretch>
            <a:fillRect/>
          </a:stretch>
        </p:blipFill>
        <p:spPr bwMode="auto">
          <a:xfrm>
            <a:off x="4786314" y="2857496"/>
            <a:ext cx="1787048" cy="1428760"/>
          </a:xfrm>
          <a:prstGeom prst="rect">
            <a:avLst/>
          </a:prstGeom>
          <a:noFill/>
          <a:ln w="9525">
            <a:noFill/>
            <a:miter lim="800000"/>
            <a:headEnd/>
            <a:tailEnd/>
          </a:ln>
          <a:effectLst/>
        </p:spPr>
      </p:pic>
      <p:pic>
        <p:nvPicPr>
          <p:cNvPr id="41992" name="Picture 8"/>
          <p:cNvPicPr>
            <a:picLocks noChangeAspect="1" noChangeArrowheads="1"/>
          </p:cNvPicPr>
          <p:nvPr/>
        </p:nvPicPr>
        <p:blipFill>
          <a:blip r:embed="rId9"/>
          <a:srcRect/>
          <a:stretch>
            <a:fillRect/>
          </a:stretch>
        </p:blipFill>
        <p:spPr bwMode="auto">
          <a:xfrm>
            <a:off x="714348" y="1571612"/>
            <a:ext cx="2588577" cy="1000132"/>
          </a:xfrm>
          <a:prstGeom prst="rect">
            <a:avLst/>
          </a:prstGeom>
          <a:noFill/>
          <a:ln w="9525">
            <a:noFill/>
            <a:miter lim="800000"/>
            <a:headEnd/>
            <a:tailEnd/>
          </a:ln>
          <a:effectLst/>
        </p:spPr>
      </p:pic>
      <p:pic>
        <p:nvPicPr>
          <p:cNvPr id="41993" name="Picture 9"/>
          <p:cNvPicPr>
            <a:picLocks noChangeAspect="1" noChangeArrowheads="1"/>
          </p:cNvPicPr>
          <p:nvPr/>
        </p:nvPicPr>
        <p:blipFill>
          <a:blip r:embed="rId10"/>
          <a:srcRect/>
          <a:stretch>
            <a:fillRect/>
          </a:stretch>
        </p:blipFill>
        <p:spPr bwMode="auto">
          <a:xfrm>
            <a:off x="857224" y="3143248"/>
            <a:ext cx="2357454" cy="1035851"/>
          </a:xfrm>
          <a:prstGeom prst="rect">
            <a:avLst/>
          </a:prstGeom>
          <a:noFill/>
          <a:ln w="9525">
            <a:noFill/>
            <a:miter lim="800000"/>
            <a:headEnd/>
            <a:tailEnd/>
          </a:ln>
          <a:effectLst/>
        </p:spPr>
      </p:pic>
      <p:sp>
        <p:nvSpPr>
          <p:cNvPr id="14" name="TextBox 13"/>
          <p:cNvSpPr txBox="1"/>
          <p:nvPr/>
        </p:nvSpPr>
        <p:spPr>
          <a:xfrm>
            <a:off x="285720" y="1214422"/>
            <a:ext cx="64294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а)</a:t>
            </a:r>
            <a:endParaRPr lang="ru-RU" b="1" dirty="0">
              <a:latin typeface="Times New Roman" pitchFamily="18" charset="0"/>
              <a:cs typeface="Times New Roman" pitchFamily="18" charset="0"/>
            </a:endParaRPr>
          </a:p>
        </p:txBody>
      </p:sp>
      <p:sp>
        <p:nvSpPr>
          <p:cNvPr id="15" name="TextBox 14"/>
          <p:cNvSpPr txBox="1"/>
          <p:nvPr/>
        </p:nvSpPr>
        <p:spPr>
          <a:xfrm>
            <a:off x="3143240" y="1071546"/>
            <a:ext cx="571504" cy="369332"/>
          </a:xfrm>
          <a:prstGeom prst="rect">
            <a:avLst/>
          </a:prstGeom>
          <a:noFill/>
        </p:spPr>
        <p:txBody>
          <a:bodyPr wrap="square" rtlCol="0">
            <a:spAutoFit/>
          </a:bodyPr>
          <a:lstStyle/>
          <a:p>
            <a:r>
              <a:rPr lang="ru-RU" b="1" dirty="0" smtClean="0"/>
              <a:t>б)</a:t>
            </a:r>
            <a:endParaRPr lang="ru-RU" b="1" dirty="0"/>
          </a:p>
        </p:txBody>
      </p:sp>
      <p:sp>
        <p:nvSpPr>
          <p:cNvPr id="16" name="TextBox 15"/>
          <p:cNvSpPr txBox="1"/>
          <p:nvPr/>
        </p:nvSpPr>
        <p:spPr>
          <a:xfrm>
            <a:off x="6357950" y="1142984"/>
            <a:ext cx="571504" cy="369332"/>
          </a:xfrm>
          <a:prstGeom prst="rect">
            <a:avLst/>
          </a:prstGeom>
          <a:noFill/>
        </p:spPr>
        <p:txBody>
          <a:bodyPr wrap="square" rtlCol="0">
            <a:spAutoFit/>
          </a:bodyPr>
          <a:lstStyle/>
          <a:p>
            <a:r>
              <a:rPr lang="ru-RU" b="1" dirty="0" smtClean="0"/>
              <a:t>в)</a:t>
            </a:r>
            <a:endParaRPr lang="ru-RU" b="1" dirty="0"/>
          </a:p>
        </p:txBody>
      </p:sp>
      <p:sp>
        <p:nvSpPr>
          <p:cNvPr id="17" name="TextBox 16"/>
          <p:cNvSpPr txBox="1"/>
          <p:nvPr/>
        </p:nvSpPr>
        <p:spPr>
          <a:xfrm>
            <a:off x="428596" y="2928934"/>
            <a:ext cx="428628" cy="369332"/>
          </a:xfrm>
          <a:prstGeom prst="rect">
            <a:avLst/>
          </a:prstGeom>
          <a:noFill/>
        </p:spPr>
        <p:txBody>
          <a:bodyPr wrap="square" rtlCol="0">
            <a:spAutoFit/>
          </a:bodyPr>
          <a:lstStyle/>
          <a:p>
            <a:r>
              <a:rPr lang="ru-RU" b="1" dirty="0" smtClean="0"/>
              <a:t>г</a:t>
            </a:r>
            <a:r>
              <a:rPr lang="ru-RU" b="1" dirty="0" smtClean="0"/>
              <a:t>)</a:t>
            </a:r>
            <a:endParaRPr lang="ru-RU" b="1" dirty="0"/>
          </a:p>
        </p:txBody>
      </p:sp>
      <p:sp>
        <p:nvSpPr>
          <p:cNvPr id="18" name="TextBox 17"/>
          <p:cNvSpPr txBox="1"/>
          <p:nvPr/>
        </p:nvSpPr>
        <p:spPr>
          <a:xfrm>
            <a:off x="2857488" y="2857496"/>
            <a:ext cx="428628" cy="369332"/>
          </a:xfrm>
          <a:prstGeom prst="rect">
            <a:avLst/>
          </a:prstGeom>
          <a:noFill/>
        </p:spPr>
        <p:txBody>
          <a:bodyPr wrap="square" rtlCol="0">
            <a:spAutoFit/>
          </a:bodyPr>
          <a:lstStyle/>
          <a:p>
            <a:r>
              <a:rPr lang="ru-RU" b="1" dirty="0" err="1" smtClean="0"/>
              <a:t>д</a:t>
            </a:r>
            <a:r>
              <a:rPr lang="ru-RU" b="1" dirty="0" smtClean="0"/>
              <a:t>)</a:t>
            </a:r>
            <a:endParaRPr lang="ru-RU" b="1" dirty="0"/>
          </a:p>
        </p:txBody>
      </p:sp>
      <p:sp>
        <p:nvSpPr>
          <p:cNvPr id="19" name="TextBox 18"/>
          <p:cNvSpPr txBox="1"/>
          <p:nvPr/>
        </p:nvSpPr>
        <p:spPr>
          <a:xfrm>
            <a:off x="4857752" y="2857496"/>
            <a:ext cx="428628" cy="369332"/>
          </a:xfrm>
          <a:prstGeom prst="rect">
            <a:avLst/>
          </a:prstGeom>
          <a:noFill/>
        </p:spPr>
        <p:txBody>
          <a:bodyPr wrap="square" rtlCol="0">
            <a:spAutoFit/>
          </a:bodyPr>
          <a:lstStyle/>
          <a:p>
            <a:r>
              <a:rPr lang="ru-RU" b="1" dirty="0" smtClean="0"/>
              <a:t>е)</a:t>
            </a:r>
            <a:endParaRPr lang="ru-RU" b="1" dirty="0"/>
          </a:p>
        </p:txBody>
      </p:sp>
      <p:sp>
        <p:nvSpPr>
          <p:cNvPr id="20" name="TextBox 19"/>
          <p:cNvSpPr txBox="1"/>
          <p:nvPr/>
        </p:nvSpPr>
        <p:spPr>
          <a:xfrm>
            <a:off x="6643702" y="2714620"/>
            <a:ext cx="428628" cy="369332"/>
          </a:xfrm>
          <a:prstGeom prst="rect">
            <a:avLst/>
          </a:prstGeom>
          <a:noFill/>
        </p:spPr>
        <p:txBody>
          <a:bodyPr wrap="square" rtlCol="0">
            <a:spAutoFit/>
          </a:bodyPr>
          <a:lstStyle/>
          <a:p>
            <a:r>
              <a:rPr lang="ru-RU" b="1" dirty="0" smtClean="0"/>
              <a:t>ж)</a:t>
            </a:r>
            <a:endParaRPr lang="ru-RU" b="1" dirty="0"/>
          </a:p>
        </p:txBody>
      </p:sp>
      <p:sp>
        <p:nvSpPr>
          <p:cNvPr id="21" name="TextBox 20"/>
          <p:cNvSpPr txBox="1"/>
          <p:nvPr/>
        </p:nvSpPr>
        <p:spPr>
          <a:xfrm>
            <a:off x="571472" y="4643446"/>
            <a:ext cx="428628" cy="369332"/>
          </a:xfrm>
          <a:prstGeom prst="rect">
            <a:avLst/>
          </a:prstGeom>
          <a:noFill/>
        </p:spPr>
        <p:txBody>
          <a:bodyPr wrap="square" rtlCol="0">
            <a:spAutoFit/>
          </a:bodyPr>
          <a:lstStyle/>
          <a:p>
            <a:r>
              <a:rPr lang="ru-RU" b="1" dirty="0" smtClean="0"/>
              <a:t>з</a:t>
            </a:r>
            <a:r>
              <a:rPr lang="ru-RU" b="1" dirty="0" smtClean="0"/>
              <a:t>)</a:t>
            </a:r>
            <a:endParaRPr lang="ru-RU" b="1" dirty="0"/>
          </a:p>
        </p:txBody>
      </p:sp>
      <p:sp>
        <p:nvSpPr>
          <p:cNvPr id="22" name="TextBox 21"/>
          <p:cNvSpPr txBox="1"/>
          <p:nvPr/>
        </p:nvSpPr>
        <p:spPr>
          <a:xfrm>
            <a:off x="3571868" y="4572008"/>
            <a:ext cx="428628" cy="369332"/>
          </a:xfrm>
          <a:prstGeom prst="rect">
            <a:avLst/>
          </a:prstGeom>
          <a:noFill/>
        </p:spPr>
        <p:txBody>
          <a:bodyPr wrap="square" rtlCol="0">
            <a:spAutoFit/>
          </a:bodyPr>
          <a:lstStyle/>
          <a:p>
            <a:r>
              <a:rPr lang="ru-RU" b="1" dirty="0" smtClean="0"/>
              <a:t>и)</a:t>
            </a:r>
            <a:endParaRPr lang="ru-RU" b="1" dirty="0"/>
          </a:p>
        </p:txBody>
      </p:sp>
      <p:sp>
        <p:nvSpPr>
          <p:cNvPr id="23" name="TextBox 22"/>
          <p:cNvSpPr txBox="1"/>
          <p:nvPr/>
        </p:nvSpPr>
        <p:spPr>
          <a:xfrm>
            <a:off x="285720" y="214290"/>
            <a:ext cx="7929618" cy="769441"/>
          </a:xfrm>
          <a:prstGeom prst="rect">
            <a:avLst/>
          </a:prstGeom>
          <a:noFill/>
        </p:spPr>
        <p:txBody>
          <a:bodyPr wrap="square" rtlCol="0">
            <a:spAutoFit/>
          </a:bodyPr>
          <a:lstStyle/>
          <a:p>
            <a:pPr algn="ctr"/>
            <a:r>
              <a:rPr lang="ru-RU" sz="4400" b="1" dirty="0" smtClean="0">
                <a:latin typeface="Monotype Corsiva" pitchFamily="66" charset="0"/>
              </a:rPr>
              <a:t>Определите  топологии  сети</a:t>
            </a:r>
            <a:endParaRPr lang="ru-RU" sz="4400" b="1" dirty="0">
              <a:latin typeface="Monotype Corsiva" pitchFamily="66"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571472" y="4286256"/>
            <a:ext cx="3087432" cy="1924052"/>
          </a:xfrm>
          <a:prstGeom prst="rect">
            <a:avLst/>
          </a:prstGeom>
          <a:noFill/>
          <a:ln w="9525">
            <a:noFill/>
            <a:miter lim="800000"/>
            <a:headEnd/>
            <a:tailEnd/>
          </a:ln>
          <a:effectLst/>
        </p:spPr>
      </p:pic>
      <p:pic>
        <p:nvPicPr>
          <p:cNvPr id="45061" name="Picture 5" descr="http://www.proprofs.com/api/ckeditor_images/topologi_tree.jpg"/>
          <p:cNvPicPr>
            <a:picLocks noChangeAspect="1" noChangeArrowheads="1"/>
          </p:cNvPicPr>
          <p:nvPr/>
        </p:nvPicPr>
        <p:blipFill>
          <a:blip r:embed="rId3"/>
          <a:srcRect/>
          <a:stretch>
            <a:fillRect/>
          </a:stretch>
        </p:blipFill>
        <p:spPr bwMode="auto">
          <a:xfrm>
            <a:off x="4438650" y="3857628"/>
            <a:ext cx="4705350" cy="2762251"/>
          </a:xfrm>
          <a:prstGeom prst="rect">
            <a:avLst/>
          </a:prstGeom>
          <a:noFill/>
        </p:spPr>
      </p:pic>
      <p:pic>
        <p:nvPicPr>
          <p:cNvPr id="45064" name="Picture 8" descr="http://servicecall.ru/Images_network/Picture15.png"/>
          <p:cNvPicPr>
            <a:picLocks noChangeAspect="1" noChangeArrowheads="1"/>
          </p:cNvPicPr>
          <p:nvPr/>
        </p:nvPicPr>
        <p:blipFill>
          <a:blip r:embed="rId4"/>
          <a:srcRect/>
          <a:stretch>
            <a:fillRect/>
          </a:stretch>
        </p:blipFill>
        <p:spPr bwMode="auto">
          <a:xfrm>
            <a:off x="428596" y="1714488"/>
            <a:ext cx="3190875" cy="2200275"/>
          </a:xfrm>
          <a:prstGeom prst="rect">
            <a:avLst/>
          </a:prstGeom>
          <a:noFill/>
        </p:spPr>
      </p:pic>
      <p:pic>
        <p:nvPicPr>
          <p:cNvPr id="45067" name="Picture 11"/>
          <p:cNvPicPr>
            <a:picLocks noChangeAspect="1" noChangeArrowheads="1"/>
          </p:cNvPicPr>
          <p:nvPr/>
        </p:nvPicPr>
        <p:blipFill>
          <a:blip r:embed="rId5"/>
          <a:srcRect/>
          <a:stretch>
            <a:fillRect/>
          </a:stretch>
        </p:blipFill>
        <p:spPr bwMode="auto">
          <a:xfrm>
            <a:off x="1928794" y="214290"/>
            <a:ext cx="5381625" cy="1371600"/>
          </a:xfrm>
          <a:prstGeom prst="rect">
            <a:avLst/>
          </a:prstGeom>
          <a:noFill/>
          <a:ln w="9525">
            <a:noFill/>
            <a:miter lim="800000"/>
            <a:headEnd/>
            <a:tailEnd/>
          </a:ln>
          <a:effectLst/>
        </p:spPr>
      </p:pic>
      <p:sp>
        <p:nvSpPr>
          <p:cNvPr id="11" name="TextBox 10"/>
          <p:cNvSpPr txBox="1"/>
          <p:nvPr/>
        </p:nvSpPr>
        <p:spPr>
          <a:xfrm>
            <a:off x="1500166" y="357166"/>
            <a:ext cx="500066" cy="523220"/>
          </a:xfrm>
          <a:prstGeom prst="rect">
            <a:avLst/>
          </a:prstGeom>
          <a:noFill/>
        </p:spPr>
        <p:txBody>
          <a:bodyPr wrap="square" rtlCol="0">
            <a:spAutoFit/>
          </a:bodyPr>
          <a:lstStyle/>
          <a:p>
            <a:r>
              <a:rPr lang="ru-RU" sz="2800" dirty="0" smtClean="0"/>
              <a:t>а</a:t>
            </a:r>
            <a:r>
              <a:rPr lang="ru-RU" sz="2800" dirty="0" smtClean="0"/>
              <a:t>)</a:t>
            </a:r>
            <a:endParaRPr lang="ru-RU" sz="2800" dirty="0"/>
          </a:p>
        </p:txBody>
      </p:sp>
      <p:sp>
        <p:nvSpPr>
          <p:cNvPr id="12" name="TextBox 11"/>
          <p:cNvSpPr txBox="1"/>
          <p:nvPr/>
        </p:nvSpPr>
        <p:spPr>
          <a:xfrm>
            <a:off x="285720" y="1714488"/>
            <a:ext cx="500066" cy="523220"/>
          </a:xfrm>
          <a:prstGeom prst="rect">
            <a:avLst/>
          </a:prstGeom>
          <a:noFill/>
        </p:spPr>
        <p:txBody>
          <a:bodyPr wrap="square" rtlCol="0">
            <a:spAutoFit/>
          </a:bodyPr>
          <a:lstStyle/>
          <a:p>
            <a:r>
              <a:rPr lang="ru-RU" sz="2800" dirty="0" smtClean="0"/>
              <a:t>б)</a:t>
            </a:r>
            <a:endParaRPr lang="ru-RU" sz="2800" dirty="0"/>
          </a:p>
        </p:txBody>
      </p:sp>
      <p:sp>
        <p:nvSpPr>
          <p:cNvPr id="13" name="TextBox 12"/>
          <p:cNvSpPr txBox="1"/>
          <p:nvPr/>
        </p:nvSpPr>
        <p:spPr>
          <a:xfrm>
            <a:off x="4572000" y="1857364"/>
            <a:ext cx="500066" cy="523220"/>
          </a:xfrm>
          <a:prstGeom prst="rect">
            <a:avLst/>
          </a:prstGeom>
          <a:noFill/>
        </p:spPr>
        <p:txBody>
          <a:bodyPr wrap="square" rtlCol="0">
            <a:spAutoFit/>
          </a:bodyPr>
          <a:lstStyle/>
          <a:p>
            <a:r>
              <a:rPr lang="ru-RU" sz="2800" dirty="0" smtClean="0"/>
              <a:t>в)</a:t>
            </a:r>
            <a:endParaRPr lang="ru-RU" sz="2800" dirty="0"/>
          </a:p>
        </p:txBody>
      </p:sp>
      <p:sp>
        <p:nvSpPr>
          <p:cNvPr id="14" name="TextBox 13"/>
          <p:cNvSpPr txBox="1"/>
          <p:nvPr/>
        </p:nvSpPr>
        <p:spPr>
          <a:xfrm>
            <a:off x="500034" y="4286256"/>
            <a:ext cx="500066" cy="523220"/>
          </a:xfrm>
          <a:prstGeom prst="rect">
            <a:avLst/>
          </a:prstGeom>
          <a:noFill/>
        </p:spPr>
        <p:txBody>
          <a:bodyPr wrap="square" rtlCol="0">
            <a:spAutoFit/>
          </a:bodyPr>
          <a:lstStyle/>
          <a:p>
            <a:r>
              <a:rPr lang="ru-RU" sz="2800" dirty="0" smtClean="0"/>
              <a:t>г)</a:t>
            </a:r>
            <a:endParaRPr lang="ru-RU" sz="2800" dirty="0"/>
          </a:p>
        </p:txBody>
      </p:sp>
      <p:sp>
        <p:nvSpPr>
          <p:cNvPr id="15" name="TextBox 14"/>
          <p:cNvSpPr txBox="1"/>
          <p:nvPr/>
        </p:nvSpPr>
        <p:spPr>
          <a:xfrm>
            <a:off x="3929058" y="4071942"/>
            <a:ext cx="500066" cy="523220"/>
          </a:xfrm>
          <a:prstGeom prst="rect">
            <a:avLst/>
          </a:prstGeom>
          <a:noFill/>
        </p:spPr>
        <p:txBody>
          <a:bodyPr wrap="square" rtlCol="0">
            <a:spAutoFit/>
          </a:bodyPr>
          <a:lstStyle/>
          <a:p>
            <a:r>
              <a:rPr lang="ru-RU" sz="2800" dirty="0" err="1" smtClean="0"/>
              <a:t>д</a:t>
            </a:r>
            <a:r>
              <a:rPr lang="ru-RU" sz="2800" dirty="0" smtClean="0"/>
              <a:t>)</a:t>
            </a:r>
            <a:endParaRPr lang="ru-RU" sz="2800" dirty="0"/>
          </a:p>
        </p:txBody>
      </p:sp>
      <p:pic>
        <p:nvPicPr>
          <p:cNvPr id="45069" name="Picture 13" descr="kolco"/>
          <p:cNvPicPr>
            <a:picLocks noChangeAspect="1" noChangeArrowheads="1"/>
          </p:cNvPicPr>
          <p:nvPr/>
        </p:nvPicPr>
        <p:blipFill>
          <a:blip r:embed="rId6"/>
          <a:srcRect/>
          <a:stretch>
            <a:fillRect/>
          </a:stretch>
        </p:blipFill>
        <p:spPr bwMode="auto">
          <a:xfrm>
            <a:off x="4714876" y="1857364"/>
            <a:ext cx="4000528" cy="192882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1328734"/>
          </a:xfrm>
        </p:spPr>
        <p:txBody>
          <a:bodyPr/>
          <a:lstStyle/>
          <a:p>
            <a:pPr algn="ctr">
              <a:buNone/>
            </a:pPr>
            <a:r>
              <a:rPr lang="ru-RU" sz="4400" b="1" dirty="0" smtClean="0">
                <a:latin typeface="Monotype Corsiva" pitchFamily="66" charset="0"/>
              </a:rPr>
              <a:t>Топология -</a:t>
            </a:r>
            <a:r>
              <a:rPr lang="ru-RU" dirty="0" smtClean="0"/>
              <a:t>  </a:t>
            </a:r>
            <a:r>
              <a:rPr lang="ru-RU" dirty="0" smtClean="0">
                <a:latin typeface="Arial" pitchFamily="34" charset="0"/>
                <a:cs typeface="Arial" pitchFamily="34" charset="0"/>
              </a:rPr>
              <a:t>способ соединения  компьютеров в сети</a:t>
            </a:r>
            <a:endParaRPr lang="ru-RU" dirty="0">
              <a:latin typeface="Arial" pitchFamily="34" charset="0"/>
              <a:cs typeface="Arial" pitchFamily="34" charset="0"/>
            </a:endParaRPr>
          </a:p>
        </p:txBody>
      </p:sp>
      <p:pic>
        <p:nvPicPr>
          <p:cNvPr id="4" name="Picture 2" descr="http://library.pgups.ru/jirbis2/components/com_irbis/images/covers/-1/8388/-1838845142.jpg"/>
          <p:cNvPicPr>
            <a:picLocks noChangeAspect="1" noChangeArrowheads="1"/>
          </p:cNvPicPr>
          <p:nvPr/>
        </p:nvPicPr>
        <p:blipFill>
          <a:blip r:embed="rId2"/>
          <a:srcRect/>
          <a:stretch>
            <a:fillRect/>
          </a:stretch>
        </p:blipFill>
        <p:spPr bwMode="auto">
          <a:xfrm>
            <a:off x="0" y="2303851"/>
            <a:ext cx="9144000" cy="455414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3000">
              <a:schemeClr val="accent2">
                <a:lumMod val="20000"/>
                <a:lumOff val="80000"/>
              </a:schemeClr>
            </a:gs>
            <a:gs pos="83000">
              <a:srgbClr val="FF9999"/>
            </a:gs>
            <a:gs pos="100000">
              <a:srgbClr val="FF5050"/>
            </a:gs>
          </a:gsLst>
          <a:lin ang="13500000" scaled="0"/>
        </a:gradFill>
        <a:effectLst/>
      </p:bgPr>
    </p:bg>
    <p:spTree>
      <p:nvGrpSpPr>
        <p:cNvPr id="1" name=""/>
        <p:cNvGrpSpPr/>
        <p:nvPr/>
      </p:nvGrpSpPr>
      <p:grpSpPr>
        <a:xfrm>
          <a:off x="0" y="0"/>
          <a:ext cx="0" cy="0"/>
          <a:chOff x="0" y="0"/>
          <a:chExt cx="0" cy="0"/>
        </a:xfrm>
      </p:grpSpPr>
      <p:pic>
        <p:nvPicPr>
          <p:cNvPr id="46085" name="Picture 5"/>
          <p:cNvPicPr>
            <a:picLocks noChangeAspect="1" noChangeArrowheads="1"/>
          </p:cNvPicPr>
          <p:nvPr/>
        </p:nvPicPr>
        <p:blipFill>
          <a:blip r:embed="rId2"/>
          <a:srcRect/>
          <a:stretch>
            <a:fillRect/>
          </a:stretch>
        </p:blipFill>
        <p:spPr bwMode="auto">
          <a:xfrm>
            <a:off x="5215174" y="0"/>
            <a:ext cx="3928826" cy="6581767"/>
          </a:xfrm>
          <a:prstGeom prst="rect">
            <a:avLst/>
          </a:prstGeom>
          <a:noFill/>
          <a:ln w="9525">
            <a:noFill/>
            <a:miter lim="800000"/>
            <a:headEnd/>
            <a:tailEnd/>
          </a:ln>
          <a:effectLst/>
        </p:spPr>
      </p:pic>
      <p:sp>
        <p:nvSpPr>
          <p:cNvPr id="7" name="TextBox 6"/>
          <p:cNvSpPr txBox="1"/>
          <p:nvPr/>
        </p:nvSpPr>
        <p:spPr>
          <a:xfrm>
            <a:off x="428596" y="357166"/>
            <a:ext cx="5572164" cy="5078313"/>
          </a:xfrm>
          <a:prstGeom prst="rect">
            <a:avLst/>
          </a:prstGeom>
          <a:noFill/>
        </p:spPr>
        <p:txBody>
          <a:bodyPr wrap="square" rtlCol="0">
            <a:spAutoFit/>
          </a:bodyPr>
          <a:lstStyle/>
          <a:p>
            <a:pPr marL="457200" indent="-457200">
              <a:buAutoNum type="arabicPeriod"/>
            </a:pPr>
            <a:r>
              <a:rPr lang="ru-RU" sz="3600" dirty="0" smtClean="0"/>
              <a:t>Что понимают под топологией сети?</a:t>
            </a:r>
          </a:p>
          <a:p>
            <a:pPr marL="457200" indent="-457200">
              <a:buAutoNum type="arabicPeriod" startAt="2"/>
            </a:pPr>
            <a:r>
              <a:rPr lang="ru-RU" sz="3600" dirty="0" smtClean="0"/>
              <a:t>Назовите базовые сетевые топологии.</a:t>
            </a:r>
          </a:p>
          <a:p>
            <a:pPr marL="457200" indent="-457200">
              <a:buAutoNum type="arabicPeriod" startAt="3"/>
            </a:pPr>
            <a:r>
              <a:rPr lang="ru-RU" sz="3600" dirty="0" smtClean="0"/>
              <a:t>Почему они называются базовыми?</a:t>
            </a:r>
          </a:p>
          <a:p>
            <a:pPr marL="457200" indent="-457200"/>
            <a:r>
              <a:rPr lang="ru-RU" sz="3600" dirty="0" smtClean="0"/>
              <a:t>4. Какие факторы надо учитывать при выборе топологии?</a:t>
            </a:r>
            <a:endParaRPr lang="ru-RU"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13500000" scaled="1"/>
          <a:tileRect/>
        </a:gradFill>
        <a:effectLst/>
      </p:bgPr>
    </p:bg>
    <p:spTree>
      <p:nvGrpSpPr>
        <p:cNvPr id="1" name=""/>
        <p:cNvGrpSpPr/>
        <p:nvPr/>
      </p:nvGrpSpPr>
      <p:grpSpPr>
        <a:xfrm>
          <a:off x="0" y="0"/>
          <a:ext cx="0" cy="0"/>
          <a:chOff x="0" y="0"/>
          <a:chExt cx="0" cy="0"/>
        </a:xfrm>
      </p:grpSpPr>
      <p:pic>
        <p:nvPicPr>
          <p:cNvPr id="44034" name="Picture 2" descr="http://4.bp.blogspot.com/-aWE5lEWbjoE/VDbRHk0dbdI/AAAAAAAAEBo/xps4KAWesfc/s1600/%D0%B4%D0%BE%D0%BC%2B%D0%B7%D0%B0%D0%B4%D0%B0%D0%BD%D0%B8%D0%B5.png"/>
          <p:cNvPicPr>
            <a:picLocks noChangeAspect="1" noChangeArrowheads="1"/>
          </p:cNvPicPr>
          <p:nvPr/>
        </p:nvPicPr>
        <p:blipFill>
          <a:blip r:embed="rId2"/>
          <a:srcRect/>
          <a:stretch>
            <a:fillRect/>
          </a:stretch>
        </p:blipFill>
        <p:spPr bwMode="auto">
          <a:xfrm>
            <a:off x="642910" y="785794"/>
            <a:ext cx="7848600" cy="1838325"/>
          </a:xfrm>
          <a:prstGeom prst="rect">
            <a:avLst/>
          </a:prstGeom>
          <a:noFill/>
        </p:spPr>
      </p:pic>
      <p:sp>
        <p:nvSpPr>
          <p:cNvPr id="5" name="TextBox 4"/>
          <p:cNvSpPr txBox="1"/>
          <p:nvPr/>
        </p:nvSpPr>
        <p:spPr>
          <a:xfrm>
            <a:off x="1000100" y="3500438"/>
            <a:ext cx="7572428" cy="1938992"/>
          </a:xfrm>
          <a:prstGeom prst="rect">
            <a:avLst/>
          </a:prstGeom>
          <a:noFill/>
        </p:spPr>
        <p:txBody>
          <a:bodyPr wrap="square" rtlCol="0">
            <a:spAutoFit/>
          </a:bodyPr>
          <a:lstStyle/>
          <a:p>
            <a:pPr algn="ctr"/>
            <a:r>
              <a:rPr lang="ru-RU" sz="4000" b="1" dirty="0" smtClean="0"/>
              <a:t>Составить и заполнить таблицу :</a:t>
            </a:r>
          </a:p>
          <a:p>
            <a:pPr algn="ctr"/>
            <a:r>
              <a:rPr lang="ru-RU" sz="4000" b="1" dirty="0" smtClean="0"/>
              <a:t> « преимущества и недостатки базовых топологий  сети»</a:t>
            </a:r>
            <a:endParaRPr lang="ru-RU" sz="4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2700000" scaled="0"/>
        </a:gradFill>
        <a:effectLst/>
      </p:bgPr>
    </p:bg>
    <p:spTree>
      <p:nvGrpSpPr>
        <p:cNvPr id="1" name=""/>
        <p:cNvGrpSpPr/>
        <p:nvPr/>
      </p:nvGrpSpPr>
      <p:grpSpPr>
        <a:xfrm>
          <a:off x="0" y="0"/>
          <a:ext cx="0" cy="0"/>
          <a:chOff x="0" y="0"/>
          <a:chExt cx="0" cy="0"/>
        </a:xfrm>
      </p:grpSpPr>
      <p:sp>
        <p:nvSpPr>
          <p:cNvPr id="5" name="TextBox 4"/>
          <p:cNvSpPr txBox="1"/>
          <p:nvPr/>
        </p:nvSpPr>
        <p:spPr>
          <a:xfrm>
            <a:off x="571472" y="428604"/>
            <a:ext cx="8072494" cy="5770811"/>
          </a:xfrm>
          <a:prstGeom prst="rect">
            <a:avLst/>
          </a:prstGeom>
          <a:noFill/>
        </p:spPr>
        <p:txBody>
          <a:bodyPr wrap="square" rtlCol="0">
            <a:spAutoFit/>
          </a:bodyPr>
          <a:lstStyle/>
          <a:p>
            <a:pPr algn="ctr"/>
            <a:r>
              <a:rPr lang="ru-RU" sz="3600" b="1" dirty="0" smtClean="0"/>
              <a:t>Сетевая топология может быть:</a:t>
            </a:r>
          </a:p>
          <a:p>
            <a:pPr algn="ctr"/>
            <a:endParaRPr lang="ru-RU" sz="900" b="1" dirty="0" smtClean="0"/>
          </a:p>
          <a:p>
            <a:pPr marL="342900" indent="-342900">
              <a:buAutoNum type="arabicPeriod"/>
            </a:pPr>
            <a:r>
              <a:rPr lang="ru-RU" sz="3600" dirty="0" smtClean="0"/>
              <a:t>    </a:t>
            </a:r>
            <a:r>
              <a:rPr lang="ru-RU" sz="3600" b="1" u="sng" dirty="0" smtClean="0"/>
              <a:t>Физической</a:t>
            </a:r>
            <a:r>
              <a:rPr lang="ru-RU" sz="3600" dirty="0" smtClean="0"/>
              <a:t> – описывает реальное   расположение и связи между компьютерами</a:t>
            </a:r>
          </a:p>
          <a:p>
            <a:pPr marL="342900" indent="-342900">
              <a:buAutoNum type="arabicPeriod" startAt="2"/>
            </a:pPr>
            <a:r>
              <a:rPr lang="ru-RU" sz="3600" dirty="0" smtClean="0"/>
              <a:t>    </a:t>
            </a:r>
            <a:r>
              <a:rPr lang="ru-RU" sz="3600" b="1" u="sng" dirty="0" smtClean="0"/>
              <a:t>Логической</a:t>
            </a:r>
            <a:r>
              <a:rPr lang="ru-RU" sz="3600" dirty="0" smtClean="0"/>
              <a:t> – описывает хождение сигнала в рамках физической топологии</a:t>
            </a:r>
          </a:p>
          <a:p>
            <a:pPr marL="342900" indent="-342900"/>
            <a:r>
              <a:rPr lang="ru-RU" sz="3600" dirty="0" smtClean="0"/>
              <a:t>3.    </a:t>
            </a:r>
            <a:r>
              <a:rPr lang="ru-RU" sz="3600" b="1" u="sng" dirty="0" smtClean="0"/>
              <a:t>Информационной </a:t>
            </a:r>
            <a:r>
              <a:rPr lang="ru-RU" sz="3600" dirty="0" smtClean="0"/>
              <a:t>– описывает направление потоков информации, передаваемых по сети</a:t>
            </a:r>
            <a:endParaRPr lang="ru-RU"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2700000" scaled="1"/>
          <a:tileRect/>
        </a:gradFill>
        <a:effectLst/>
      </p:bgPr>
    </p:bg>
    <p:spTree>
      <p:nvGrpSpPr>
        <p:cNvPr id="1" name=""/>
        <p:cNvGrpSpPr/>
        <p:nvPr/>
      </p:nvGrpSpPr>
      <p:grpSpPr>
        <a:xfrm>
          <a:off x="0" y="0"/>
          <a:ext cx="0" cy="0"/>
          <a:chOff x="0" y="0"/>
          <a:chExt cx="0" cy="0"/>
        </a:xfrm>
      </p:grpSpPr>
      <p:pic>
        <p:nvPicPr>
          <p:cNvPr id="20484" name="Picture 4" descr="https://im0-tub-ru.yandex.net/i?id=d1d9fd8c39e8c9479cb357ae71ff5d48&amp;n=33&amp;h=215&amp;w=337"/>
          <p:cNvPicPr>
            <a:picLocks noChangeAspect="1" noChangeArrowheads="1"/>
          </p:cNvPicPr>
          <p:nvPr/>
        </p:nvPicPr>
        <p:blipFill>
          <a:blip r:embed="rId2"/>
          <a:srcRect/>
          <a:stretch>
            <a:fillRect/>
          </a:stretch>
        </p:blipFill>
        <p:spPr bwMode="auto">
          <a:xfrm>
            <a:off x="4862505" y="1928802"/>
            <a:ext cx="4281495" cy="3000396"/>
          </a:xfrm>
          <a:prstGeom prst="rect">
            <a:avLst/>
          </a:prstGeom>
          <a:noFill/>
        </p:spPr>
      </p:pic>
      <p:sp>
        <p:nvSpPr>
          <p:cNvPr id="5" name="TextBox 4"/>
          <p:cNvSpPr txBox="1"/>
          <p:nvPr/>
        </p:nvSpPr>
        <p:spPr>
          <a:xfrm>
            <a:off x="928662" y="428604"/>
            <a:ext cx="7000924" cy="5539978"/>
          </a:xfrm>
          <a:prstGeom prst="rect">
            <a:avLst/>
          </a:prstGeom>
          <a:noFill/>
        </p:spPr>
        <p:txBody>
          <a:bodyPr wrap="square" rtlCol="0">
            <a:spAutoFit/>
          </a:bodyPr>
          <a:lstStyle/>
          <a:p>
            <a:r>
              <a:rPr lang="ru-RU" sz="4800" b="1" dirty="0" smtClean="0">
                <a:solidFill>
                  <a:srgbClr val="0070C0"/>
                </a:solidFill>
                <a:latin typeface="Monotype Corsiva" pitchFamily="66" charset="0"/>
              </a:rPr>
              <a:t>Базовые сетевые топологии:</a:t>
            </a:r>
          </a:p>
          <a:p>
            <a:r>
              <a:rPr lang="ru-RU" sz="3600" b="1" dirty="0" smtClean="0">
                <a:latin typeface="Constantia" pitchFamily="18" charset="0"/>
              </a:rPr>
              <a:t>Шина</a:t>
            </a:r>
          </a:p>
          <a:p>
            <a:r>
              <a:rPr lang="ru-RU" sz="3600" b="1" dirty="0" smtClean="0">
                <a:latin typeface="Constantia" pitchFamily="18" charset="0"/>
              </a:rPr>
              <a:t>Кольцо</a:t>
            </a:r>
          </a:p>
          <a:p>
            <a:r>
              <a:rPr lang="ru-RU" sz="3600" b="1" dirty="0" smtClean="0">
                <a:latin typeface="Constantia" pitchFamily="18" charset="0"/>
              </a:rPr>
              <a:t>Звезда</a:t>
            </a:r>
          </a:p>
          <a:p>
            <a:pPr algn="ctr"/>
            <a:endParaRPr lang="ru-RU" sz="3600" dirty="0" smtClean="0"/>
          </a:p>
          <a:p>
            <a:endParaRPr lang="ru-RU" dirty="0" smtClean="0"/>
          </a:p>
          <a:p>
            <a:r>
              <a:rPr lang="ru-RU" sz="3600" b="1" dirty="0" smtClean="0">
                <a:solidFill>
                  <a:srgbClr val="0070C0"/>
                </a:solidFill>
              </a:rPr>
              <a:t>На основе базовых </a:t>
            </a:r>
          </a:p>
          <a:p>
            <a:r>
              <a:rPr lang="ru-RU" sz="3600" b="1" dirty="0" smtClean="0">
                <a:solidFill>
                  <a:srgbClr val="0070C0"/>
                </a:solidFill>
              </a:rPr>
              <a:t>топологий строится </a:t>
            </a:r>
          </a:p>
          <a:p>
            <a:r>
              <a:rPr lang="ru-RU" sz="3600" b="1" dirty="0" smtClean="0">
                <a:solidFill>
                  <a:srgbClr val="0070C0"/>
                </a:solidFill>
              </a:rPr>
              <a:t>большинство</a:t>
            </a:r>
          </a:p>
          <a:p>
            <a:r>
              <a:rPr lang="ru-RU" sz="3600" b="1" dirty="0" smtClean="0">
                <a:solidFill>
                  <a:srgbClr val="0070C0"/>
                </a:solidFill>
              </a:rPr>
              <a:t>компьютерных  сетей</a:t>
            </a:r>
            <a:endParaRPr lang="ru-RU" sz="3600" b="1"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2" descr="http://informatica66.altervista.org/immagini/rete_coassiale.gif"/>
          <p:cNvPicPr>
            <a:picLocks noChangeAspect="1" noChangeArrowheads="1"/>
          </p:cNvPicPr>
          <p:nvPr/>
        </p:nvPicPr>
        <p:blipFill>
          <a:blip r:embed="rId2"/>
          <a:srcRect/>
          <a:stretch>
            <a:fillRect/>
          </a:stretch>
        </p:blipFill>
        <p:spPr bwMode="auto">
          <a:xfrm>
            <a:off x="1714480" y="3643314"/>
            <a:ext cx="6529434" cy="3174030"/>
          </a:xfrm>
          <a:prstGeom prst="rect">
            <a:avLst/>
          </a:prstGeom>
          <a:noFill/>
        </p:spPr>
      </p:pic>
      <p:sp>
        <p:nvSpPr>
          <p:cNvPr id="5" name="TextBox 4"/>
          <p:cNvSpPr txBox="1"/>
          <p:nvPr/>
        </p:nvSpPr>
        <p:spPr>
          <a:xfrm>
            <a:off x="1285852" y="285728"/>
            <a:ext cx="6858048" cy="3785652"/>
          </a:xfrm>
          <a:prstGeom prst="rect">
            <a:avLst/>
          </a:prstGeom>
          <a:noFill/>
        </p:spPr>
        <p:txBody>
          <a:bodyPr wrap="square" rtlCol="0">
            <a:spAutoFit/>
          </a:bodyPr>
          <a:lstStyle/>
          <a:p>
            <a:pPr algn="just"/>
            <a:r>
              <a:rPr lang="ru-RU" sz="4800" b="1" i="1" dirty="0" smtClean="0">
                <a:latin typeface="Monotype Corsiva" pitchFamily="66" charset="0"/>
              </a:rPr>
              <a:t>Топология типа шина  </a:t>
            </a:r>
            <a:r>
              <a:rPr lang="ru-RU" sz="3200" b="1" i="1" dirty="0" smtClean="0"/>
              <a:t>-</a:t>
            </a:r>
            <a:r>
              <a:rPr lang="ru-RU" sz="3200" b="1" dirty="0" smtClean="0"/>
              <a:t>  представляет собой общий кабель (называемый шина),  к которому подсоединены все рабочие станции. На концах кабеля находятся терминаторы, для предотвращения отражения сигнала</a:t>
            </a:r>
            <a:endParaRPr lang="ru-RU" sz="32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214282" y="285728"/>
            <a:ext cx="8643998" cy="4031873"/>
          </a:xfrm>
          <a:prstGeom prst="rect">
            <a:avLst/>
          </a:prstGeom>
        </p:spPr>
        <p:txBody>
          <a:bodyPr wrap="square">
            <a:spAutoFit/>
          </a:bodyPr>
          <a:lstStyle/>
          <a:p>
            <a:pPr algn="just"/>
            <a:r>
              <a:rPr lang="ru-RU" sz="3200" b="1" dirty="0" smtClean="0"/>
              <a:t>При соединении «шина» </a:t>
            </a:r>
            <a:r>
              <a:rPr lang="ru-RU" sz="3200" dirty="0" smtClean="0"/>
              <a:t>- все компьютеры сети подключаются к одному кабелю, этот кабель используется совместно всеми рабочими станциями по очереди. При таком типе соединения все сообщения, посылаемые каждым отдельным компьютером, принимаются всеми остальными компьютерами в сети.</a:t>
            </a:r>
            <a:endParaRPr lang="ru-RU" sz="3200" dirty="0"/>
          </a:p>
        </p:txBody>
      </p:sp>
      <p:pic>
        <p:nvPicPr>
          <p:cNvPr id="21508" name="Picture 4" descr="https://im2-tub-ru.yandex.net/i?id=bc21d5dc64c187aec8e7f8a15d32dacc&amp;n=33&amp;h=215&amp;w=480"/>
          <p:cNvPicPr>
            <a:picLocks noChangeAspect="1" noChangeArrowheads="1"/>
          </p:cNvPicPr>
          <p:nvPr/>
        </p:nvPicPr>
        <p:blipFill>
          <a:blip r:embed="rId2"/>
          <a:srcRect/>
          <a:stretch>
            <a:fillRect/>
          </a:stretch>
        </p:blipFill>
        <p:spPr bwMode="auto">
          <a:xfrm>
            <a:off x="0" y="4286256"/>
            <a:ext cx="9144000" cy="321471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85720" y="1428736"/>
            <a:ext cx="8643998"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600" b="1" i="0" u="none" strike="noStrike" cap="none" normalizeH="0" baseline="0" dirty="0" smtClean="0">
                <a:ln>
                  <a:noFill/>
                </a:ln>
                <a:solidFill>
                  <a:srgbClr val="000000"/>
                </a:solidFill>
                <a:effectLst/>
                <a:latin typeface="Times New Roman" pitchFamily="18" charset="0"/>
                <a:cs typeface="Times New Roman" pitchFamily="18" charset="0"/>
              </a:rPr>
              <a:t>Вся информация находится в сети и доступна каждому компьютеру.</a:t>
            </a:r>
            <a:endParaRPr kumimoji="0" lang="ru-RU" sz="26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2600" b="1" i="0" u="none" strike="noStrike" cap="none" normalizeH="0" dirty="0" smtClean="0">
                <a:ln>
                  <a:noFill/>
                </a:ln>
                <a:solidFill>
                  <a:srgbClr val="000000"/>
                </a:solidFill>
                <a:effectLst/>
                <a:latin typeface="Times New Roman" pitchFamily="18" charset="0"/>
                <a:cs typeface="Times New Roman" pitchFamily="18" charset="0"/>
              </a:rPr>
              <a:t> </a:t>
            </a:r>
            <a:r>
              <a:rPr kumimoji="0" lang="ru-RU" sz="2600" b="1" i="0" u="none" strike="noStrike" cap="none" normalizeH="0" baseline="0" dirty="0" smtClean="0">
                <a:ln>
                  <a:noFill/>
                </a:ln>
                <a:solidFill>
                  <a:srgbClr val="000000"/>
                </a:solidFill>
                <a:effectLst/>
                <a:latin typeface="Times New Roman" pitchFamily="18" charset="0"/>
                <a:cs typeface="Times New Roman" pitchFamily="18" charset="0"/>
              </a:rPr>
              <a:t>Рабочие станции можно подключать независимо друг от друга. Т.е. при подключении нового абонента нет необходимости останавливать передачу информации в сети.</a:t>
            </a:r>
            <a:endParaRPr kumimoji="0" lang="ru-RU" sz="26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000000"/>
                </a:solidFill>
                <a:effectLst/>
                <a:latin typeface="Times New Roman" pitchFamily="18" charset="0"/>
                <a:cs typeface="Times New Roman" pitchFamily="18" charset="0"/>
              </a:rPr>
              <a:t>-  Построение сетей на основе топологии общая шина обходится дешевле, так как отсутствуют затраты на прокладку дополнительных линий при подключении нового клиента.</a:t>
            </a:r>
            <a:endParaRPr kumimoji="0" lang="ru-RU" sz="26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000000"/>
                </a:solidFill>
                <a:effectLst/>
                <a:latin typeface="Times New Roman" pitchFamily="18" charset="0"/>
                <a:cs typeface="Times New Roman" pitchFamily="18" charset="0"/>
              </a:rPr>
              <a:t>- Сеть обладает высокой надежностью, т.к. работоспособность сети не зависит от работоспособности отдельных компьютеров.</a:t>
            </a:r>
            <a:endParaRPr kumimoji="0" lang="ru-RU" sz="2600" b="1" i="0" u="none" strike="noStrike" cap="none" normalizeH="0" baseline="0" dirty="0" smtClean="0">
              <a:ln>
                <a:noFill/>
              </a:ln>
              <a:solidFill>
                <a:schemeClr val="tx1"/>
              </a:solidFill>
              <a:effectLst/>
              <a:latin typeface="Arial" pitchFamily="34" charset="0"/>
            </a:endParaRPr>
          </a:p>
        </p:txBody>
      </p:sp>
      <p:sp>
        <p:nvSpPr>
          <p:cNvPr id="21507" name="WordArt 3"/>
          <p:cNvSpPr>
            <a:spLocks noChangeArrowheads="1" noChangeShapeType="1" noTextEdit="1"/>
          </p:cNvSpPr>
          <p:nvPr/>
        </p:nvSpPr>
        <p:spPr bwMode="auto">
          <a:xfrm>
            <a:off x="428596" y="285728"/>
            <a:ext cx="8429684" cy="1143000"/>
          </a:xfrm>
          <a:prstGeom prst="rect">
            <a:avLst/>
          </a:prstGeom>
        </p:spPr>
        <p:txBody>
          <a:bodyPr wrap="none" fromWordArt="1">
            <a:prstTxWarp prst="textPlain">
              <a:avLst>
                <a:gd name="adj" fmla="val 47344"/>
              </a:avLst>
            </a:prstTxWarp>
          </a:bodyPr>
          <a:lstStyle/>
          <a:p>
            <a:pPr algn="ctr" rtl="0"/>
            <a:r>
              <a:rPr lang="ru-RU" sz="3600" kern="10" spc="0" smtClean="0">
                <a:ln w="22225">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Преимущества топологии</a:t>
            </a:r>
          </a:p>
          <a:p>
            <a:pPr algn="ctr" rtl="0"/>
            <a:r>
              <a:rPr lang="ru-RU" sz="3600" kern="10" spc="0" smtClean="0">
                <a:ln w="22225">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 шина "</a:t>
            </a:r>
            <a:endParaRPr lang="ru-RU" sz="3600" kern="10" spc="0">
              <a:ln w="22225">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357158" y="285728"/>
            <a:ext cx="8429684" cy="1000132"/>
          </a:xfrm>
          <a:prstGeom prst="rect">
            <a:avLst/>
          </a:prstGeom>
        </p:spPr>
        <p:txBody>
          <a:bodyPr wrap="none" fromWordArt="1">
            <a:prstTxWarp prst="textPlain">
              <a:avLst>
                <a:gd name="adj" fmla="val 47123"/>
              </a:avLst>
            </a:prstTxWarp>
          </a:bodyPr>
          <a:lstStyle/>
          <a:p>
            <a:pPr algn="ctr" rtl="0"/>
            <a:r>
              <a:rPr lang="ru-RU" sz="3600" kern="10" spc="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Недостатки топологии</a:t>
            </a:r>
          </a:p>
          <a:p>
            <a:pPr algn="ctr" rtl="0"/>
            <a:r>
              <a:rPr lang="ru-RU" sz="3600" kern="10" spc="0" smtClean="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rPr>
              <a:t>" шина "</a:t>
            </a:r>
            <a:endParaRPr lang="ru-RU" sz="3600" kern="10" spc="0">
              <a:ln w="22225" algn="ctr">
                <a:solidFill>
                  <a:srgbClr val="990000"/>
                </a:solidFill>
                <a:round/>
                <a:headEnd/>
                <a:tailEnd/>
              </a:ln>
              <a:gradFill rotWithShape="0">
                <a:gsLst>
                  <a:gs pos="0">
                    <a:srgbClr val="FF6600"/>
                  </a:gs>
                  <a:gs pos="50000">
                    <a:srgbClr val="FFFF00"/>
                  </a:gs>
                  <a:gs pos="100000">
                    <a:srgbClr val="FF6600"/>
                  </a:gs>
                </a:gsLst>
                <a:lin ang="5400000" scaled="1"/>
              </a:gradFill>
              <a:effectLst>
                <a:outerShdw dist="35921" dir="2700000" algn="ctr" rotWithShape="0">
                  <a:srgbClr val="C0C0C0">
                    <a:alpha val="80000"/>
                  </a:srgbClr>
                </a:outerShdw>
              </a:effectLst>
              <a:latin typeface="Impact"/>
            </a:endParaRPr>
          </a:p>
        </p:txBody>
      </p:sp>
      <p:sp>
        <p:nvSpPr>
          <p:cNvPr id="22536" name="Rectangle 8"/>
          <p:cNvSpPr>
            <a:spLocks noChangeArrowheads="1"/>
          </p:cNvSpPr>
          <p:nvPr/>
        </p:nvSpPr>
        <p:spPr bwMode="auto">
          <a:xfrm>
            <a:off x="357158" y="1500174"/>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Низкая скорость передачи данных, т.к. вся информация циркулирует по одному каналу (шине).</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Быстродействие сети зависит от числа подключенных компьютеров. Чем больше компьютеров подключено к сети, тем медленнее идет передача информации от одного компьютера к другому.</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400" b="1" i="0" u="none" strike="noStrike" cap="none" normalizeH="0" baseline="0" dirty="0" smtClean="0">
                <a:ln>
                  <a:noFill/>
                </a:ln>
                <a:solidFill>
                  <a:srgbClr val="000000"/>
                </a:solidFill>
                <a:effectLst/>
                <a:latin typeface="Times New Roman" pitchFamily="18" charset="0"/>
                <a:cs typeface="Times New Roman" pitchFamily="18" charset="0"/>
              </a:rPr>
              <a:t>    Для сетей, построенных на основе данной топологии, характерна низкая безопасность, так как информация на каждом компьютере может быть доступна с любого другого компьютера.</a:t>
            </a:r>
          </a:p>
          <a:p>
            <a:r>
              <a:rPr lang="ru-RU" sz="2400" b="1" dirty="0" smtClean="0">
                <a:latin typeface="Times New Roman" pitchFamily="18" charset="0"/>
                <a:cs typeface="Times New Roman" pitchFamily="18" charset="0"/>
              </a:rPr>
              <a:t>-   Неисправность одного узла приводит к неисправности всей сети</a:t>
            </a:r>
          </a:p>
          <a:p>
            <a:r>
              <a:rPr lang="ru-RU" sz="2400" b="1" dirty="0" smtClean="0">
                <a:latin typeface="Times New Roman" pitchFamily="18" charset="0"/>
                <a:cs typeface="Times New Roman" pitchFamily="18" charset="0"/>
              </a:rPr>
              <a:t>-   Трудный поиск неисправностей</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ru-RU" sz="2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853</Words>
  <PresentationFormat>Экран (4:3)</PresentationFormat>
  <Paragraphs>116</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56</cp:revision>
  <dcterms:modified xsi:type="dcterms:W3CDTF">2016-02-21T12:44:05Z</dcterms:modified>
</cp:coreProperties>
</file>