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92" r:id="rId33"/>
    <p:sldId id="293" r:id="rId34"/>
    <p:sldId id="294" r:id="rId35"/>
    <p:sldId id="295" r:id="rId36"/>
    <p:sldId id="289" r:id="rId37"/>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1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add title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F463A-BC7C-46EE-9F1E-7F377CCA4891}" type="datetimeFigureOut">
              <a:rPr lang="en-US" smtClean="0"/>
              <a:pPr/>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AF463A-BC7C-46EE-9F1E-7F377CCA4891}" type="datetimeFigureOut">
              <a:rPr lang="en-US" smtClean="0"/>
              <a:pPr/>
              <a:t>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AF463A-BC7C-46EE-9F1E-7F377CCA4891}" type="datetimeFigureOut">
              <a:rPr lang="en-US" smtClean="0"/>
              <a:pPr/>
              <a:t>2/12/2016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AF463A-BC7C-46EE-9F1E-7F377CCA4891}" type="datetimeFigureOut">
              <a:rPr lang="en-US" smtClean="0"/>
              <a:pPr/>
              <a:t>2/12/2016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F463A-BC7C-46EE-9F1E-7F377CCA4891}" type="datetimeFigureOut">
              <a:rPr lang="en-US" smtClean="0"/>
              <a:pPr/>
              <a:t>2/12/2016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pPr/>
              <a:t>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pPr/>
              <a:t>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F463A-BC7C-46EE-9F1E-7F377CCA4891}" type="datetimeFigureOut">
              <a:rPr lang="en-US" smtClean="0"/>
              <a:pPr/>
              <a:t>2/12/2016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83448D-3A78-4528-A469-B745A65DA4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latinLnBrk="0">
        <a:spcBef>
          <a:spcPct val="0"/>
        </a:spcBef>
        <a:buNone/>
        <a:defRPr sz="4400" kern="1200">
          <a:solidFill>
            <a:schemeClr val="tx1"/>
          </a:solidFill>
          <a:latin typeface="+mj-lt"/>
          <a:ea typeface="+mj-ea"/>
          <a:cs typeface="+mj-cs"/>
        </a:defRPr>
      </a:lvl1pPr>
    </p:titleStyle>
    <p:bodyStyle>
      <a:lvl1pPr marL="342900" indent="-342900" algn="l" defTabSz="914400" rtl="0" latinLnBrk="0">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latinLnBrk="0">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latinLnBrk="0">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latinLnBrk="0">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latinLnBrk="0">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latinLnBrk="0">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latinLnBrk="0">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latinLnBrk="0">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latinLnBrk="0">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hyperlink" Target="http://900igr.net/datai/tekhnologija/SHablony-podelok/0001-001-Urok-proekt-na-temu-Teatr-na-stole.jpg"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4.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5" Type="http://schemas.openxmlformats.org/officeDocument/2006/relationships/image" Target="../media/image35.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hyperlink" Target="http://images.yandex.ru/yandsearch?source=wiz&amp;img_url=http://fantasyflash.ru/anime/sweet/image/sw80.gif&amp;uinfo=ww-1079-wh-538-fw-846-fh-448-pd-1&amp;text=%D0%BA%D0%B0%D1%80%D1%82%D0%B8%D0%BD%D0%BA%D0%B8%20%D0%B0%D0%BD%D0%B8%D0%BC%D0%B0%D1%88%D0%BA%D0%B8%20%D0%B4%D0%BB%D1%8F%20%D0%BF%D1%80%D0%B5%D0%B7%D0%B5%D0%BD%D1%82%D0%B0%D1%86%D0%B8%D0%B9%20%D0%B2%20%D0%B4\%D1%81%20%D0%B4%D0%B5%D0%B2%D0%BE%D1%87%D0%BA%D0%B0%20%D0%B0%D0%BB%D0%B8%D1%81%D0%B0&amp;noreask=1&amp;pos=625&amp;lr=54&amp;rpt=simage"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14.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59.jpeg"/><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3" Type="http://schemas.openxmlformats.org/officeDocument/2006/relationships/hyperlink" Target="https://e.mail.ru/compose?To=ira.irina.antropova@mail.ru"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21.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16.gi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gi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4.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2.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76.gif"/><Relationship Id="rId4" Type="http://schemas.openxmlformats.org/officeDocument/2006/relationships/image" Target="../media/image90.jpeg"/></Relationships>
</file>

<file path=ppt/slides/_rels/slide25.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gi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26.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2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28.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 Id="rId9" Type="http://schemas.openxmlformats.org/officeDocument/2006/relationships/image" Target="../media/image97.gif"/></Relationships>
</file>

<file path=ppt/slides/_rels/slide29.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gif"/><Relationship Id="rId10" Type="http://schemas.openxmlformats.org/officeDocument/2006/relationships/image" Target="../media/image76.gif"/><Relationship Id="rId4" Type="http://schemas.openxmlformats.org/officeDocument/2006/relationships/image" Target="../media/image116.jpeg"/><Relationship Id="rId9" Type="http://schemas.openxmlformats.org/officeDocument/2006/relationships/image" Target="../media/image121.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124.jpeg"/><Relationship Id="rId10" Type="http://schemas.openxmlformats.org/officeDocument/2006/relationships/image" Target="../media/image9.gif"/><Relationship Id="rId4" Type="http://schemas.openxmlformats.org/officeDocument/2006/relationships/image" Target="../media/image123.jpeg"/><Relationship Id="rId9" Type="http://schemas.openxmlformats.org/officeDocument/2006/relationships/image" Target="../media/image97.gif"/></Relationships>
</file>

<file path=ppt/slides/_rels/slide31.xml.rels><?xml version="1.0" encoding="UTF-8" standalone="yes"?>
<Relationships xmlns="http://schemas.openxmlformats.org/package/2006/relationships"><Relationship Id="rId8" Type="http://schemas.openxmlformats.org/officeDocument/2006/relationships/image" Target="../media/image133.gif"/><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 Id="rId9" Type="http://schemas.openxmlformats.org/officeDocument/2006/relationships/image" Target="../media/image134.gif"/></Relationships>
</file>

<file path=ppt/slides/_rels/slide3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hyperlink" Target="http://tolkslovar.ru/u336.html" TargetMode="External"/><Relationship Id="rId7" Type="http://schemas.openxmlformats.org/officeDocument/2006/relationships/image" Target="../media/image139.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jpeg"/><Relationship Id="rId10" Type="http://schemas.openxmlformats.org/officeDocument/2006/relationships/image" Target="../media/image16.gif"/><Relationship Id="rId4" Type="http://schemas.openxmlformats.org/officeDocument/2006/relationships/hyperlink" Target="http://tolkslovar.ru/z2803.html" TargetMode="External"/><Relationship Id="rId9" Type="http://schemas.openxmlformats.org/officeDocument/2006/relationships/image" Target="../media/image141.jpeg"/></Relationships>
</file>

<file path=ppt/slides/_rels/slide34.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12" Type="http://schemas.openxmlformats.org/officeDocument/2006/relationships/image" Target="../media/image76.gi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45.jpeg"/><Relationship Id="rId11" Type="http://schemas.openxmlformats.org/officeDocument/2006/relationships/image" Target="../media/image150.jpeg"/><Relationship Id="rId5" Type="http://schemas.openxmlformats.org/officeDocument/2006/relationships/image" Target="../media/image144.jpeg"/><Relationship Id="rId10" Type="http://schemas.openxmlformats.org/officeDocument/2006/relationships/image" Target="../media/image149.jpeg"/><Relationship Id="rId4" Type="http://schemas.openxmlformats.org/officeDocument/2006/relationships/image" Target="../media/image143.jpeg"/><Relationship Id="rId9" Type="http://schemas.openxmlformats.org/officeDocument/2006/relationships/image" Target="../media/image148.jpeg"/></Relationships>
</file>

<file path=ppt/slides/_rels/slide35.xml.rels><?xml version="1.0" encoding="UTF-8" standalone="yes"?>
<Relationships xmlns="http://schemas.openxmlformats.org/package/2006/relationships"><Relationship Id="rId8" Type="http://schemas.openxmlformats.org/officeDocument/2006/relationships/image" Target="../media/image156.jpeg"/><Relationship Id="rId13" Type="http://schemas.openxmlformats.org/officeDocument/2006/relationships/image" Target="../media/image161.jpeg"/><Relationship Id="rId3" Type="http://schemas.openxmlformats.org/officeDocument/2006/relationships/image" Target="../media/image151.jpeg"/><Relationship Id="rId7" Type="http://schemas.openxmlformats.org/officeDocument/2006/relationships/image" Target="../media/image155.jpeg"/><Relationship Id="rId12" Type="http://schemas.openxmlformats.org/officeDocument/2006/relationships/image" Target="../media/image160.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54.jpeg"/><Relationship Id="rId11" Type="http://schemas.openxmlformats.org/officeDocument/2006/relationships/image" Target="../media/image159.jpeg"/><Relationship Id="rId5" Type="http://schemas.openxmlformats.org/officeDocument/2006/relationships/image" Target="../media/image153.jpeg"/><Relationship Id="rId10" Type="http://schemas.openxmlformats.org/officeDocument/2006/relationships/image" Target="../media/image158.jpeg"/><Relationship Id="rId4" Type="http://schemas.openxmlformats.org/officeDocument/2006/relationships/image" Target="../media/image152.jpeg"/><Relationship Id="rId9" Type="http://schemas.openxmlformats.org/officeDocument/2006/relationships/image" Target="../media/image157.jpeg"/><Relationship Id="rId14" Type="http://schemas.openxmlformats.org/officeDocument/2006/relationships/image" Target="../media/image162.gif"/></Relationships>
</file>

<file path=ppt/slides/_rels/slide3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63.jpeg"/><Relationship Id="rId1" Type="http://schemas.openxmlformats.org/officeDocument/2006/relationships/slideLayout" Target="../slideLayouts/slideLayout2.xml"/><Relationship Id="rId4" Type="http://schemas.openxmlformats.org/officeDocument/2006/relationships/image" Target="../media/image164.gi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hyperlink" Target="http://miranimacii.ru/photo/dlja_prezentacij/deti_smotrjat_knizhki/23-0-2353"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severshkola12.ucoz.ru/_ld/1/56031409.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ctrTitle"/>
          </p:nvPr>
        </p:nvSpPr>
        <p:spPr>
          <a:xfrm>
            <a:off x="685800" y="381000"/>
            <a:ext cx="7772400" cy="1524000"/>
          </a:xfrm>
        </p:spPr>
        <p:txBody>
          <a:bodyPr>
            <a:normAutofit fontScale="90000"/>
          </a:bodyPr>
          <a:lstStyle/>
          <a:p>
            <a:r>
              <a:rPr lang="ru-RU" sz="2000" dirty="0" smtClean="0"/>
              <a:t/>
            </a:r>
            <a:br>
              <a:rPr lang="ru-RU" sz="2000" dirty="0" smtClean="0"/>
            </a:br>
            <a:r>
              <a:rPr lang="ru-RU" sz="2000" dirty="0" smtClean="0"/>
              <a:t/>
            </a:r>
            <a:br>
              <a:rPr lang="ru-RU" sz="2000" dirty="0" smtClean="0"/>
            </a:br>
            <a:r>
              <a:rPr lang="ru-RU" sz="2000" dirty="0" smtClean="0"/>
              <a:t/>
            </a:r>
            <a:br>
              <a:rPr lang="ru-RU" sz="2000" dirty="0" smtClean="0"/>
            </a:br>
            <a:r>
              <a:rPr lang="ru-RU" sz="2000" dirty="0" smtClean="0"/>
              <a:t/>
            </a:r>
            <a:br>
              <a:rPr lang="ru-RU" sz="2000" dirty="0" smtClean="0"/>
            </a:br>
            <a:r>
              <a:rPr lang="ru-RU" sz="2000" b="1" dirty="0" smtClean="0"/>
              <a:t>муниципальное автономное дошкольное образовательное учреждение Тюменского муниципального района</a:t>
            </a:r>
            <a:br>
              <a:rPr lang="ru-RU" sz="2000" b="1" dirty="0" smtClean="0"/>
            </a:br>
            <a:r>
              <a:rPr lang="ru-RU" sz="2000" b="1" dirty="0" err="1" smtClean="0"/>
              <a:t>Новотарманский</a:t>
            </a:r>
            <a:r>
              <a:rPr lang="ru-RU" sz="2000" b="1" dirty="0" smtClean="0"/>
              <a:t> детский сад «Огонек» </a:t>
            </a:r>
            <a:br>
              <a:rPr lang="ru-RU" sz="2000" b="1" dirty="0" smtClean="0"/>
            </a:br>
            <a:r>
              <a:rPr lang="ru-RU" sz="2000" b="1" dirty="0" err="1" smtClean="0"/>
              <a:t>общеразвивающего</a:t>
            </a:r>
            <a:r>
              <a:rPr lang="ru-RU" sz="2000" b="1" dirty="0" smtClean="0"/>
              <a:t> вида с приоритетным осуществлением деятельности по познавательно-речевому направлению развития детей</a:t>
            </a:r>
            <a:br>
              <a:rPr lang="ru-RU" sz="2000" b="1" dirty="0" smtClean="0"/>
            </a:br>
            <a:r>
              <a:rPr lang="ru-RU" sz="2000" b="1" dirty="0" smtClean="0"/>
              <a:t> </a:t>
            </a:r>
            <a:r>
              <a:rPr lang="ru-RU" sz="2000" dirty="0" smtClean="0"/>
              <a:t/>
            </a:r>
            <a:br>
              <a:rPr lang="ru-RU" sz="2000" dirty="0" smtClean="0"/>
            </a:br>
            <a:r>
              <a:rPr lang="ru-RU" sz="2000" b="1" dirty="0" smtClean="0">
                <a:latin typeface="Times New Roman" pitchFamily="18" charset="0"/>
                <a:cs typeface="Times New Roman" pitchFamily="18" charset="0"/>
              </a:rPr>
              <a:t/>
            </a:r>
            <a:br>
              <a:rPr lang="ru-RU" sz="2000" b="1" dirty="0" smtClean="0">
                <a:latin typeface="Times New Roman" pitchFamily="18" charset="0"/>
                <a:cs typeface="Times New Roman" pitchFamily="18" charset="0"/>
              </a:rPr>
            </a:br>
            <a:endParaRPr lang="ru-RU" dirty="0"/>
          </a:p>
        </p:txBody>
      </p:sp>
      <p:sp>
        <p:nvSpPr>
          <p:cNvPr id="3" name="Подзаголовок 2"/>
          <p:cNvSpPr>
            <a:spLocks noGrp="1"/>
          </p:cNvSpPr>
          <p:nvPr>
            <p:ph type="subTitle" idx="1"/>
          </p:nvPr>
        </p:nvSpPr>
        <p:spPr>
          <a:xfrm>
            <a:off x="457200" y="1905000"/>
            <a:ext cx="6477000" cy="4495800"/>
          </a:xfrm>
        </p:spPr>
        <p:txBody>
          <a:bodyP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defTabSz="915988"/>
            <a:r>
              <a:rPr lang="ru-RU"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p>
          <a:p>
            <a:pPr defTabSz="915988"/>
            <a:endPar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defTabSz="915988"/>
            <a:endPar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defTabSz="915988"/>
            <a:endPar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defTabSz="915988"/>
            <a:endPar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defTabSz="915988"/>
            <a:endPar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l" defTabSz="915988"/>
            <a:r>
              <a:rPr lang="ru-RU" sz="2400" b="1" spc="50" dirty="0" smtClean="0">
                <a:ln w="11430">
                  <a:solidFill>
                    <a:schemeClr val="accent6">
                      <a:lumMod val="50000"/>
                    </a:schemeClr>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Воспитатель: Антропова</a:t>
            </a:r>
          </a:p>
          <a:p>
            <a:pPr algn="l" defTabSz="915988"/>
            <a:r>
              <a:rPr lang="ru-RU" sz="2400" b="1" spc="50" dirty="0" smtClean="0">
                <a:ln w="11430">
                  <a:solidFill>
                    <a:schemeClr val="accent6">
                      <a:lumMod val="50000"/>
                    </a:schemeClr>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Ирина Петровна</a:t>
            </a:r>
          </a:p>
          <a:p>
            <a:pPr algn="l" defTabSz="915988"/>
            <a:endParaRPr lang="ru-RU" sz="2400" b="1" spc="50" dirty="0" smtClean="0">
              <a:ln w="11430">
                <a:solidFill>
                  <a:schemeClr val="accent6">
                    <a:lumMod val="50000"/>
                  </a:schemeClr>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defTabSz="915988"/>
            <a:r>
              <a:rPr lang="ru-RU" sz="2400" b="1" spc="50" dirty="0" smtClean="0">
                <a:ln w="11430">
                  <a:solidFill>
                    <a:schemeClr val="accent6">
                      <a:lumMod val="50000"/>
                    </a:schemeClr>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2016г.</a:t>
            </a:r>
          </a:p>
        </p:txBody>
      </p:sp>
      <p:sp>
        <p:nvSpPr>
          <p:cNvPr id="6" name="Прямоугольник 5"/>
          <p:cNvSpPr/>
          <p:nvPr/>
        </p:nvSpPr>
        <p:spPr>
          <a:xfrm>
            <a:off x="1233072" y="1295401"/>
            <a:ext cx="6677855" cy="184665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                </a:t>
            </a:r>
            <a:r>
              <a:rPr lang="ru-RU" sz="6000" b="1" cap="all" dirty="0" err="1" smtClean="0">
                <a:ln w="0">
                  <a:solidFill>
                    <a:schemeClr val="accent6">
                      <a:lumMod val="50000"/>
                    </a:schemeClr>
                  </a:solidFill>
                </a:ln>
                <a:solidFill>
                  <a:srgbClr val="FF0000"/>
                </a:solidFill>
                <a:effectLst>
                  <a:reflection blurRad="12700" stA="50000" endPos="50000" dist="5000" dir="5400000" sy="-100000" rotWithShape="0"/>
                </a:effectLst>
                <a:latin typeface="Times New Roman" pitchFamily="18" charset="0"/>
                <a:cs typeface="Times New Roman" pitchFamily="18" charset="0"/>
              </a:rPr>
              <a:t>Портфолио</a:t>
            </a:r>
            <a:r>
              <a:rPr lang="ru-RU" sz="6000" b="1" cap="all" dirty="0" smtClean="0">
                <a:ln w="0">
                  <a:solidFill>
                    <a:schemeClr val="accent6">
                      <a:lumMod val="50000"/>
                    </a:schemeClr>
                  </a:solidFill>
                </a:ln>
                <a:solidFill>
                  <a:srgbClr val="FF0000"/>
                </a:solidFill>
                <a:effectLst>
                  <a:reflection blurRad="12700" stA="50000" endPos="50000" dist="5000" dir="5400000" sy="-100000" rotWithShape="0"/>
                </a:effectLst>
                <a:latin typeface="Times New Roman" pitchFamily="18" charset="0"/>
                <a:cs typeface="Times New Roman" pitchFamily="18" charset="0"/>
              </a:rPr>
              <a:t> </a:t>
            </a:r>
            <a:endParaRPr lang="ru-RU" sz="6000" b="1" cap="all" dirty="0">
              <a:ln w="0">
                <a:solidFill>
                  <a:schemeClr val="accent6">
                    <a:lumMod val="50000"/>
                  </a:schemeClr>
                </a:solidFill>
              </a:ln>
              <a:solidFill>
                <a:srgbClr val="FF0000"/>
              </a:solidFill>
              <a:effectLst>
                <a:reflection blurRad="12700" stA="50000" endPos="50000" dist="5000" dir="5400000" sy="-100000" rotWithShape="0"/>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p:txBody>
          <a:bodyPr/>
          <a:lstStyle/>
          <a:p>
            <a:endParaRPr lang="ru-RU"/>
          </a:p>
        </p:txBody>
      </p:sp>
      <p:pic>
        <p:nvPicPr>
          <p:cNvPr id="2050" name="Picture 2" descr="E:\Антропова И.П\3 этап.jpeg"/>
          <p:cNvPicPr>
            <a:picLocks noGrp="1" noChangeAspect="1" noChangeArrowheads="1"/>
          </p:cNvPicPr>
          <p:nvPr>
            <p:ph idx="1"/>
          </p:nvPr>
        </p:nvPicPr>
        <p:blipFill>
          <a:blip r:embed="rId3" cstate="print"/>
          <a:srcRect l="1872" t="4049" r="6380" b="4171"/>
          <a:stretch>
            <a:fillRect/>
          </a:stretch>
        </p:blipFill>
        <p:spPr bwMode="auto">
          <a:xfrm>
            <a:off x="3505200" y="304800"/>
            <a:ext cx="4572000" cy="6344816"/>
          </a:xfrm>
          <a:prstGeom prst="rect">
            <a:avLst/>
          </a:prstGeom>
          <a:ln>
            <a:noFill/>
          </a:ln>
          <a:effectLst>
            <a:outerShdw blurRad="292100" dist="139700" dir="2700000" algn="tl" rotWithShape="0">
              <a:srgbClr val="333333">
                <a:alpha val="65000"/>
              </a:srgbClr>
            </a:outerShdw>
          </a:effectLst>
        </p:spPr>
      </p:pic>
      <p:pic>
        <p:nvPicPr>
          <p:cNvPr id="7" name="Рисунок 6" descr="E:\фото сказки ТеРЕМОК 24.10.13\Новая папка\DSCN1189.jpg"/>
          <p:cNvPicPr/>
          <p:nvPr/>
        </p:nvPicPr>
        <p:blipFill>
          <a:blip r:embed="rId4" cstate="print"/>
          <a:srcRect l="-8333" r="-11111" b="-5918"/>
          <a:stretch>
            <a:fillRect/>
          </a:stretch>
        </p:blipFill>
        <p:spPr bwMode="auto">
          <a:xfrm>
            <a:off x="304800" y="4724400"/>
            <a:ext cx="2895600" cy="1905000"/>
          </a:xfrm>
          <a:prstGeom prst="cloud">
            <a:avLst/>
          </a:prstGeom>
          <a:ln>
            <a:solidFill>
              <a:srgbClr val="C00000"/>
            </a:solidFill>
          </a:ln>
          <a:effectLst>
            <a:outerShdw blurRad="292100" dist="139700" dir="2700000" algn="tl" rotWithShape="0">
              <a:srgbClr val="333333">
                <a:alpha val="65000"/>
              </a:srgbClr>
            </a:outerShdw>
          </a:effectLst>
        </p:spPr>
      </p:pic>
      <p:pic>
        <p:nvPicPr>
          <p:cNvPr id="2051" name="Picture 3" descr="C:\Users\ольга\Desktop\ГБДд театр\театр\РЕПКА\УМ\3..jpg"/>
          <p:cNvPicPr>
            <a:picLocks noChangeAspect="1" noChangeArrowheads="1"/>
          </p:cNvPicPr>
          <p:nvPr/>
        </p:nvPicPr>
        <p:blipFill>
          <a:blip r:embed="rId5" cstate="print"/>
          <a:srcRect l="12372" t="13793" r="8447"/>
          <a:stretch>
            <a:fillRect/>
          </a:stretch>
        </p:blipFill>
        <p:spPr bwMode="auto">
          <a:xfrm>
            <a:off x="524256" y="228600"/>
            <a:ext cx="2828544" cy="2209800"/>
          </a:xfrm>
          <a:prstGeom prst="cloud">
            <a:avLst/>
          </a:prstGeom>
          <a:noFill/>
          <a:ln>
            <a:solidFill>
              <a:srgbClr val="C00000"/>
            </a:solidFill>
          </a:ln>
        </p:spPr>
      </p:pic>
      <p:pic>
        <p:nvPicPr>
          <p:cNvPr id="2052" name="Picture 4" descr="C:\Users\ольга\Desktop\ГБДд театр\театр\РЕПКА\УМ\9..jpg"/>
          <p:cNvPicPr>
            <a:picLocks noChangeAspect="1" noChangeArrowheads="1"/>
          </p:cNvPicPr>
          <p:nvPr/>
        </p:nvPicPr>
        <p:blipFill>
          <a:blip r:embed="rId6" cstate="print"/>
          <a:srcRect t="29119" r="26267"/>
          <a:stretch>
            <a:fillRect/>
          </a:stretch>
        </p:blipFill>
        <p:spPr bwMode="auto">
          <a:xfrm>
            <a:off x="304800" y="2438400"/>
            <a:ext cx="2971800" cy="2164706"/>
          </a:xfrm>
          <a:prstGeom prst="cloud">
            <a:avLst/>
          </a:prstGeom>
          <a:noFill/>
          <a:ln>
            <a:solidFill>
              <a:srgbClr val="C00000"/>
            </a:solid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http://xn----7sbb3aaldicno5bm3eh.xn--p1ai/86/164.jpg"/>
          <p:cNvPicPr>
            <a:picLocks noGrp="1"/>
          </p:cNvPicPr>
          <p:nvPr>
            <p:ph idx="1"/>
          </p:nvPr>
        </p:nvPicPr>
        <p:blipFill>
          <a:blip r:embed="rId2" cstate="print"/>
          <a:srcRect/>
          <a:stretch>
            <a:fillRect/>
          </a:stretch>
        </p:blipFill>
        <p:spPr bwMode="auto">
          <a:xfrm>
            <a:off x="1"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457200" y="2971800"/>
            <a:ext cx="8229600" cy="1600200"/>
          </a:xfrm>
        </p:spPr>
        <p:txBody>
          <a:bodyPr>
            <a:normAutofit/>
          </a:bodyPr>
          <a:lstStyle/>
          <a:p>
            <a:r>
              <a:rPr lang="ru-RU" sz="4800" b="1" dirty="0" smtClean="0">
                <a:solidFill>
                  <a:srgbClr val="C00000"/>
                </a:solidFill>
                <a:latin typeface="Monotype Corsiva" pitchFamily="66" charset="0"/>
              </a:rPr>
              <a:t>Театральной студии </a:t>
            </a:r>
            <a:br>
              <a:rPr lang="ru-RU" sz="4800" b="1" dirty="0" smtClean="0">
                <a:solidFill>
                  <a:srgbClr val="C00000"/>
                </a:solidFill>
                <a:latin typeface="Monotype Corsiva" pitchFamily="66" charset="0"/>
              </a:rPr>
            </a:br>
            <a:r>
              <a:rPr lang="ru-RU" sz="4800" b="1" dirty="0" smtClean="0">
                <a:solidFill>
                  <a:srgbClr val="C00000"/>
                </a:solidFill>
                <a:latin typeface="Monotype Corsiva" pitchFamily="66" charset="0"/>
              </a:rPr>
              <a:t>«В гостях у сказки»</a:t>
            </a:r>
            <a:endParaRPr lang="ru-RU" sz="4800" b="1" dirty="0">
              <a:solidFill>
                <a:srgbClr val="C00000"/>
              </a:solidFill>
              <a:latin typeface="Monotype Corsiva" pitchFamily="66" charset="0"/>
            </a:endParaRPr>
          </a:p>
        </p:txBody>
      </p:sp>
      <p:pic>
        <p:nvPicPr>
          <p:cNvPr id="6" name="Рисунок 5" descr="http://900igr.net/datai/tekhnologija/SHablony-podelok/0001-001-Urok-proekt-na-temu-Teatr-na-stole.jpg">
            <a:hlinkClick r:id="rId3" tgtFrame="&quot;_blank&quot;"/>
          </p:cNvPr>
          <p:cNvPicPr/>
          <p:nvPr/>
        </p:nvPicPr>
        <p:blipFill>
          <a:blip r:embed="rId4" cstate="print"/>
          <a:srcRect l="7787" r="16935" b="13735"/>
          <a:stretch>
            <a:fillRect/>
          </a:stretch>
        </p:blipFill>
        <p:spPr bwMode="auto">
          <a:xfrm>
            <a:off x="762000" y="4648200"/>
            <a:ext cx="2362200" cy="1447800"/>
          </a:xfrm>
          <a:prstGeom prst="rect">
            <a:avLst/>
          </a:prstGeom>
          <a:ln>
            <a:noFill/>
          </a:ln>
          <a:effectLst>
            <a:softEdge rad="112500"/>
          </a:effectLst>
        </p:spPr>
      </p:pic>
    </p:spTree>
  </p:cSld>
  <p:clrMapOvr>
    <a:masterClrMapping/>
  </p:clrMapOvr>
  <p:transition>
    <p:wheel spokes="8"/>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Рисунок 4" descr="E:\фото сказки ТеРЕМОК 24.10.13\Новая папка\DSCN1109.jpg"/>
          <p:cNvPicPr/>
          <p:nvPr/>
        </p:nvPicPr>
        <p:blipFill>
          <a:blip r:embed="rId3" cstate="print"/>
          <a:srcRect l="37768" t="4037" r="13973"/>
          <a:stretch>
            <a:fillRect/>
          </a:stretch>
        </p:blipFill>
        <p:spPr bwMode="auto">
          <a:xfrm rot="20732810">
            <a:off x="573629" y="770313"/>
            <a:ext cx="1586474" cy="2355336"/>
          </a:xfrm>
          <a:prstGeom prst="plaque">
            <a:avLst/>
          </a:prstGeom>
          <a:ln w="127000" cap="rnd">
            <a:solidFill>
              <a:srgbClr val="FFFFFF"/>
            </a:solidFill>
          </a:ln>
          <a:effectLst>
            <a:glow rad="101600">
              <a:schemeClr val="accent4">
                <a:satMod val="175000"/>
                <a:alpha val="40000"/>
              </a:schemeClr>
            </a:glow>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Заголовок 5"/>
          <p:cNvSpPr>
            <a:spLocks noGrp="1"/>
          </p:cNvSpPr>
          <p:nvPr>
            <p:ph type="title"/>
          </p:nvPr>
        </p:nvSpPr>
        <p:spPr>
          <a:xfrm>
            <a:off x="457200" y="228600"/>
            <a:ext cx="8229600" cy="762000"/>
          </a:xfrm>
        </p:spPr>
        <p:txBody>
          <a:bodyPr>
            <a:normAutofit fontScale="90000"/>
          </a:bodyPr>
          <a:lstStyle/>
          <a:p>
            <a:r>
              <a:rPr lang="ru-RU" b="1" i="1" dirty="0" smtClean="0"/>
              <a:t/>
            </a:r>
            <a:br>
              <a:rPr lang="ru-RU" b="1" i="1" dirty="0" smtClean="0"/>
            </a:br>
            <a:r>
              <a:rPr lang="ru-RU" b="1" i="1" dirty="0" smtClean="0">
                <a:solidFill>
                  <a:srgbClr val="C00000"/>
                </a:solidFill>
                <a:latin typeface="Monotype Corsiva" pitchFamily="66" charset="0"/>
              </a:rPr>
              <a:t>Сказка на новый лад «Теремок»</a:t>
            </a:r>
            <a:r>
              <a:rPr lang="ru-RU" b="1" dirty="0" smtClean="0">
                <a:solidFill>
                  <a:srgbClr val="C00000"/>
                </a:solidFill>
                <a:latin typeface="Monotype Corsiva" pitchFamily="66" charset="0"/>
              </a:rPr>
              <a:t/>
            </a:r>
            <a:br>
              <a:rPr lang="ru-RU" b="1" dirty="0" smtClean="0">
                <a:solidFill>
                  <a:srgbClr val="C00000"/>
                </a:solidFill>
                <a:latin typeface="Monotype Corsiva" pitchFamily="66" charset="0"/>
              </a:rPr>
            </a:br>
            <a:endParaRPr lang="ru-RU" b="1" dirty="0">
              <a:solidFill>
                <a:srgbClr val="C00000"/>
              </a:solidFill>
              <a:latin typeface="Monotype Corsiva" pitchFamily="66" charset="0"/>
            </a:endParaRPr>
          </a:p>
        </p:txBody>
      </p:sp>
      <p:pic>
        <p:nvPicPr>
          <p:cNvPr id="8" name="Содержимое 7" descr="E:\фото сказки ТеРЕМОК 24.10.13\DSCN1111.jpg"/>
          <p:cNvPicPr>
            <a:picLocks noGrp="1"/>
          </p:cNvPicPr>
          <p:nvPr>
            <p:ph idx="1"/>
          </p:nvPr>
        </p:nvPicPr>
        <p:blipFill>
          <a:blip r:embed="rId4" cstate="print"/>
          <a:srcRect l="2029" t="6538" r="3458"/>
          <a:stretch>
            <a:fillRect/>
          </a:stretch>
        </p:blipFill>
        <p:spPr bwMode="auto">
          <a:xfrm>
            <a:off x="1828800" y="1295400"/>
            <a:ext cx="2789096" cy="2074387"/>
          </a:xfrm>
          <a:prstGeom prst="teardrop">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Рисунок 8" descr="E:\фото сказки ТеРЕМОК 24.10.13\Новая папка\DSCN1110.jpg"/>
          <p:cNvPicPr/>
          <p:nvPr/>
        </p:nvPicPr>
        <p:blipFill>
          <a:blip r:embed="rId5" cstate="print"/>
          <a:srcRect t="15468" r="5826"/>
          <a:stretch>
            <a:fillRect/>
          </a:stretch>
        </p:blipFill>
        <p:spPr bwMode="auto">
          <a:xfrm>
            <a:off x="4419600" y="914400"/>
            <a:ext cx="2602527" cy="1756761"/>
          </a:xfrm>
          <a:prstGeom prst="teardrop">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descr="E:\фото сказки ТеРЕМОК 24.10.13\Новая папка\DSCN1120.jpg"/>
          <p:cNvPicPr/>
          <p:nvPr/>
        </p:nvPicPr>
        <p:blipFill>
          <a:blip r:embed="rId6" cstate="print"/>
          <a:srcRect r="19807"/>
          <a:stretch>
            <a:fillRect/>
          </a:stretch>
        </p:blipFill>
        <p:spPr bwMode="auto">
          <a:xfrm rot="21281977">
            <a:off x="7230697" y="910730"/>
            <a:ext cx="1641866" cy="15459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Рисунок 10" descr="E:\фото сказки ТеРЕМОК 24.10.13\Новая папка\DSCN1125.jpg"/>
          <p:cNvPicPr/>
          <p:nvPr/>
        </p:nvPicPr>
        <p:blipFill>
          <a:blip r:embed="rId7" cstate="print"/>
          <a:srcRect t="7692" r="8092" b="6593"/>
          <a:stretch>
            <a:fillRect/>
          </a:stretch>
        </p:blipFill>
        <p:spPr bwMode="auto">
          <a:xfrm>
            <a:off x="381000" y="2895600"/>
            <a:ext cx="2620875" cy="1832610"/>
          </a:xfrm>
          <a:prstGeom prst="foldedCorner">
            <a:avLst/>
          </a:prstGeom>
          <a:ln w="88900" cap="sq">
            <a:solidFill>
              <a:srgbClr val="FFFFFF"/>
            </a:solidFill>
            <a:miter lim="800000"/>
          </a:ln>
          <a:effectLst>
            <a:outerShdw blurRad="254000" algn="tl" rotWithShape="0">
              <a:srgbClr val="000000">
                <a:alpha val="43000"/>
              </a:srgbClr>
            </a:outerShdw>
          </a:effectLst>
        </p:spPr>
      </p:pic>
      <p:pic>
        <p:nvPicPr>
          <p:cNvPr id="12" name="Рисунок 11" descr="E:\фото сказки ТеРЕМОК 24.10.13\Новая папка\DSCN1132.jpg"/>
          <p:cNvPicPr/>
          <p:nvPr/>
        </p:nvPicPr>
        <p:blipFill>
          <a:blip r:embed="rId8" cstate="print"/>
          <a:srcRect l="6476" t="3903" b="4096"/>
          <a:stretch>
            <a:fillRect/>
          </a:stretch>
        </p:blipFill>
        <p:spPr bwMode="auto">
          <a:xfrm>
            <a:off x="3200400" y="2819400"/>
            <a:ext cx="2695184" cy="1974782"/>
          </a:xfrm>
          <a:prstGeom prst="round2Same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Рисунок 12" descr="E:\фото сказки ТеРЕМОК 24.10.13\DSCN1147.jpg"/>
          <p:cNvPicPr/>
          <p:nvPr/>
        </p:nvPicPr>
        <p:blipFill>
          <a:blip r:embed="rId9" cstate="print"/>
          <a:srcRect l="7174" t="12977" r="5443" b="-146"/>
          <a:stretch>
            <a:fillRect/>
          </a:stretch>
        </p:blipFill>
        <p:spPr bwMode="auto">
          <a:xfrm rot="339973">
            <a:off x="5495946" y="2480326"/>
            <a:ext cx="2484877" cy="185991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descr="E:\фото сказки ТеРЕМОК 24.10.13\DSCN1162.jpg"/>
          <p:cNvPicPr/>
          <p:nvPr/>
        </p:nvPicPr>
        <p:blipFill>
          <a:blip r:embed="rId10" cstate="print"/>
          <a:srcRect l="14647" t="34225" r="16455" b="9214"/>
          <a:stretch>
            <a:fillRect/>
          </a:stretch>
        </p:blipFill>
        <p:spPr bwMode="auto">
          <a:xfrm>
            <a:off x="457200" y="4419600"/>
            <a:ext cx="2477135" cy="1520123"/>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Рисунок 14" descr="E:\фото сказки ТеРЕМОК 24.10.13\Новая папка\DSCN1170.jpg"/>
          <p:cNvPicPr/>
          <p:nvPr/>
        </p:nvPicPr>
        <p:blipFill>
          <a:blip r:embed="rId11" cstate="print"/>
          <a:srcRect l="19734" t="16537" r="25029" b="7588"/>
          <a:stretch>
            <a:fillRect/>
          </a:stretch>
        </p:blipFill>
        <p:spPr bwMode="auto">
          <a:xfrm rot="20936576">
            <a:off x="7371057" y="2184752"/>
            <a:ext cx="1475173" cy="15199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Рисунок 15" descr="E:\фото сказки ТеРЕМОК 24.10.13\Новая папка\DSCN1189.jpg"/>
          <p:cNvPicPr/>
          <p:nvPr/>
        </p:nvPicPr>
        <p:blipFill>
          <a:blip r:embed="rId12" cstate="print"/>
          <a:srcRect/>
          <a:stretch>
            <a:fillRect/>
          </a:stretch>
        </p:blipFill>
        <p:spPr bwMode="auto">
          <a:xfrm>
            <a:off x="2971800" y="4343400"/>
            <a:ext cx="2901315" cy="2166795"/>
          </a:xfrm>
          <a:prstGeom prst="foldedCorner">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Рисунок 16" descr="E:\фото сказки ТеРЕМОК 24.10.13\Новая папка\DSCN1182.jpg"/>
          <p:cNvPicPr/>
          <p:nvPr/>
        </p:nvPicPr>
        <p:blipFill>
          <a:blip r:embed="rId13" cstate="print"/>
          <a:srcRect l="6561" t="28614" r="9028" b="10831"/>
          <a:stretch>
            <a:fillRect/>
          </a:stretch>
        </p:blipFill>
        <p:spPr bwMode="auto">
          <a:xfrm>
            <a:off x="5943600" y="4419600"/>
            <a:ext cx="2710166" cy="1456447"/>
          </a:xfrm>
          <a:prstGeom prst="plaqu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Рисунок 17" descr="http://im0-tub-ru.yandex.net/i?id=258dc07d0d715b193b949bb598eeba29-45-144">
            <a:hlinkClick r:id="rId14"/>
          </p:cNvPr>
          <p:cNvPicPr/>
          <p:nvPr/>
        </p:nvPicPr>
        <p:blipFill>
          <a:blip r:embed="rId15" cstate="print"/>
          <a:srcRect/>
          <a:stretch>
            <a:fillRect/>
          </a:stretch>
        </p:blipFill>
        <p:spPr bwMode="auto">
          <a:xfrm>
            <a:off x="7391400" y="5715000"/>
            <a:ext cx="838200" cy="891540"/>
          </a:xfrm>
          <a:prstGeom prst="rect">
            <a:avLst/>
          </a:prstGeom>
          <a:ln>
            <a:noFill/>
          </a:ln>
          <a:effectLst>
            <a:softEdge rad="112500"/>
          </a:effectLst>
        </p:spPr>
      </p:pic>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457200" y="274638"/>
            <a:ext cx="8229600" cy="639762"/>
          </a:xfrm>
        </p:spPr>
        <p:txBody>
          <a:bodyPr>
            <a:normAutofit fontScale="90000"/>
          </a:bodyPr>
          <a:lstStyle/>
          <a:p>
            <a:r>
              <a:rPr lang="ru-RU" b="1" i="1" dirty="0" smtClean="0"/>
              <a:t/>
            </a:r>
            <a:br>
              <a:rPr lang="ru-RU" b="1" i="1" dirty="0" smtClean="0"/>
            </a:br>
            <a:r>
              <a:rPr lang="ru-RU" sz="4000" b="1" i="1" dirty="0" smtClean="0">
                <a:solidFill>
                  <a:srgbClr val="C00000"/>
                </a:solidFill>
                <a:latin typeface="Monotype Corsiva" pitchFamily="66" charset="0"/>
              </a:rPr>
              <a:t>Музыкальная сказка «Волк и семеро козлят»</a:t>
            </a:r>
            <a:r>
              <a:rPr lang="ru-RU" sz="4000" b="1" dirty="0" smtClean="0">
                <a:solidFill>
                  <a:srgbClr val="C00000"/>
                </a:solidFill>
                <a:latin typeface="Monotype Corsiva" pitchFamily="66" charset="0"/>
              </a:rPr>
              <a:t> </a:t>
            </a:r>
            <a:br>
              <a:rPr lang="ru-RU" sz="4000" b="1" dirty="0" smtClean="0">
                <a:solidFill>
                  <a:srgbClr val="C00000"/>
                </a:solidFill>
                <a:latin typeface="Monotype Corsiva" pitchFamily="66" charset="0"/>
              </a:rPr>
            </a:br>
            <a:endParaRPr lang="ru-RU" sz="4000" b="1" dirty="0">
              <a:solidFill>
                <a:srgbClr val="C00000"/>
              </a:solidFill>
              <a:latin typeface="Monotype Corsiva" pitchFamily="66" charset="0"/>
            </a:endParaRPr>
          </a:p>
        </p:txBody>
      </p:sp>
      <p:pic>
        <p:nvPicPr>
          <p:cNvPr id="5" name="Содержимое 4" descr="C:\Users\ольга\Desktop\фото с фотоаппарата\DCIM\100CANON\IMG_1486.JPG"/>
          <p:cNvPicPr>
            <a:picLocks noGrp="1"/>
          </p:cNvPicPr>
          <p:nvPr>
            <p:ph idx="1"/>
          </p:nvPr>
        </p:nvPicPr>
        <p:blipFill>
          <a:blip r:embed="rId3" cstate="print"/>
          <a:srcRect l="10100" r="2950"/>
          <a:stretch>
            <a:fillRect/>
          </a:stretch>
        </p:blipFill>
        <p:spPr bwMode="auto">
          <a:xfrm>
            <a:off x="304800" y="914400"/>
            <a:ext cx="2844185" cy="1857895"/>
          </a:xfrm>
          <a:prstGeom prst="round2Diag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C:\Users\ольга\Desktop\фото с фотоаппарата\DCIM\100CANON\IMG_1484.JPG"/>
          <p:cNvPicPr/>
          <p:nvPr/>
        </p:nvPicPr>
        <p:blipFill>
          <a:blip r:embed="rId4" cstate="print"/>
          <a:srcRect l="2458" t="20364" r="33851"/>
          <a:stretch>
            <a:fillRect/>
          </a:stretch>
        </p:blipFill>
        <p:spPr bwMode="auto">
          <a:xfrm>
            <a:off x="3124200" y="914400"/>
            <a:ext cx="3043042" cy="2130425"/>
          </a:xfrm>
          <a:prstGeom prst="flowChartAlternateProcess">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descr="C:\Users\ольга\Desktop\фото с фотоаппарата\DCIM\100CANON\IMG_1500.JPG"/>
          <p:cNvPicPr/>
          <p:nvPr/>
        </p:nvPicPr>
        <p:blipFill>
          <a:blip r:embed="rId5" cstate="print"/>
          <a:srcRect r="12154"/>
          <a:stretch>
            <a:fillRect/>
          </a:stretch>
        </p:blipFill>
        <p:spPr bwMode="auto">
          <a:xfrm>
            <a:off x="5943600" y="1143000"/>
            <a:ext cx="2907719" cy="1874763"/>
          </a:xfrm>
          <a:prstGeom prst="snip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descr="C:\Users\ольга\Desktop\фото с фотоаппарата\DCIM\100CANON\IMG_1512.JPG"/>
          <p:cNvPicPr/>
          <p:nvPr/>
        </p:nvPicPr>
        <p:blipFill>
          <a:blip r:embed="rId6" cstate="print"/>
          <a:srcRect l="6479" r="12379"/>
          <a:stretch>
            <a:fillRect/>
          </a:stretch>
        </p:blipFill>
        <p:spPr bwMode="auto">
          <a:xfrm>
            <a:off x="381000" y="2590800"/>
            <a:ext cx="2596231" cy="1805426"/>
          </a:xfrm>
          <a:prstGeom prst="parallelogram">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descr="C:\Users\ольга\Desktop\фото с фотоаппарата\DCIM\100CANON\IMG_1515.JPG"/>
          <p:cNvPicPr/>
          <p:nvPr/>
        </p:nvPicPr>
        <p:blipFill>
          <a:blip r:embed="rId7" cstate="print"/>
          <a:srcRect l="15802" t="9664" r="20752"/>
          <a:stretch>
            <a:fillRect/>
          </a:stretch>
        </p:blipFill>
        <p:spPr bwMode="auto">
          <a:xfrm>
            <a:off x="2667000" y="2819400"/>
            <a:ext cx="2625387" cy="2088339"/>
          </a:xfrm>
          <a:prstGeom prst="round2Same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descr="C:\Users\ольга\Desktop\фото с фотоаппарата\DCIM\100CANON\IMG_1524.JPG"/>
          <p:cNvPicPr/>
          <p:nvPr/>
        </p:nvPicPr>
        <p:blipFill>
          <a:blip r:embed="rId8" cstate="print"/>
          <a:srcRect/>
          <a:stretch>
            <a:fillRect/>
          </a:stretch>
        </p:blipFill>
        <p:spPr bwMode="auto">
          <a:xfrm>
            <a:off x="381000" y="3962400"/>
            <a:ext cx="2725839" cy="1515043"/>
          </a:xfrm>
          <a:prstGeom prst="round2Diag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1" descr="C:\Users\ольга\Desktop\фото с фотоаппарата\DCIM\100CANON\IMG_1527.JPG"/>
          <p:cNvPicPr/>
          <p:nvPr/>
        </p:nvPicPr>
        <p:blipFill>
          <a:blip r:embed="rId9" cstate="print"/>
          <a:srcRect l="30125" t="40700" r="24747" b="7500"/>
          <a:stretch>
            <a:fillRect/>
          </a:stretch>
        </p:blipFill>
        <p:spPr bwMode="auto">
          <a:xfrm>
            <a:off x="4953000" y="2438400"/>
            <a:ext cx="1958853" cy="1273297"/>
          </a:xfrm>
          <a:prstGeom prst="snip2Diag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Рисунок 12" descr="C:\Users\ольга\Desktop\фото с фотоаппарата\DCIM\100CANON\IMG_1531.JPG"/>
          <p:cNvPicPr/>
          <p:nvPr/>
        </p:nvPicPr>
        <p:blipFill>
          <a:blip r:embed="rId10" cstate="print"/>
          <a:srcRect l="4665" t="22259" r="6739"/>
          <a:stretch>
            <a:fillRect/>
          </a:stretch>
        </p:blipFill>
        <p:spPr bwMode="auto">
          <a:xfrm>
            <a:off x="5257800" y="3505200"/>
            <a:ext cx="3612123" cy="1794226"/>
          </a:xfrm>
          <a:prstGeom prst="snip2Diag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Рисунок 13" descr="C:\Users\ольга\Desktop\фото с фотоаппарата\DCIM\100CANON\IMG_1538.JPG"/>
          <p:cNvPicPr/>
          <p:nvPr/>
        </p:nvPicPr>
        <p:blipFill>
          <a:blip r:embed="rId11" cstate="print"/>
          <a:srcRect l="9199" t="11881" r="5053"/>
          <a:stretch>
            <a:fillRect/>
          </a:stretch>
        </p:blipFill>
        <p:spPr bwMode="auto">
          <a:xfrm>
            <a:off x="2057400" y="4724400"/>
            <a:ext cx="2999916" cy="1735401"/>
          </a:xfrm>
          <a:prstGeom prst="snip2Diag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Рисунок 14" descr="C:\Users\ольга\Desktop\фото с фотоаппарата\DCIM\100CANON\IMG_1541.JPG"/>
          <p:cNvPicPr/>
          <p:nvPr/>
        </p:nvPicPr>
        <p:blipFill>
          <a:blip r:embed="rId12" cstate="print"/>
          <a:srcRect l="3654" r="3192"/>
          <a:stretch>
            <a:fillRect/>
          </a:stretch>
        </p:blipFill>
        <p:spPr bwMode="auto">
          <a:xfrm>
            <a:off x="4953000" y="4800600"/>
            <a:ext cx="2988080" cy="1811952"/>
          </a:xfrm>
          <a:prstGeom prst="round2Diag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457200" y="274638"/>
            <a:ext cx="8229600" cy="563562"/>
          </a:xfrm>
        </p:spPr>
        <p:txBody>
          <a:bodyPr>
            <a:normAutofit fontScale="90000"/>
          </a:bodyPr>
          <a:lstStyle/>
          <a:p>
            <a:r>
              <a:rPr lang="ru-RU" sz="3600" b="1" i="1" dirty="0" smtClean="0">
                <a:solidFill>
                  <a:srgbClr val="C00000"/>
                </a:solidFill>
                <a:latin typeface="Monotype Corsiva" pitchFamily="66" charset="0"/>
              </a:rPr>
              <a:t>Сказка «Красная Шапочка»</a:t>
            </a:r>
            <a:endParaRPr lang="ru-RU" sz="3600" dirty="0"/>
          </a:p>
        </p:txBody>
      </p:sp>
      <p:pic>
        <p:nvPicPr>
          <p:cNvPr id="5" name="Содержимое 4" descr="E:\в гостях у сказки\DSCN7501.JPG"/>
          <p:cNvPicPr>
            <a:picLocks noGrp="1"/>
          </p:cNvPicPr>
          <p:nvPr>
            <p:ph idx="1"/>
          </p:nvPr>
        </p:nvPicPr>
        <p:blipFill>
          <a:blip r:embed="rId3" cstate="print"/>
          <a:srcRect t="9362"/>
          <a:stretch>
            <a:fillRect/>
          </a:stretch>
        </p:blipFill>
        <p:spPr bwMode="auto">
          <a:xfrm rot="20729342">
            <a:off x="211910" y="1023564"/>
            <a:ext cx="2959331" cy="2068218"/>
          </a:xfrm>
          <a:prstGeom prst="round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6" name="Рисунок 5" descr="E:\в гостях у сказки\DSCN7503.JPG"/>
          <p:cNvPicPr/>
          <p:nvPr/>
        </p:nvPicPr>
        <p:blipFill>
          <a:blip r:embed="rId4" cstate="print"/>
          <a:srcRect l="12973" t="7679" r="12578"/>
          <a:stretch>
            <a:fillRect/>
          </a:stretch>
        </p:blipFill>
        <p:spPr bwMode="auto">
          <a:xfrm rot="21213422">
            <a:off x="2773671" y="878378"/>
            <a:ext cx="2188156" cy="2024380"/>
          </a:xfrm>
          <a:prstGeom prst="teardrop">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7" name="Рисунок 6" descr="E:\в гостях у сказки\DSCN7505.JPG"/>
          <p:cNvPicPr/>
          <p:nvPr/>
        </p:nvPicPr>
        <p:blipFill>
          <a:blip r:embed="rId5" cstate="print"/>
          <a:srcRect l="18741" t="10824" r="22133"/>
          <a:stretch>
            <a:fillRect/>
          </a:stretch>
        </p:blipFill>
        <p:spPr bwMode="auto">
          <a:xfrm>
            <a:off x="4800600" y="762000"/>
            <a:ext cx="1936048" cy="2202126"/>
          </a:xfrm>
          <a:prstGeom prst="cloud">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8" name="Рисунок 7" descr="E:\в гостях у сказки\DSCN7507.JPG"/>
          <p:cNvPicPr/>
          <p:nvPr/>
        </p:nvPicPr>
        <p:blipFill>
          <a:blip r:embed="rId6" cstate="print"/>
          <a:srcRect l="14699" t="14198" r="12811" b="8396"/>
          <a:stretch>
            <a:fillRect/>
          </a:stretch>
        </p:blipFill>
        <p:spPr bwMode="auto">
          <a:xfrm>
            <a:off x="6629400" y="609600"/>
            <a:ext cx="2270598" cy="1805602"/>
          </a:xfrm>
          <a:prstGeom prst="teardrop">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9" name="Рисунок 8" descr="E:\в гостях у сказки\DSCN7513.JPG"/>
          <p:cNvPicPr/>
          <p:nvPr/>
        </p:nvPicPr>
        <p:blipFill>
          <a:blip r:embed="rId7" cstate="print"/>
          <a:srcRect l="17313" r="2898"/>
          <a:stretch>
            <a:fillRect/>
          </a:stretch>
        </p:blipFill>
        <p:spPr bwMode="auto">
          <a:xfrm>
            <a:off x="228600" y="2667000"/>
            <a:ext cx="2700493" cy="2530759"/>
          </a:xfrm>
          <a:prstGeom prst="cloud">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10" name="Рисунок 9" descr="E:\в гостях у сказки\DSCN7515.JPG"/>
          <p:cNvPicPr/>
          <p:nvPr/>
        </p:nvPicPr>
        <p:blipFill>
          <a:blip r:embed="rId8" cstate="print"/>
          <a:srcRect l="26052" t="19329" r="3949"/>
          <a:stretch>
            <a:fillRect/>
          </a:stretch>
        </p:blipFill>
        <p:spPr bwMode="auto">
          <a:xfrm>
            <a:off x="2514600" y="2514600"/>
            <a:ext cx="2902288" cy="2511073"/>
          </a:xfrm>
          <a:prstGeom prst="round2Diag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11" name="Рисунок 10" descr="E:\в гостях у сказки\DSCN7517.JPG"/>
          <p:cNvPicPr/>
          <p:nvPr/>
        </p:nvPicPr>
        <p:blipFill>
          <a:blip r:embed="rId9" cstate="print"/>
          <a:srcRect l="14328" r="6639"/>
          <a:stretch>
            <a:fillRect/>
          </a:stretch>
        </p:blipFill>
        <p:spPr bwMode="auto">
          <a:xfrm>
            <a:off x="5181600" y="2819400"/>
            <a:ext cx="2266383" cy="2134465"/>
          </a:xfrm>
          <a:prstGeom prst="cloud">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12" name="Рисунок 11" descr="E:\в гостях у сказки\DSCN7522.JPG"/>
          <p:cNvPicPr/>
          <p:nvPr/>
        </p:nvPicPr>
        <p:blipFill>
          <a:blip r:embed="rId10" cstate="print"/>
          <a:srcRect l="35857" t="9480" r="10950"/>
          <a:stretch>
            <a:fillRect/>
          </a:stretch>
        </p:blipFill>
        <p:spPr bwMode="auto">
          <a:xfrm>
            <a:off x="7162800" y="2362200"/>
            <a:ext cx="1690951" cy="2151786"/>
          </a:xfrm>
          <a:prstGeom prst="teardrop">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13" name="Рисунок 12" descr="E:\в гостях у сказки\DSCN7573.JPG"/>
          <p:cNvPicPr/>
          <p:nvPr/>
        </p:nvPicPr>
        <p:blipFill>
          <a:blip r:embed="rId11" cstate="print"/>
          <a:srcRect l="7570" t="-5286" r="39513" b="4943"/>
          <a:stretch>
            <a:fillRect/>
          </a:stretch>
        </p:blipFill>
        <p:spPr bwMode="auto">
          <a:xfrm>
            <a:off x="6934200" y="4114800"/>
            <a:ext cx="1833717" cy="2552119"/>
          </a:xfrm>
          <a:prstGeom prst="cloud">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14" name="Рисунок 13" descr="E:\в гостях у сказки\DSCN7579.JPG"/>
          <p:cNvPicPr/>
          <p:nvPr/>
        </p:nvPicPr>
        <p:blipFill>
          <a:blip r:embed="rId12" cstate="print"/>
          <a:srcRect t="23000" r="10503" b="1250"/>
          <a:stretch>
            <a:fillRect/>
          </a:stretch>
        </p:blipFill>
        <p:spPr bwMode="auto">
          <a:xfrm>
            <a:off x="2819400" y="4572000"/>
            <a:ext cx="3733800" cy="2072762"/>
          </a:xfrm>
          <a:prstGeom prst="snip2Diag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15" name="Рисунок 14" descr="E:\в гостях у сказки\DSCN7528.JPG"/>
          <p:cNvPicPr/>
          <p:nvPr/>
        </p:nvPicPr>
        <p:blipFill>
          <a:blip r:embed="rId13" cstate="print"/>
          <a:srcRect l="37380" t="541" r="6663" b="-2441"/>
          <a:stretch>
            <a:fillRect/>
          </a:stretch>
        </p:blipFill>
        <p:spPr bwMode="auto">
          <a:xfrm>
            <a:off x="1219200" y="4419600"/>
            <a:ext cx="1439937" cy="1998683"/>
          </a:xfrm>
          <a:prstGeom prst="trapezoid">
            <a:avLst/>
          </a:prstGeom>
          <a:ln w="38100" cap="sq">
            <a:solidFill>
              <a:srgbClr val="FFC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457200" y="274638"/>
            <a:ext cx="8229600" cy="639762"/>
          </a:xfrm>
        </p:spPr>
        <p:txBody>
          <a:bodyPr>
            <a:noAutofit/>
          </a:bodyPr>
          <a:lstStyle/>
          <a:p>
            <a:r>
              <a:rPr lang="ru-RU" sz="4000" b="1" dirty="0" smtClean="0">
                <a:solidFill>
                  <a:srgbClr val="C00000"/>
                </a:solidFill>
                <a:latin typeface="Monotype Corsiva" pitchFamily="66" charset="0"/>
                <a:cs typeface="Times New Roman" pitchFamily="18" charset="0"/>
              </a:rPr>
              <a:t>Методическая деятельность</a:t>
            </a:r>
            <a:endParaRPr lang="ru-RU" sz="4000" dirty="0">
              <a:solidFill>
                <a:srgbClr val="C00000"/>
              </a:solidFill>
              <a:latin typeface="Monotype Corsiva" pitchFamily="66" charset="0"/>
            </a:endParaRPr>
          </a:p>
        </p:txBody>
      </p:sp>
      <p:sp>
        <p:nvSpPr>
          <p:cNvPr id="3" name="Содержимое 2"/>
          <p:cNvSpPr>
            <a:spLocks noGrp="1"/>
          </p:cNvSpPr>
          <p:nvPr>
            <p:ph idx="1"/>
          </p:nvPr>
        </p:nvSpPr>
        <p:spPr>
          <a:xfrm>
            <a:off x="457200" y="990600"/>
            <a:ext cx="8229600" cy="5135563"/>
          </a:xfrm>
        </p:spPr>
        <p:txBody>
          <a:bodyPr/>
          <a:lstStyle/>
          <a:p>
            <a:pPr>
              <a:buNone/>
            </a:pPr>
            <a:r>
              <a:rPr lang="ru-RU" b="1" dirty="0" smtClean="0">
                <a:solidFill>
                  <a:srgbClr val="FF0000"/>
                </a:solidFill>
                <a:latin typeface="Monotype Corsiva" pitchFamily="66" charset="0"/>
                <a:cs typeface="Times New Roman" pitchFamily="18" charset="0"/>
              </a:rPr>
              <a:t>*Разработка методического материала:</a:t>
            </a:r>
          </a:p>
          <a:p>
            <a:pPr marL="0" indent="180000">
              <a:spcBef>
                <a:spcPts val="0"/>
              </a:spcBef>
              <a:buNone/>
            </a:pPr>
            <a:endParaRPr lang="ru-RU" b="1" dirty="0" smtClean="0">
              <a:latin typeface="Times New Roman" pitchFamily="18" charset="0"/>
              <a:cs typeface="Times New Roman" pitchFamily="18" charset="0"/>
            </a:endParaRPr>
          </a:p>
          <a:p>
            <a:pPr marL="0" indent="0">
              <a:spcBef>
                <a:spcPts val="0"/>
              </a:spcBef>
              <a:buClr>
                <a:schemeClr val="tx2"/>
              </a:buClr>
              <a:buNone/>
            </a:pPr>
            <a:r>
              <a:rPr lang="ru-RU" sz="2800" b="1" dirty="0" smtClean="0">
                <a:solidFill>
                  <a:srgbClr val="C00000"/>
                </a:solidFill>
                <a:latin typeface="Monotype Corsiva" pitchFamily="66" charset="0"/>
                <a:cs typeface="Times New Roman" pitchFamily="18" charset="0"/>
              </a:rPr>
              <a:t>*Рабочая программа дополнительного образования -кружок «В гостях у сказки»;</a:t>
            </a:r>
          </a:p>
          <a:p>
            <a:pPr marL="0" indent="0">
              <a:spcBef>
                <a:spcPts val="0"/>
              </a:spcBef>
              <a:buClr>
                <a:schemeClr val="tx2"/>
              </a:buClr>
              <a:buNone/>
            </a:pPr>
            <a:endParaRPr lang="ru-RU" sz="2800" b="1" dirty="0" smtClean="0">
              <a:solidFill>
                <a:srgbClr val="C00000"/>
              </a:solidFill>
              <a:latin typeface="Monotype Corsiva" pitchFamily="66" charset="0"/>
              <a:cs typeface="Times New Roman" pitchFamily="18" charset="0"/>
            </a:endParaRPr>
          </a:p>
          <a:p>
            <a:pPr marL="0" indent="0">
              <a:spcBef>
                <a:spcPts val="0"/>
              </a:spcBef>
              <a:buClr>
                <a:schemeClr val="tx2"/>
              </a:buClr>
              <a:buNone/>
            </a:pPr>
            <a:endParaRPr lang="ru-RU" sz="2800" b="1" dirty="0" smtClean="0">
              <a:solidFill>
                <a:srgbClr val="C00000"/>
              </a:solidFill>
              <a:latin typeface="Monotype Corsiva" pitchFamily="66" charset="0"/>
              <a:cs typeface="Times New Roman" pitchFamily="18" charset="0"/>
            </a:endParaRPr>
          </a:p>
          <a:p>
            <a:pPr marL="0" indent="0">
              <a:spcBef>
                <a:spcPts val="0"/>
              </a:spcBef>
              <a:buClr>
                <a:schemeClr val="tx2"/>
              </a:buClr>
              <a:buNone/>
            </a:pPr>
            <a:r>
              <a:rPr lang="ru-RU" sz="2800" b="1" dirty="0" smtClean="0">
                <a:solidFill>
                  <a:srgbClr val="C00000"/>
                </a:solidFill>
                <a:latin typeface="Monotype Corsiva" pitchFamily="66" charset="0"/>
                <a:cs typeface="Times New Roman" pitchFamily="18" charset="0"/>
              </a:rPr>
              <a:t>*Рабочая программа дополнительного образования -кружок «</a:t>
            </a:r>
            <a:r>
              <a:rPr lang="ru-RU" sz="2800" b="1" dirty="0" err="1" smtClean="0">
                <a:solidFill>
                  <a:srgbClr val="C00000"/>
                </a:solidFill>
                <a:latin typeface="Monotype Corsiva" pitchFamily="66" charset="0"/>
                <a:cs typeface="Times New Roman" pitchFamily="18" charset="0"/>
              </a:rPr>
              <a:t>Светофорик</a:t>
            </a:r>
            <a:r>
              <a:rPr lang="ru-RU" sz="2800" b="1" dirty="0" smtClean="0">
                <a:solidFill>
                  <a:srgbClr val="C00000"/>
                </a:solidFill>
                <a:latin typeface="Monotype Corsiva" pitchFamily="66" charset="0"/>
                <a:cs typeface="Times New Roman" pitchFamily="18" charset="0"/>
              </a:rPr>
              <a:t>» (с элементами театрализованной деятельности).</a:t>
            </a:r>
          </a:p>
          <a:p>
            <a:pPr>
              <a:buNone/>
            </a:pPr>
            <a:endParaRPr lang="ru-RU" dirty="0"/>
          </a:p>
        </p:txBody>
      </p:sp>
      <p:pic>
        <p:nvPicPr>
          <p:cNvPr id="5" name="Рисунок 4" descr="http://reftrend.ru/files/40/c221715610cc8bf310253b569ac2d702.html_files/rId17.png"/>
          <p:cNvPicPr/>
          <p:nvPr/>
        </p:nvPicPr>
        <p:blipFill>
          <a:blip r:embed="rId3" cstate="print"/>
          <a:srcRect/>
          <a:stretch>
            <a:fillRect/>
          </a:stretch>
        </p:blipFill>
        <p:spPr bwMode="auto">
          <a:xfrm>
            <a:off x="6858000" y="4800600"/>
            <a:ext cx="1295400" cy="1524000"/>
          </a:xfrm>
          <a:prstGeom prst="rect">
            <a:avLst/>
          </a:prstGeom>
          <a:ln>
            <a:noFill/>
          </a:ln>
          <a:effectLst>
            <a:softEdge rad="112500"/>
          </a:effectLst>
        </p:spPr>
      </p:pic>
      <p:pic>
        <p:nvPicPr>
          <p:cNvPr id="23554" name="Picture 2" descr="C:\Users\ольга\Desktop\ГБДд театр\DSCN8493.JPG"/>
          <p:cNvPicPr>
            <a:picLocks noChangeAspect="1" noChangeArrowheads="1"/>
          </p:cNvPicPr>
          <p:nvPr/>
        </p:nvPicPr>
        <p:blipFill>
          <a:blip r:embed="rId4" cstate="print"/>
          <a:srcRect t="13333"/>
          <a:stretch>
            <a:fillRect/>
          </a:stretch>
        </p:blipFill>
        <p:spPr bwMode="auto">
          <a:xfrm>
            <a:off x="2743200" y="4648200"/>
            <a:ext cx="3048000" cy="1981200"/>
          </a:xfrm>
          <a:prstGeom prst="rect">
            <a:avLst/>
          </a:prstGeom>
          <a:ln>
            <a:noFill/>
          </a:ln>
          <a:effectLst>
            <a:softEdge rad="112500"/>
          </a:effectLst>
        </p:spPr>
      </p:pic>
      <p:pic>
        <p:nvPicPr>
          <p:cNvPr id="23556" name="Picture 4" descr="C:\Users\ольга\Desktop\ГБДд театр\гриб\DSCN9865.JPG"/>
          <p:cNvPicPr>
            <a:picLocks noChangeAspect="1" noChangeArrowheads="1"/>
          </p:cNvPicPr>
          <p:nvPr/>
        </p:nvPicPr>
        <p:blipFill>
          <a:blip r:embed="rId5" cstate="print"/>
          <a:srcRect t="17810" r="9804"/>
          <a:stretch>
            <a:fillRect/>
          </a:stretch>
        </p:blipFill>
        <p:spPr bwMode="auto">
          <a:xfrm>
            <a:off x="6172200" y="2362200"/>
            <a:ext cx="2743200" cy="1458153"/>
          </a:xfrm>
          <a:prstGeom prst="rect">
            <a:avLst/>
          </a:prstGeom>
          <a:ln>
            <a:noFill/>
          </a:ln>
          <a:effectLst>
            <a:softEdge rad="112500"/>
          </a:effectLst>
        </p:spPr>
      </p:pic>
      <p:pic>
        <p:nvPicPr>
          <p:cNvPr id="9" name="Рисунок 8" descr="http://i675.photobucket.com/albums/vv119/Bekkiehere/Animated%20Gifs/BekkiesreaderSmilie.gif"/>
          <p:cNvPicPr/>
          <p:nvPr/>
        </p:nvPicPr>
        <p:blipFill>
          <a:blip r:embed="rId6" cstate="print"/>
          <a:srcRect/>
          <a:stretch>
            <a:fillRect/>
          </a:stretch>
        </p:blipFill>
        <p:spPr bwMode="auto">
          <a:xfrm>
            <a:off x="7239000" y="914400"/>
            <a:ext cx="1171575" cy="93345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457200" y="228600"/>
            <a:ext cx="8229600" cy="1143000"/>
          </a:xfrm>
        </p:spPr>
        <p:txBody>
          <a:bodyPr anchor="b">
            <a:noAutofit/>
          </a:bodyPr>
          <a:lstStyle/>
          <a:p>
            <a:r>
              <a:rPr lang="ru-RU" sz="3600" b="1" dirty="0" smtClean="0">
                <a:solidFill>
                  <a:srgbClr val="C00000"/>
                </a:solidFill>
                <a:latin typeface="Monotype Corsiva" pitchFamily="66" charset="0"/>
              </a:rPr>
              <a:t/>
            </a:r>
            <a:br>
              <a:rPr lang="ru-RU" sz="3600" b="1" dirty="0" smtClean="0">
                <a:solidFill>
                  <a:srgbClr val="C00000"/>
                </a:solidFill>
                <a:latin typeface="Monotype Corsiva" pitchFamily="66" charset="0"/>
              </a:rPr>
            </a:br>
            <a:r>
              <a:rPr lang="ru-RU" sz="3600" b="1" dirty="0" smtClean="0">
                <a:solidFill>
                  <a:srgbClr val="C00000"/>
                </a:solidFill>
                <a:latin typeface="Monotype Corsiva" pitchFamily="66" charset="0"/>
              </a:rPr>
              <a:t/>
            </a:r>
            <a:br>
              <a:rPr lang="ru-RU" sz="3600" b="1" dirty="0" smtClean="0">
                <a:solidFill>
                  <a:srgbClr val="C00000"/>
                </a:solidFill>
                <a:latin typeface="Monotype Corsiva" pitchFamily="66" charset="0"/>
              </a:rPr>
            </a:br>
            <a:r>
              <a:rPr lang="ru-RU" sz="3600" b="1" dirty="0" smtClean="0">
                <a:solidFill>
                  <a:srgbClr val="C00000"/>
                </a:solidFill>
                <a:latin typeface="Monotype Corsiva" pitchFamily="66" charset="0"/>
              </a:rPr>
              <a:t/>
            </a:r>
            <a:br>
              <a:rPr lang="ru-RU" sz="3600" b="1" dirty="0" smtClean="0">
                <a:solidFill>
                  <a:srgbClr val="C00000"/>
                </a:solidFill>
                <a:latin typeface="Monotype Corsiva" pitchFamily="66" charset="0"/>
              </a:rPr>
            </a:br>
            <a:r>
              <a:rPr lang="ru-RU" sz="3600" b="1" dirty="0" smtClean="0">
                <a:solidFill>
                  <a:srgbClr val="C00000"/>
                </a:solidFill>
                <a:latin typeface="Monotype Corsiva" pitchFamily="66" charset="0"/>
              </a:rPr>
              <a:t>Копилка достижений</a:t>
            </a:r>
            <a:br>
              <a:rPr lang="ru-RU" sz="3600" b="1" dirty="0" smtClean="0">
                <a:solidFill>
                  <a:srgbClr val="C00000"/>
                </a:solidFill>
                <a:latin typeface="Monotype Corsiva" pitchFamily="66" charset="0"/>
              </a:rPr>
            </a:br>
            <a:r>
              <a:rPr lang="ru-RU" sz="3600" b="1" dirty="0" smtClean="0">
                <a:solidFill>
                  <a:srgbClr val="C00000"/>
                </a:solidFill>
                <a:latin typeface="Monotype Corsiva" pitchFamily="66" charset="0"/>
              </a:rPr>
              <a:t>(грамоты, дипломы, </a:t>
            </a:r>
            <a:r>
              <a:rPr lang="ru-RU" sz="3600" b="1" dirty="0" err="1" smtClean="0">
                <a:solidFill>
                  <a:srgbClr val="C00000"/>
                </a:solidFill>
                <a:latin typeface="Monotype Corsiva" pitchFamily="66" charset="0"/>
              </a:rPr>
              <a:t>и.т.д</a:t>
            </a:r>
            <a:r>
              <a:rPr lang="ru-RU" sz="3600" b="1" dirty="0" smtClean="0">
                <a:solidFill>
                  <a:srgbClr val="C00000"/>
                </a:solidFill>
                <a:latin typeface="Monotype Corsiva" pitchFamily="66" charset="0"/>
              </a:rPr>
              <a:t>)</a:t>
            </a:r>
            <a:endParaRPr lang="ru-RU" sz="3600" b="1" dirty="0">
              <a:solidFill>
                <a:srgbClr val="C00000"/>
              </a:solidFill>
              <a:latin typeface="Monotype Corsiva" pitchFamily="66" charset="0"/>
            </a:endParaRPr>
          </a:p>
        </p:txBody>
      </p:sp>
      <p:pic>
        <p:nvPicPr>
          <p:cNvPr id="24578" name="Picture 2" descr="C:\Users\ольга\Desktop\Портфолио\Антропова И.П\Почетная грамота.jpeg"/>
          <p:cNvPicPr>
            <a:picLocks noChangeAspect="1" noChangeArrowheads="1"/>
          </p:cNvPicPr>
          <p:nvPr/>
        </p:nvPicPr>
        <p:blipFill>
          <a:blip r:embed="rId3" cstate="print"/>
          <a:srcRect/>
          <a:stretch>
            <a:fillRect/>
          </a:stretch>
        </p:blipFill>
        <p:spPr bwMode="auto">
          <a:xfrm>
            <a:off x="914400" y="381000"/>
            <a:ext cx="1376937" cy="2140360"/>
          </a:xfrm>
          <a:prstGeom prst="rect">
            <a:avLst/>
          </a:prstGeom>
          <a:noFill/>
        </p:spPr>
      </p:pic>
      <p:sp>
        <p:nvSpPr>
          <p:cNvPr id="9" name="Содержимое 8"/>
          <p:cNvSpPr>
            <a:spLocks noGrp="1"/>
          </p:cNvSpPr>
          <p:nvPr>
            <p:ph idx="1"/>
          </p:nvPr>
        </p:nvSpPr>
        <p:spPr>
          <a:xfrm>
            <a:off x="2057400" y="1295400"/>
            <a:ext cx="6858000" cy="5029200"/>
          </a:xfrm>
        </p:spPr>
        <p:txBody>
          <a:bodyPr>
            <a:normAutofit/>
          </a:bodyPr>
          <a:lstStyle/>
          <a:p>
            <a:r>
              <a:rPr lang="ru-RU" sz="1800" b="1" dirty="0" smtClean="0">
                <a:latin typeface="Monotype Corsiva" pitchFamily="66" charset="0"/>
                <a:cs typeface="Times New Roman" pitchFamily="18" charset="0"/>
              </a:rPr>
              <a:t>Почетная грамота за добросовестный труд в воспитании подрастающего поколения в связи с празднованием «День поселка» п. </a:t>
            </a:r>
            <a:r>
              <a:rPr lang="ru-RU" sz="1800" b="1" dirty="0" err="1" smtClean="0">
                <a:latin typeface="Monotype Corsiva" pitchFamily="66" charset="0"/>
                <a:cs typeface="Times New Roman" pitchFamily="18" charset="0"/>
              </a:rPr>
              <a:t>Новотарманский</a:t>
            </a:r>
            <a:r>
              <a:rPr lang="ru-RU" sz="1800" b="1" dirty="0" smtClean="0">
                <a:latin typeface="Monotype Corsiva" pitchFamily="66" charset="0"/>
                <a:cs typeface="Times New Roman" pitchFamily="18" charset="0"/>
              </a:rPr>
              <a:t>. Администрация </a:t>
            </a:r>
            <a:r>
              <a:rPr lang="ru-RU" sz="1800" b="1" dirty="0" err="1" smtClean="0">
                <a:latin typeface="Monotype Corsiva" pitchFamily="66" charset="0"/>
                <a:cs typeface="Times New Roman" pitchFamily="18" charset="0"/>
              </a:rPr>
              <a:t>Новотарманского</a:t>
            </a:r>
            <a:r>
              <a:rPr lang="ru-RU" sz="1800" b="1" dirty="0" smtClean="0">
                <a:latin typeface="Monotype Corsiva" pitchFamily="66" charset="0"/>
                <a:cs typeface="Times New Roman" pitchFamily="18" charset="0"/>
              </a:rPr>
              <a:t> МО. 03.08.2013г.</a:t>
            </a:r>
          </a:p>
          <a:p>
            <a:endParaRPr lang="ru-RU" sz="1800" dirty="0" smtClean="0">
              <a:latin typeface="Monotype Corsiva" pitchFamily="66" charset="0"/>
            </a:endParaRPr>
          </a:p>
          <a:p>
            <a:r>
              <a:rPr lang="ru-RU" sz="1800" b="1" dirty="0" smtClean="0">
                <a:latin typeface="Monotype Corsiva" pitchFamily="66" charset="0"/>
                <a:cs typeface="Times New Roman" pitchFamily="18" charset="0"/>
              </a:rPr>
              <a:t>Администрация </a:t>
            </a:r>
            <a:r>
              <a:rPr lang="ru-RU" sz="1800" b="1" dirty="0" err="1" smtClean="0">
                <a:latin typeface="Monotype Corsiva" pitchFamily="66" charset="0"/>
                <a:cs typeface="Times New Roman" pitchFamily="18" charset="0"/>
              </a:rPr>
              <a:t>Новотарманского</a:t>
            </a:r>
            <a:r>
              <a:rPr lang="ru-RU" sz="1800" b="1" dirty="0" smtClean="0">
                <a:latin typeface="Monotype Corsiva" pitchFamily="66" charset="0"/>
                <a:cs typeface="Times New Roman" pitchFamily="18" charset="0"/>
              </a:rPr>
              <a:t> Муниципального образования . Муниципальный конкурс любителей цветоводов «Хоровод Цветов» посвященный 90- </a:t>
            </a:r>
            <a:r>
              <a:rPr lang="ru-RU" sz="1800" b="1" dirty="0" err="1" smtClean="0">
                <a:latin typeface="Monotype Corsiva" pitchFamily="66" charset="0"/>
                <a:cs typeface="Times New Roman" pitchFamily="18" charset="0"/>
              </a:rPr>
              <a:t>летию</a:t>
            </a:r>
            <a:r>
              <a:rPr lang="ru-RU" sz="1800" b="1" dirty="0" smtClean="0">
                <a:latin typeface="Monotype Corsiva" pitchFamily="66" charset="0"/>
                <a:cs typeface="Times New Roman" pitchFamily="18" charset="0"/>
              </a:rPr>
              <a:t> Тюменского района и празднованию Дня поселка Диплом </a:t>
            </a:r>
            <a:r>
              <a:rPr lang="en-US" sz="1800" b="1" dirty="0" smtClean="0">
                <a:latin typeface="Monotype Corsiva" pitchFamily="66" charset="0"/>
                <a:cs typeface="Times New Roman" pitchFamily="18" charset="0"/>
              </a:rPr>
              <a:t>III</a:t>
            </a:r>
            <a:r>
              <a:rPr lang="ru-RU" sz="1800" b="1" dirty="0" smtClean="0">
                <a:latin typeface="Monotype Corsiva" pitchFamily="66" charset="0"/>
                <a:cs typeface="Times New Roman" pitchFamily="18" charset="0"/>
              </a:rPr>
              <a:t>- . степени награждается </a:t>
            </a:r>
            <a:r>
              <a:rPr lang="ru-RU" sz="1800" b="1" dirty="0" smtClean="0">
                <a:latin typeface="Monotype Corsiva" pitchFamily="66" charset="0"/>
              </a:rPr>
              <a:t>Архипова Ирина Петровна. 2013г</a:t>
            </a:r>
            <a:r>
              <a:rPr lang="ru-RU" sz="1800" b="1" dirty="0" smtClean="0">
                <a:latin typeface="Monotype Corsiva" pitchFamily="66" charset="0"/>
                <a:cs typeface="Times New Roman" pitchFamily="18" charset="0"/>
              </a:rPr>
              <a:t>                                                                                                 </a:t>
            </a:r>
          </a:p>
          <a:p>
            <a:endParaRPr lang="ru-RU" sz="1800" b="1" dirty="0" smtClean="0">
              <a:latin typeface="Monotype Corsiva" pitchFamily="66" charset="0"/>
              <a:cs typeface="Times New Roman" pitchFamily="18" charset="0"/>
            </a:endParaRPr>
          </a:p>
          <a:p>
            <a:endParaRPr lang="ru-RU" sz="1800" b="1" dirty="0" smtClean="0">
              <a:latin typeface="Monotype Corsiva" pitchFamily="66" charset="0"/>
              <a:cs typeface="Times New Roman" pitchFamily="18" charset="0"/>
            </a:endParaRPr>
          </a:p>
          <a:p>
            <a:r>
              <a:rPr lang="ru-RU" sz="1800" b="1" dirty="0" smtClean="0">
                <a:latin typeface="Monotype Corsiva" pitchFamily="66" charset="0"/>
                <a:cs typeface="Times New Roman" pitchFamily="18" charset="0"/>
              </a:rPr>
              <a:t>Администрация </a:t>
            </a:r>
            <a:r>
              <a:rPr lang="ru-RU" sz="1800" b="1" dirty="0" err="1" smtClean="0">
                <a:latin typeface="Monotype Corsiva" pitchFamily="66" charset="0"/>
                <a:cs typeface="Times New Roman" pitchFamily="18" charset="0"/>
              </a:rPr>
              <a:t>Новотарманского</a:t>
            </a:r>
            <a:r>
              <a:rPr lang="ru-RU" sz="1800" b="1" dirty="0" smtClean="0">
                <a:latin typeface="Monotype Corsiva" pitchFamily="66" charset="0"/>
                <a:cs typeface="Times New Roman" pitchFamily="18" charset="0"/>
              </a:rPr>
              <a:t> Муниципального образования фестиваль «Золотая осень» награждается Архипова Ирина Петровна победитель в муниципальном конкурсе «Волшебный мир ремесел»  Номинация «Изделия с использованием ткани» . 2014год.</a:t>
            </a:r>
            <a:endParaRPr lang="ru-RU" sz="1800" dirty="0" smtClean="0">
              <a:latin typeface="Monotype Corsiva" pitchFamily="66" charset="0"/>
            </a:endParaRPr>
          </a:p>
        </p:txBody>
      </p:sp>
      <p:pic>
        <p:nvPicPr>
          <p:cNvPr id="1026" name="Picture 2" descr="C:\Users\ольга\Desktop\Портфолио\Антропова И.П\Диплом 1.jpeg"/>
          <p:cNvPicPr>
            <a:picLocks noChangeAspect="1" noChangeArrowheads="1"/>
          </p:cNvPicPr>
          <p:nvPr/>
        </p:nvPicPr>
        <p:blipFill>
          <a:blip r:embed="rId4" cstate="print"/>
          <a:srcRect/>
          <a:stretch>
            <a:fillRect/>
          </a:stretch>
        </p:blipFill>
        <p:spPr bwMode="auto">
          <a:xfrm>
            <a:off x="838200" y="2362200"/>
            <a:ext cx="1477957" cy="2050315"/>
          </a:xfrm>
          <a:prstGeom prst="rect">
            <a:avLst/>
          </a:prstGeom>
          <a:noFill/>
        </p:spPr>
      </p:pic>
      <p:pic>
        <p:nvPicPr>
          <p:cNvPr id="3" name="Picture 2" descr="C:\Users\ольга\Desktop\Портфолио\Антропова И.П\Диплом 2.jpeg"/>
          <p:cNvPicPr>
            <a:picLocks noChangeAspect="1" noChangeArrowheads="1"/>
          </p:cNvPicPr>
          <p:nvPr/>
        </p:nvPicPr>
        <p:blipFill>
          <a:blip r:embed="rId5" cstate="print"/>
          <a:srcRect r="2495" b="2517"/>
          <a:stretch>
            <a:fillRect/>
          </a:stretch>
        </p:blipFill>
        <p:spPr bwMode="auto">
          <a:xfrm>
            <a:off x="685800" y="4343400"/>
            <a:ext cx="1588024" cy="220251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457200" y="274638"/>
            <a:ext cx="6019800" cy="1249362"/>
          </a:xfrm>
        </p:spPr>
        <p:txBody>
          <a:bodyPr>
            <a:noAutofit/>
          </a:bodyPr>
          <a:lstStyle/>
          <a:p>
            <a:r>
              <a:rPr lang="ru-RU" sz="1800" b="1" dirty="0" smtClean="0">
                <a:latin typeface="Monotype Corsiva" pitchFamily="66" charset="0"/>
              </a:rPr>
              <a:t>Центр дистанционного творческого и интеллектуального развития «Крылья творчества»</a:t>
            </a:r>
            <a:r>
              <a:rPr lang="ru-RU" sz="1800" dirty="0" smtClean="0">
                <a:latin typeface="Monotype Corsiva" pitchFamily="66" charset="0"/>
              </a:rPr>
              <a:t/>
            </a:r>
            <a:br>
              <a:rPr lang="ru-RU" sz="1800" dirty="0" smtClean="0">
                <a:latin typeface="Monotype Corsiva" pitchFamily="66" charset="0"/>
              </a:rPr>
            </a:br>
            <a:r>
              <a:rPr lang="ru-RU" sz="1800" b="1" dirty="0" smtClean="0">
                <a:latin typeface="Monotype Corsiva" pitchFamily="66" charset="0"/>
              </a:rPr>
              <a:t>Всероссийский конкурс «Новогодний карнавал творчества в номинации «Сценический костюм». Работа «Очумелые ручки»</a:t>
            </a:r>
            <a:endParaRPr lang="ru-RU" sz="1800" dirty="0">
              <a:latin typeface="Monotype Corsiva" pitchFamily="66" charset="0"/>
            </a:endParaRPr>
          </a:p>
        </p:txBody>
      </p:sp>
      <p:sp>
        <p:nvSpPr>
          <p:cNvPr id="3" name="Содержимое 2"/>
          <p:cNvSpPr>
            <a:spLocks noGrp="1"/>
          </p:cNvSpPr>
          <p:nvPr>
            <p:ph idx="1"/>
          </p:nvPr>
        </p:nvSpPr>
        <p:spPr>
          <a:xfrm>
            <a:off x="228600" y="2133600"/>
            <a:ext cx="4724400" cy="4495800"/>
          </a:xfrm>
        </p:spPr>
        <p:txBody>
          <a:bodyPr>
            <a:normAutofit/>
          </a:bodyPr>
          <a:lstStyle/>
          <a:p>
            <a:r>
              <a:rPr lang="ru-RU" sz="1800" b="1" dirty="0" smtClean="0">
                <a:latin typeface="Monotype Corsiva" pitchFamily="66" charset="0"/>
              </a:rPr>
              <a:t>Всероссийский творческий конкурс для детей и педагогов «Лира» Диплом </a:t>
            </a:r>
            <a:r>
              <a:rPr lang="en-US" sz="1800" b="1" dirty="0" smtClean="0">
                <a:latin typeface="Monotype Corsiva" pitchFamily="66" charset="0"/>
              </a:rPr>
              <a:t>I </a:t>
            </a:r>
            <a:r>
              <a:rPr lang="ru-RU" sz="1800" b="1" dirty="0" smtClean="0">
                <a:latin typeface="Monotype Corsiva" pitchFamily="66" charset="0"/>
              </a:rPr>
              <a:t>место награждается Антропова Ирина Петровна за работу «Годовой отчет за 2014- 2015г.» в номинации «Презентация»</a:t>
            </a:r>
            <a:endParaRPr lang="ru-RU" sz="1800" dirty="0">
              <a:latin typeface="Monotype Corsiva" pitchFamily="66" charset="0"/>
            </a:endParaRPr>
          </a:p>
        </p:txBody>
      </p:sp>
      <p:pic>
        <p:nvPicPr>
          <p:cNvPr id="2050" name="Picture 2" descr="C:\Users\ольга\Desktop\Портфолио\Антропова И.П\фото0788.jpg"/>
          <p:cNvPicPr>
            <a:picLocks noChangeAspect="1" noChangeArrowheads="1"/>
          </p:cNvPicPr>
          <p:nvPr/>
        </p:nvPicPr>
        <p:blipFill>
          <a:blip r:embed="rId3" cstate="print"/>
          <a:srcRect b="3846"/>
          <a:stretch>
            <a:fillRect/>
          </a:stretch>
        </p:blipFill>
        <p:spPr bwMode="auto">
          <a:xfrm rot="5400000">
            <a:off x="6202606" y="655394"/>
            <a:ext cx="2514600" cy="1813413"/>
          </a:xfrm>
          <a:prstGeom prst="rect">
            <a:avLst/>
          </a:prstGeom>
          <a:ln>
            <a:noFill/>
          </a:ln>
          <a:effectLst>
            <a:outerShdw blurRad="292100" dist="139700" dir="2700000" algn="tl" rotWithShape="0">
              <a:srgbClr val="333333">
                <a:alpha val="65000"/>
              </a:srgbClr>
            </a:outerShdw>
          </a:effectLst>
        </p:spPr>
      </p:pic>
      <p:pic>
        <p:nvPicPr>
          <p:cNvPr id="2051" name="Picture 3" descr="C:\Users\ольга\Desktop\лира\ДИПЛОМ ЛИРА 1.jpg"/>
          <p:cNvPicPr>
            <a:picLocks noChangeAspect="1" noChangeArrowheads="1"/>
          </p:cNvPicPr>
          <p:nvPr/>
        </p:nvPicPr>
        <p:blipFill>
          <a:blip r:embed="rId4" cstate="print"/>
          <a:srcRect/>
          <a:stretch>
            <a:fillRect/>
          </a:stretch>
        </p:blipFill>
        <p:spPr bwMode="auto">
          <a:xfrm>
            <a:off x="5105400" y="2057400"/>
            <a:ext cx="1524000" cy="2289310"/>
          </a:xfrm>
          <a:prstGeom prst="rect">
            <a:avLst/>
          </a:prstGeom>
          <a:noFill/>
        </p:spPr>
      </p:pic>
      <p:pic>
        <p:nvPicPr>
          <p:cNvPr id="2053" name="Picture 5" descr="C:\Users\ольга\Desktop\лира\pedrazvitie_svidetelstvo_smi.jpg"/>
          <p:cNvPicPr>
            <a:picLocks noChangeAspect="1" noChangeArrowheads="1"/>
          </p:cNvPicPr>
          <p:nvPr/>
        </p:nvPicPr>
        <p:blipFill>
          <a:blip r:embed="rId5" cstate="print"/>
          <a:srcRect/>
          <a:stretch>
            <a:fillRect/>
          </a:stretch>
        </p:blipFill>
        <p:spPr bwMode="auto">
          <a:xfrm>
            <a:off x="6705600" y="3899289"/>
            <a:ext cx="1828800" cy="2586130"/>
          </a:xfrm>
          <a:prstGeom prst="rect">
            <a:avLst/>
          </a:prstGeom>
          <a:ln>
            <a:noFill/>
          </a:ln>
          <a:effectLst>
            <a:outerShdw blurRad="292100" dist="139700" dir="2700000" algn="tl" rotWithShape="0">
              <a:srgbClr val="333333">
                <a:alpha val="65000"/>
              </a:srgbClr>
            </a:outerShdw>
          </a:effectLst>
        </p:spPr>
      </p:pic>
      <p:sp>
        <p:nvSpPr>
          <p:cNvPr id="9" name="Прямоугольник 8"/>
          <p:cNvSpPr/>
          <p:nvPr/>
        </p:nvSpPr>
        <p:spPr>
          <a:xfrm>
            <a:off x="457200" y="4495800"/>
            <a:ext cx="2057400" cy="369332"/>
          </a:xfrm>
          <a:prstGeom prst="rect">
            <a:avLst/>
          </a:prstGeom>
        </p:spPr>
        <p:txBody>
          <a:bodyPr wrap="square">
            <a:spAutoFit/>
          </a:bodyPr>
          <a:lstStyle/>
          <a:p>
            <a:r>
              <a:rPr lang="ru-RU" b="1" dirty="0" smtClean="0">
                <a:latin typeface="Monotype Corsiva" pitchFamily="66" charset="0"/>
              </a:rPr>
              <a:t>Педразвитие. </a:t>
            </a:r>
            <a:r>
              <a:rPr lang="ru-RU" b="1" dirty="0" err="1" smtClean="0">
                <a:latin typeface="Monotype Corsiva" pitchFamily="66" charset="0"/>
              </a:rPr>
              <a:t>ру</a:t>
            </a:r>
            <a:r>
              <a:rPr lang="ru-RU" b="1" dirty="0" smtClean="0">
                <a:latin typeface="Monotype Corsiva" pitchFamily="66" charset="0"/>
              </a:rPr>
              <a:t>.</a:t>
            </a:r>
            <a:endParaRPr lang="ru-RU" dirty="0">
              <a:latin typeface="Monotype Corsiva" pitchFamily="66" charset="0"/>
            </a:endParaRPr>
          </a:p>
        </p:txBody>
      </p:sp>
      <p:sp>
        <p:nvSpPr>
          <p:cNvPr id="10" name="Прямоугольник 9"/>
          <p:cNvSpPr/>
          <p:nvPr/>
        </p:nvSpPr>
        <p:spPr>
          <a:xfrm>
            <a:off x="457200" y="4495800"/>
            <a:ext cx="6172200" cy="923330"/>
          </a:xfrm>
          <a:prstGeom prst="rect">
            <a:avLst/>
          </a:prstGeom>
        </p:spPr>
        <p:txBody>
          <a:bodyPr wrap="square">
            <a:spAutoFit/>
          </a:bodyPr>
          <a:lstStyle/>
          <a:p>
            <a:r>
              <a:rPr lang="en-US" b="1" dirty="0" smtClean="0">
                <a:latin typeface="Monotype Corsiva" pitchFamily="66" charset="0"/>
              </a:rPr>
              <a:t>                               </a:t>
            </a:r>
            <a:r>
              <a:rPr lang="ru-RU" b="1" dirty="0" smtClean="0">
                <a:latin typeface="Monotype Corsiva" pitchFamily="66" charset="0"/>
              </a:rPr>
              <a:t>Копия сертификата о владении доменом выдана педагогу разместившем публикацию на сайте </a:t>
            </a:r>
            <a:r>
              <a:rPr lang="en-US" b="1" dirty="0" smtClean="0">
                <a:latin typeface="Monotype Corsiva" pitchFamily="66" charset="0"/>
              </a:rPr>
              <a:t> </a:t>
            </a:r>
            <a:r>
              <a:rPr lang="ru-RU" b="1" dirty="0" smtClean="0">
                <a:latin typeface="Monotype Corsiva" pitchFamily="66" charset="0"/>
              </a:rPr>
              <a:t>Педразвитие.</a:t>
            </a:r>
            <a:r>
              <a:rPr lang="en-US" b="1" dirty="0" smtClean="0">
                <a:latin typeface="Monotype Corsiva" pitchFamily="66" charset="0"/>
              </a:rPr>
              <a:t> </a:t>
            </a:r>
            <a:r>
              <a:rPr lang="ru-RU" b="1" dirty="0" err="1" smtClean="0">
                <a:latin typeface="Monotype Corsiva" pitchFamily="66" charset="0"/>
              </a:rPr>
              <a:t>ру</a:t>
            </a:r>
            <a:r>
              <a:rPr lang="ru-RU" b="1" dirty="0" smtClean="0">
                <a:latin typeface="Monotype Corsiva" pitchFamily="66" charset="0"/>
              </a:rPr>
              <a:t>                   </a:t>
            </a:r>
            <a:endParaRPr lang="en-US" b="1" dirty="0" smtClean="0">
              <a:latin typeface="Monotype Corsiva" pitchFamily="66" charset="0"/>
            </a:endParaRPr>
          </a:p>
          <a:p>
            <a:r>
              <a:rPr lang="ru-RU" b="1" dirty="0" err="1" smtClean="0">
                <a:latin typeface="Monotype Corsiva" pitchFamily="66" charset="0"/>
              </a:rPr>
              <a:t>Св</a:t>
            </a:r>
            <a:r>
              <a:rPr lang="ru-RU" b="1" dirty="0" smtClean="0">
                <a:latin typeface="Monotype Corsiva" pitchFamily="66" charset="0"/>
              </a:rPr>
              <a:t>- во о публикации: №4141- от 11.12.2015</a:t>
            </a:r>
            <a:endParaRPr lang="ru-RU" dirty="0">
              <a:latin typeface="Monotype Corsiva" pitchFamily="66"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2209800" y="274638"/>
            <a:ext cx="3886200" cy="2163762"/>
          </a:xfrm>
        </p:spPr>
        <p:txBody>
          <a:bodyPr>
            <a:normAutofit/>
          </a:bodyPr>
          <a:lstStyle/>
          <a:p>
            <a:pPr algn="l"/>
            <a:r>
              <a:rPr lang="ru-RU" sz="1800" b="1" dirty="0" smtClean="0">
                <a:latin typeface="Monotype Corsiva" pitchFamily="66" charset="0"/>
              </a:rPr>
              <a:t>Интернет- портал «Дети – цветы жизни»</a:t>
            </a:r>
            <a:r>
              <a:rPr lang="ru-RU" sz="1800" dirty="0" smtClean="0">
                <a:latin typeface="Monotype Corsiva" pitchFamily="66" charset="0"/>
              </a:rPr>
              <a:t/>
            </a:r>
            <a:br>
              <a:rPr lang="ru-RU" sz="1800" dirty="0" smtClean="0">
                <a:latin typeface="Monotype Corsiva" pitchFamily="66" charset="0"/>
              </a:rPr>
            </a:br>
            <a:r>
              <a:rPr lang="en-US" sz="1800" b="1" dirty="0" smtClean="0">
                <a:latin typeface="Monotype Corsiva" pitchFamily="66" charset="0"/>
              </a:rPr>
              <a:t>III – Всероссийский</a:t>
            </a:r>
            <a:r>
              <a:rPr lang="ru-RU" sz="1800" b="1" dirty="0" smtClean="0">
                <a:latin typeface="Monotype Corsiva" pitchFamily="66" charset="0"/>
              </a:rPr>
              <a:t> фотоконкурс </a:t>
            </a:r>
            <a:br>
              <a:rPr lang="ru-RU" sz="1800" b="1" dirty="0" smtClean="0">
                <a:latin typeface="Monotype Corsiva" pitchFamily="66" charset="0"/>
              </a:rPr>
            </a:br>
            <a:r>
              <a:rPr lang="ru-RU" sz="1800" b="1" dirty="0" smtClean="0">
                <a:latin typeface="Monotype Corsiva" pitchFamily="66" charset="0"/>
              </a:rPr>
              <a:t>Диплом 1 место </a:t>
            </a:r>
            <a:r>
              <a:rPr lang="ru-RU" sz="1800" b="1" dirty="0" err="1" smtClean="0">
                <a:latin typeface="Monotype Corsiva" pitchFamily="66" charset="0"/>
              </a:rPr>
              <a:t>Пр.№</a:t>
            </a:r>
            <a:r>
              <a:rPr lang="ru-RU" sz="1800" b="1" dirty="0" smtClean="0">
                <a:latin typeface="Monotype Corsiva" pitchFamily="66" charset="0"/>
              </a:rPr>
              <a:t> С - 01174</a:t>
            </a:r>
            <a:r>
              <a:rPr lang="ru-RU" sz="1800" dirty="0" smtClean="0">
                <a:latin typeface="Monotype Corsiva" pitchFamily="66" charset="0"/>
              </a:rPr>
              <a:t/>
            </a:r>
            <a:br>
              <a:rPr lang="ru-RU" sz="1800" dirty="0" smtClean="0">
                <a:latin typeface="Monotype Corsiva" pitchFamily="66" charset="0"/>
              </a:rPr>
            </a:br>
            <a:r>
              <a:rPr lang="ru-RU" sz="1800" b="1" dirty="0" smtClean="0">
                <a:latin typeface="Monotype Corsiva" pitchFamily="66" charset="0"/>
              </a:rPr>
              <a:t>Октябрь 2015</a:t>
            </a:r>
            <a:endParaRPr lang="ru-RU" sz="1800" dirty="0">
              <a:latin typeface="Monotype Corsiva" pitchFamily="66" charset="0"/>
            </a:endParaRPr>
          </a:p>
        </p:txBody>
      </p:sp>
      <p:sp>
        <p:nvSpPr>
          <p:cNvPr id="3" name="Содержимое 2"/>
          <p:cNvSpPr>
            <a:spLocks noGrp="1"/>
          </p:cNvSpPr>
          <p:nvPr>
            <p:ph idx="1"/>
          </p:nvPr>
        </p:nvSpPr>
        <p:spPr>
          <a:xfrm>
            <a:off x="5181600" y="2743200"/>
            <a:ext cx="3733800" cy="3810000"/>
          </a:xfrm>
        </p:spPr>
        <p:txBody>
          <a:bodyPr>
            <a:noAutofit/>
          </a:bodyPr>
          <a:lstStyle/>
          <a:p>
            <a:pPr>
              <a:buNone/>
            </a:pPr>
            <a:r>
              <a:rPr lang="ru-RU" sz="1800" b="1" dirty="0" smtClean="0">
                <a:latin typeface="Monotype Corsiva" pitchFamily="66" charset="0"/>
              </a:rPr>
              <a:t>Межрегиональный центр поддержки творчества и инноваций «</a:t>
            </a:r>
            <a:r>
              <a:rPr lang="ru-RU" sz="1800" b="1" dirty="0" err="1" smtClean="0">
                <a:latin typeface="Monotype Corsiva" pitchFamily="66" charset="0"/>
              </a:rPr>
              <a:t>Микс</a:t>
            </a:r>
            <a:r>
              <a:rPr lang="ru-RU" sz="1800" b="1" dirty="0" smtClean="0">
                <a:latin typeface="Monotype Corsiva" pitchFamily="66" charset="0"/>
              </a:rPr>
              <a:t>» при методической поддержке Педагогического института ФГБОУ ВПО «Иркутский государственный университет»</a:t>
            </a:r>
            <a:endParaRPr lang="ru-RU" sz="1800" dirty="0" smtClean="0">
              <a:latin typeface="Monotype Corsiva" pitchFamily="66" charset="0"/>
            </a:endParaRPr>
          </a:p>
          <a:p>
            <a:pPr>
              <a:buNone/>
            </a:pPr>
            <a:r>
              <a:rPr lang="ru-RU" sz="1800" b="1" dirty="0" smtClean="0">
                <a:latin typeface="Monotype Corsiva" pitchFamily="66" charset="0"/>
              </a:rPr>
              <a:t>Всероссийский конкурс раскрасок «Елочка- красавица» Грамота подготовившая призеров Всероссийского конкурса «Елочка – красавица»</a:t>
            </a:r>
            <a:endParaRPr lang="ru-RU" sz="1800" dirty="0" smtClean="0">
              <a:latin typeface="Monotype Corsiva" pitchFamily="66" charset="0"/>
            </a:endParaRPr>
          </a:p>
          <a:p>
            <a:pPr>
              <a:buNone/>
            </a:pPr>
            <a:r>
              <a:rPr lang="ru-RU" sz="1800" b="1" dirty="0" smtClean="0">
                <a:latin typeface="Monotype Corsiva" pitchFamily="66" charset="0"/>
              </a:rPr>
              <a:t>Январь2015</a:t>
            </a:r>
            <a:endParaRPr lang="ru-RU" sz="1800" dirty="0">
              <a:latin typeface="Monotype Corsiva" pitchFamily="66" charset="0"/>
            </a:endParaRPr>
          </a:p>
        </p:txBody>
      </p:sp>
      <p:pic>
        <p:nvPicPr>
          <p:cNvPr id="3074" name="Picture 2" descr="C:\Users\ольга\Desktop\Кораблик\Антропова Ирина Петровна.jpg"/>
          <p:cNvPicPr>
            <a:picLocks noChangeAspect="1" noChangeArrowheads="1"/>
          </p:cNvPicPr>
          <p:nvPr/>
        </p:nvPicPr>
        <p:blipFill>
          <a:blip r:embed="rId3" cstate="print"/>
          <a:srcRect/>
          <a:stretch>
            <a:fillRect/>
          </a:stretch>
        </p:blipFill>
        <p:spPr bwMode="auto">
          <a:xfrm>
            <a:off x="533400" y="304800"/>
            <a:ext cx="1676399" cy="2370967"/>
          </a:xfrm>
          <a:prstGeom prst="rect">
            <a:avLst/>
          </a:prstGeom>
          <a:ln>
            <a:noFill/>
          </a:ln>
          <a:effectLst>
            <a:outerShdw blurRad="292100" dist="139700" dir="2700000" algn="tl" rotWithShape="0">
              <a:srgbClr val="333333">
                <a:alpha val="65000"/>
              </a:srgbClr>
            </a:outerShdw>
          </a:effectLst>
        </p:spPr>
      </p:pic>
      <p:pic>
        <p:nvPicPr>
          <p:cNvPr id="6" name="Picture 3" descr="E:\страница01.jpg"/>
          <p:cNvPicPr>
            <a:picLocks noChangeAspect="1" noChangeArrowheads="1"/>
          </p:cNvPicPr>
          <p:nvPr/>
        </p:nvPicPr>
        <p:blipFill>
          <a:blip r:embed="rId4" cstate="print"/>
          <a:srcRect/>
          <a:stretch>
            <a:fillRect/>
          </a:stretch>
        </p:blipFill>
        <p:spPr bwMode="auto">
          <a:xfrm>
            <a:off x="6096000" y="381000"/>
            <a:ext cx="1598420" cy="2260681"/>
          </a:xfrm>
          <a:prstGeom prst="rect">
            <a:avLst/>
          </a:prstGeom>
          <a:ln>
            <a:noFill/>
          </a:ln>
          <a:effectLst>
            <a:outerShdw blurRad="292100" dist="139700" dir="2700000" algn="tl" rotWithShape="0">
              <a:srgbClr val="333333">
                <a:alpha val="65000"/>
              </a:srgbClr>
            </a:outerShdw>
          </a:effectLst>
        </p:spPr>
      </p:pic>
      <p:sp>
        <p:nvSpPr>
          <p:cNvPr id="8" name="Прямоугольник 7"/>
          <p:cNvSpPr/>
          <p:nvPr/>
        </p:nvSpPr>
        <p:spPr>
          <a:xfrm>
            <a:off x="228600" y="2743200"/>
            <a:ext cx="3124200" cy="3139321"/>
          </a:xfrm>
          <a:prstGeom prst="rect">
            <a:avLst/>
          </a:prstGeom>
        </p:spPr>
        <p:txBody>
          <a:bodyPr wrap="square">
            <a:spAutoFit/>
          </a:bodyPr>
          <a:lstStyle/>
          <a:p>
            <a:r>
              <a:rPr lang="ru-RU" b="1" dirty="0" smtClean="0">
                <a:latin typeface="Monotype Corsiva" pitchFamily="66" charset="0"/>
              </a:rPr>
              <a:t>Центр организации и проведения дистанционных конкурсов для дошкольников, школьников, воспитателей и педагогов «Гордость России»      </a:t>
            </a:r>
            <a:r>
              <a:rPr lang="en-US" b="1" dirty="0" smtClean="0">
                <a:latin typeface="Monotype Corsiva" pitchFamily="66" charset="0"/>
              </a:rPr>
              <a:t>IV</a:t>
            </a:r>
            <a:r>
              <a:rPr lang="ru-RU" b="1" dirty="0" smtClean="0">
                <a:latin typeface="Monotype Corsiva" pitchFamily="66" charset="0"/>
              </a:rPr>
              <a:t>Международный конкурс  Гордость России. Номинация: Презентация +конспект «Алиса в математическом лесу»</a:t>
            </a:r>
            <a:r>
              <a:rPr lang="en-US" b="1" dirty="0" smtClean="0">
                <a:latin typeface="Monotype Corsiva" pitchFamily="66" charset="0"/>
              </a:rPr>
              <a:t> II </a:t>
            </a:r>
            <a:r>
              <a:rPr lang="ru-RU" b="1" dirty="0" smtClean="0">
                <a:latin typeface="Monotype Corsiva" pitchFamily="66" charset="0"/>
              </a:rPr>
              <a:t>Диплом </a:t>
            </a:r>
            <a:r>
              <a:rPr lang="en-US" b="1" dirty="0" err="1" smtClean="0">
                <a:latin typeface="Monotype Corsiva" pitchFamily="66" charset="0"/>
              </a:rPr>
              <a:t>степени</a:t>
            </a:r>
            <a:r>
              <a:rPr lang="en-US" b="1" dirty="0" smtClean="0">
                <a:latin typeface="Monotype Corsiva" pitchFamily="66" charset="0"/>
              </a:rPr>
              <a:t>.</a:t>
            </a:r>
            <a:endParaRPr lang="ru-RU" dirty="0" smtClean="0">
              <a:latin typeface="Monotype Corsiva" pitchFamily="66" charset="0"/>
            </a:endParaRPr>
          </a:p>
          <a:p>
            <a:r>
              <a:rPr lang="ru-RU" b="1" dirty="0" smtClean="0">
                <a:latin typeface="Monotype Corsiva" pitchFamily="66" charset="0"/>
              </a:rPr>
              <a:t>Москва 2015.</a:t>
            </a:r>
            <a:endParaRPr lang="ru-RU" dirty="0">
              <a:latin typeface="Monotype Corsiva" pitchFamily="66" charset="0"/>
            </a:endParaRPr>
          </a:p>
        </p:txBody>
      </p:sp>
      <p:pic>
        <p:nvPicPr>
          <p:cNvPr id="3076" name="Picture 4" descr="E:\Антропова И.П\Диплом 8.jpeg"/>
          <p:cNvPicPr>
            <a:picLocks noChangeAspect="1" noChangeArrowheads="1"/>
          </p:cNvPicPr>
          <p:nvPr/>
        </p:nvPicPr>
        <p:blipFill>
          <a:blip r:embed="rId5" cstate="print"/>
          <a:srcRect/>
          <a:stretch>
            <a:fillRect/>
          </a:stretch>
        </p:blipFill>
        <p:spPr bwMode="auto">
          <a:xfrm>
            <a:off x="3429000" y="2971800"/>
            <a:ext cx="1768005" cy="245268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4419600" y="228600"/>
            <a:ext cx="2514600" cy="2667000"/>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l"/>
            <a:r>
              <a:rPr lang="ru-RU" sz="1800" b="1" dirty="0" smtClean="0"/>
              <a:t/>
            </a:r>
            <a:br>
              <a:rPr lang="ru-RU" sz="1800" b="1" dirty="0" smtClean="0"/>
            </a:br>
            <a:r>
              <a:rPr lang="ru-RU" sz="2000" b="1" dirty="0" smtClean="0">
                <a:latin typeface="Monotype Corsiva" pitchFamily="66" charset="0"/>
              </a:rPr>
              <a:t>Интернет- портал «Дети – цветы жизни»</a:t>
            </a:r>
            <a:r>
              <a:rPr lang="ru-RU" sz="2000" dirty="0" smtClean="0">
                <a:latin typeface="Monotype Corsiva" pitchFamily="66" charset="0"/>
              </a:rPr>
              <a:t/>
            </a:r>
            <a:br>
              <a:rPr lang="ru-RU" sz="2000" dirty="0" smtClean="0">
                <a:latin typeface="Monotype Corsiva" pitchFamily="66" charset="0"/>
              </a:rPr>
            </a:br>
            <a:r>
              <a:rPr lang="en-US" sz="2000" b="1" dirty="0" smtClean="0">
                <a:latin typeface="Monotype Corsiva" pitchFamily="66" charset="0"/>
              </a:rPr>
              <a:t>VII</a:t>
            </a:r>
            <a:r>
              <a:rPr lang="ru-RU" sz="2000" b="1" dirty="0" smtClean="0">
                <a:latin typeface="Monotype Corsiva" pitchFamily="66" charset="0"/>
              </a:rPr>
              <a:t>-Всероссийский творческий конкурс «У природы нет плохой погоды» Номинация «Декоративно –прикладное творчество» Сертификат куратора за подготовку победителей. </a:t>
            </a:r>
            <a:r>
              <a:rPr lang="ru-RU" sz="1800" dirty="0" smtClean="0">
                <a:latin typeface="Monotype Corsiva" pitchFamily="66" charset="0"/>
              </a:rPr>
              <a:t/>
            </a:r>
            <a:br>
              <a:rPr lang="ru-RU" sz="1800" dirty="0" smtClean="0">
                <a:latin typeface="Monotype Corsiva" pitchFamily="66" charset="0"/>
              </a:rPr>
            </a:br>
            <a:endParaRPr lang="ru-RU" sz="1800" dirty="0">
              <a:latin typeface="Monotype Corsiva" pitchFamily="66" charset="0"/>
            </a:endParaRPr>
          </a:p>
        </p:txBody>
      </p:sp>
      <p:sp>
        <p:nvSpPr>
          <p:cNvPr id="3" name="Содержимое 2"/>
          <p:cNvSpPr>
            <a:spLocks noGrp="1"/>
          </p:cNvSpPr>
          <p:nvPr>
            <p:ph idx="1"/>
          </p:nvPr>
        </p:nvSpPr>
        <p:spPr>
          <a:xfrm>
            <a:off x="4648200" y="3200399"/>
            <a:ext cx="2362200" cy="2590801"/>
          </a:xfr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p>
            <a:r>
              <a:rPr lang="ru-RU" sz="1900" b="1" dirty="0" smtClean="0">
                <a:latin typeface="Monotype Corsiva" pitchFamily="66" charset="0"/>
              </a:rPr>
              <a:t>Интернет- портал «Дети – цветы жизни»          Всероссийский фотоконкурс костюмов «Новогодний карнавал» Название работы «Старик </a:t>
            </a:r>
            <a:r>
              <a:rPr lang="ru-RU" sz="1900" b="1" dirty="0" err="1" smtClean="0">
                <a:latin typeface="Monotype Corsiva" pitchFamily="66" charset="0"/>
              </a:rPr>
              <a:t>Хоттабыч</a:t>
            </a:r>
            <a:r>
              <a:rPr lang="ru-RU" sz="1900" b="1" dirty="0" smtClean="0">
                <a:latin typeface="Monotype Corsiva" pitchFamily="66" charset="0"/>
              </a:rPr>
              <a:t>». 2016г</a:t>
            </a:r>
            <a:r>
              <a:rPr lang="ru-RU" sz="1800" b="1" dirty="0" smtClean="0"/>
              <a:t>.</a:t>
            </a:r>
            <a:endParaRPr lang="ru-RU" sz="1800" dirty="0"/>
          </a:p>
        </p:txBody>
      </p:sp>
      <p:pic>
        <p:nvPicPr>
          <p:cNvPr id="4098" name="Picture 2" descr="E:\1 место\Антропова Ирина Петровна.jpg"/>
          <p:cNvPicPr>
            <a:picLocks noChangeAspect="1" noChangeArrowheads="1"/>
          </p:cNvPicPr>
          <p:nvPr/>
        </p:nvPicPr>
        <p:blipFill>
          <a:blip r:embed="rId3" cstate="print"/>
          <a:srcRect/>
          <a:stretch>
            <a:fillRect/>
          </a:stretch>
        </p:blipFill>
        <p:spPr bwMode="auto">
          <a:xfrm>
            <a:off x="7010400" y="381000"/>
            <a:ext cx="1625302" cy="2298700"/>
          </a:xfrm>
          <a:prstGeom prst="rect">
            <a:avLst/>
          </a:prstGeom>
          <a:ln>
            <a:noFill/>
          </a:ln>
          <a:effectLst>
            <a:outerShdw blurRad="292100" dist="139700" dir="2700000" algn="tl" rotWithShape="0">
              <a:srgbClr val="333333">
                <a:alpha val="65000"/>
              </a:srgbClr>
            </a:outerShdw>
          </a:effectLst>
        </p:spPr>
      </p:pic>
      <p:pic>
        <p:nvPicPr>
          <p:cNvPr id="4099" name="Picture 3" descr="C:\Users\ольга\Downloads\Антропова Ирина Петровна (1).jpg"/>
          <p:cNvPicPr>
            <a:picLocks noChangeAspect="1" noChangeArrowheads="1"/>
          </p:cNvPicPr>
          <p:nvPr/>
        </p:nvPicPr>
        <p:blipFill>
          <a:blip r:embed="rId4" cstate="print"/>
          <a:srcRect/>
          <a:stretch>
            <a:fillRect/>
          </a:stretch>
        </p:blipFill>
        <p:spPr bwMode="auto">
          <a:xfrm>
            <a:off x="7086600" y="3276600"/>
            <a:ext cx="1777954" cy="2514600"/>
          </a:xfrm>
          <a:prstGeom prst="rect">
            <a:avLst/>
          </a:prstGeom>
          <a:ln>
            <a:noFill/>
          </a:ln>
          <a:effectLst>
            <a:outerShdw blurRad="292100" dist="139700" dir="2700000" algn="tl" rotWithShape="0">
              <a:srgbClr val="333333">
                <a:alpha val="65000"/>
              </a:srgbClr>
            </a:outerShdw>
          </a:effectLst>
        </p:spPr>
      </p:pic>
      <p:pic>
        <p:nvPicPr>
          <p:cNvPr id="4100" name="Picture 4" descr="C:\Users\ольга\Downloads\ДИПЛОМ 2 место.jpg"/>
          <p:cNvPicPr>
            <a:picLocks noChangeAspect="1" noChangeArrowheads="1"/>
          </p:cNvPicPr>
          <p:nvPr/>
        </p:nvPicPr>
        <p:blipFill>
          <a:blip r:embed="rId5" cstate="print"/>
          <a:srcRect/>
          <a:stretch>
            <a:fillRect/>
          </a:stretch>
        </p:blipFill>
        <p:spPr bwMode="auto">
          <a:xfrm>
            <a:off x="2590800" y="457200"/>
            <a:ext cx="1676400" cy="2518241"/>
          </a:xfrm>
          <a:prstGeom prst="rect">
            <a:avLst/>
          </a:prstGeom>
          <a:ln>
            <a:noFill/>
          </a:ln>
          <a:effectLst>
            <a:outerShdw blurRad="292100" dist="139700" dir="2700000" algn="tl" rotWithShape="0">
              <a:srgbClr val="333333">
                <a:alpha val="65000"/>
              </a:srgbClr>
            </a:outerShdw>
          </a:effectLst>
        </p:spPr>
      </p:pic>
      <p:sp>
        <p:nvSpPr>
          <p:cNvPr id="9" name="Прямоугольник 8"/>
          <p:cNvSpPr/>
          <p:nvPr/>
        </p:nvSpPr>
        <p:spPr>
          <a:xfrm>
            <a:off x="457200" y="381000"/>
            <a:ext cx="1981200" cy="258532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b="1" dirty="0" smtClean="0">
                <a:latin typeface="Monotype Corsiva" pitchFamily="66" charset="0"/>
              </a:rPr>
              <a:t>Всероссийский творческий конкурс для детей и педагогов «Созвездие талантов» Номинация : Презентация «Волшебная страна» Диплом II- место </a:t>
            </a:r>
            <a:endParaRPr lang="ru-RU" dirty="0">
              <a:latin typeface="Monotype Corsiva" pitchFamily="66" charset="0"/>
            </a:endParaRPr>
          </a:p>
        </p:txBody>
      </p:sp>
      <p:pic>
        <p:nvPicPr>
          <p:cNvPr id="4101" name="Picture 5" descr="C:\Users\ольга\Desktop\Портфолио\фото0989.jpg"/>
          <p:cNvPicPr>
            <a:picLocks noChangeAspect="1" noChangeArrowheads="1"/>
          </p:cNvPicPr>
          <p:nvPr/>
        </p:nvPicPr>
        <p:blipFill>
          <a:blip r:embed="rId6" cstate="print"/>
          <a:srcRect/>
          <a:stretch>
            <a:fillRect/>
          </a:stretch>
        </p:blipFill>
        <p:spPr bwMode="auto">
          <a:xfrm rot="5400000">
            <a:off x="2103437" y="3687763"/>
            <a:ext cx="2679700" cy="2009775"/>
          </a:xfrm>
          <a:prstGeom prst="rect">
            <a:avLst/>
          </a:prstGeom>
          <a:ln>
            <a:noFill/>
          </a:ln>
          <a:effectLst>
            <a:outerShdw blurRad="292100" dist="139700" dir="2700000" algn="tl" rotWithShape="0">
              <a:srgbClr val="333333">
                <a:alpha val="65000"/>
              </a:srgbClr>
            </a:outerShdw>
          </a:effectLst>
        </p:spPr>
      </p:pic>
      <p:sp>
        <p:nvSpPr>
          <p:cNvPr id="4102" name="Rectangle 6"/>
          <p:cNvSpPr>
            <a:spLocks noChangeArrowheads="1"/>
          </p:cNvSpPr>
          <p:nvPr/>
        </p:nvSpPr>
        <p:spPr bwMode="auto">
          <a:xfrm>
            <a:off x="304800" y="3112082"/>
            <a:ext cx="21336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effectLst/>
                <a:latin typeface="Monotype Corsiva" pitchFamily="66" charset="0"/>
                <a:ea typeface="Calibri" pitchFamily="34" charset="0"/>
                <a:cs typeface="Times New Roman" pitchFamily="18" charset="0"/>
              </a:rPr>
              <a:t>Центр педагогического мастерства «Новые идеи»</a:t>
            </a:r>
            <a:endParaRPr kumimoji="0" lang="ru-RU" b="0" i="0" u="none" strike="noStrike" cap="none" normalizeH="0" baseline="0" dirty="0" smtClean="0">
              <a:ln>
                <a:noFill/>
              </a:ln>
              <a:effectLst/>
              <a:latin typeface="Monotype Corsiva"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effectLst/>
                <a:latin typeface="Monotype Corsiva" pitchFamily="66" charset="0"/>
                <a:ea typeface="Calibri" pitchFamily="34" charset="0"/>
                <a:cs typeface="Times New Roman" pitchFamily="18" charset="0"/>
              </a:rPr>
              <a:t>Всероссийский</a:t>
            </a:r>
          </a:p>
          <a:p>
            <a:pPr eaLnBrk="0" fontAlgn="base" hangingPunct="0">
              <a:spcBef>
                <a:spcPct val="0"/>
              </a:spcBef>
              <a:spcAft>
                <a:spcPct val="0"/>
              </a:spcAft>
            </a:pPr>
            <a:r>
              <a:rPr kumimoji="0" lang="ru-RU" b="1" i="0" u="none" strike="noStrike" cap="none" normalizeH="0" baseline="0" dirty="0" smtClean="0">
                <a:ln>
                  <a:noFill/>
                </a:ln>
                <a:effectLst/>
                <a:latin typeface="Monotype Corsiva" pitchFamily="66" charset="0"/>
                <a:ea typeface="Calibri" pitchFamily="34" charset="0"/>
                <a:cs typeface="Times New Roman" pitchFamily="18" charset="0"/>
              </a:rPr>
              <a:t>Дистанционный конкурса работников образования «Мое творчество»</a:t>
            </a:r>
            <a:r>
              <a:rPr kumimoji="0" lang="ru-RU" b="0" i="0" u="none" strike="noStrike" cap="none" normalizeH="0" baseline="0" dirty="0" smtClean="0">
                <a:ln>
                  <a:noFill/>
                </a:ln>
                <a:effectLst/>
                <a:latin typeface="Monotype Corsiva" pitchFamily="66" charset="0"/>
                <a:cs typeface="Arial" pitchFamily="34" charset="0"/>
              </a:rPr>
              <a:t> </a:t>
            </a:r>
            <a:r>
              <a:rPr lang="ru-RU" b="1" dirty="0" smtClean="0">
                <a:latin typeface="Monotype Corsiva" pitchFamily="66" charset="0"/>
              </a:rPr>
              <a:t>Работа: Театральная студия «В гостях у сказки»</a:t>
            </a:r>
            <a:r>
              <a:rPr lang="ru-RU" b="1" dirty="0" smtClean="0"/>
              <a:t> </a:t>
            </a:r>
            <a:r>
              <a:rPr lang="ru-RU" b="1" dirty="0" smtClean="0">
                <a:latin typeface="Monotype Corsiva" pitchFamily="66" charset="0"/>
              </a:rPr>
              <a:t>Диплом </a:t>
            </a:r>
            <a:r>
              <a:rPr lang="en-US" b="1" dirty="0" smtClean="0">
                <a:latin typeface="Monotype Corsiva" pitchFamily="66" charset="0"/>
              </a:rPr>
              <a:t>I</a:t>
            </a:r>
            <a:r>
              <a:rPr lang="ru-RU" b="1" dirty="0" smtClean="0">
                <a:latin typeface="Monotype Corsiva" pitchFamily="66" charset="0"/>
              </a:rPr>
              <a:t> степени </a:t>
            </a:r>
            <a:endParaRPr lang="ru-RU" dirty="0" smtClean="0">
              <a:latin typeface="Monotype Corsiva" pitchFamily="66" charset="0"/>
            </a:endParaRPr>
          </a:p>
          <a:p>
            <a:pPr eaLnBrk="0" fontAlgn="base" hangingPunct="0">
              <a:spcBef>
                <a:spcPct val="0"/>
              </a:spcBef>
              <a:spcAft>
                <a:spcPct val="0"/>
              </a:spcAft>
            </a:pPr>
            <a:endParaRPr lang="ru-RU" dirty="0" smtClean="0">
              <a:latin typeface="Monotype Corsiva"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Monotype Corsiva" pitchFamily="66"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457200" y="304800"/>
            <a:ext cx="6019800" cy="10668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Антропова Ирина Петровна</a:t>
            </a:r>
            <a:endParaRPr lang="ru-RU"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Содержимое 6"/>
          <p:cNvSpPr>
            <a:spLocks noGrp="1"/>
          </p:cNvSpPr>
          <p:nvPr>
            <p:ph idx="1"/>
          </p:nvPr>
        </p:nvSpPr>
        <p:spPr>
          <a:xfrm>
            <a:off x="228600" y="4114800"/>
            <a:ext cx="8458200" cy="2438400"/>
          </a:xfrm>
        </p:spPr>
        <p:txBody>
          <a:bodyPr>
            <a:noAutofit/>
          </a:bodyPr>
          <a:lstStyle/>
          <a:p>
            <a:pPr marL="36000" indent="0">
              <a:spcBef>
                <a:spcPts val="0"/>
              </a:spcBef>
              <a:buNone/>
            </a:pPr>
            <a:r>
              <a:rPr lang="ru-RU" sz="1800" b="1" dirty="0" smtClean="0">
                <a:latin typeface="Times New Roman" pitchFamily="18" charset="0"/>
                <a:cs typeface="Times New Roman" pitchFamily="18" charset="0"/>
              </a:rPr>
              <a:t>Окончила Тюменское педагогическое училище в 1987 году. </a:t>
            </a:r>
          </a:p>
          <a:p>
            <a:pPr marL="36000" indent="0">
              <a:spcBef>
                <a:spcPts val="0"/>
              </a:spcBef>
              <a:buNone/>
            </a:pPr>
            <a:r>
              <a:rPr lang="ru-RU" sz="1800" b="1" dirty="0" smtClean="0">
                <a:latin typeface="Times New Roman" pitchFamily="18" charset="0"/>
                <a:cs typeface="Times New Roman" pitchFamily="18" charset="0"/>
              </a:rPr>
              <a:t>По специальности дошкольное воспитание - воспитатель.</a:t>
            </a:r>
          </a:p>
          <a:p>
            <a:pPr marL="36000" indent="0">
              <a:spcBef>
                <a:spcPts val="0"/>
              </a:spcBef>
              <a:buNone/>
            </a:pPr>
            <a:r>
              <a:rPr lang="ru-RU" sz="1800" b="1" dirty="0" smtClean="0">
                <a:latin typeface="Times New Roman" pitchFamily="18" charset="0"/>
                <a:cs typeface="Times New Roman" pitchFamily="18" charset="0"/>
              </a:rPr>
              <a:t>Стаж работы – 29 лет.</a:t>
            </a:r>
          </a:p>
          <a:p>
            <a:pPr marL="36000" indent="0">
              <a:spcBef>
                <a:spcPts val="0"/>
              </a:spcBef>
              <a:buNone/>
            </a:pPr>
            <a:r>
              <a:rPr lang="ru-RU" sz="1800" b="1" dirty="0" smtClean="0">
                <a:latin typeface="Times New Roman" pitchFamily="18" charset="0"/>
                <a:cs typeface="Times New Roman" pitchFamily="18" charset="0"/>
              </a:rPr>
              <a:t>Педагогический стаж 21 –год.</a:t>
            </a:r>
          </a:p>
          <a:p>
            <a:pPr marL="36000" indent="0">
              <a:spcBef>
                <a:spcPts val="0"/>
              </a:spcBef>
              <a:buNone/>
            </a:pPr>
            <a:r>
              <a:rPr lang="ru-RU" sz="1800" b="1" dirty="0" smtClean="0">
                <a:latin typeface="Times New Roman" pitchFamily="18" charset="0"/>
                <a:cs typeface="Times New Roman" pitchFamily="18" charset="0"/>
              </a:rPr>
              <a:t>Контактная информация:</a:t>
            </a:r>
          </a:p>
          <a:p>
            <a:pPr marL="36000" indent="0">
              <a:spcBef>
                <a:spcPts val="0"/>
              </a:spcBef>
              <a:buNone/>
            </a:pPr>
            <a:r>
              <a:rPr lang="en-US" sz="1800" b="1" dirty="0" smtClean="0">
                <a:latin typeface="Times New Roman" pitchFamily="18" charset="0"/>
                <a:cs typeface="Times New Roman" pitchFamily="18" charset="0"/>
              </a:rPr>
              <a:t>e-mail</a:t>
            </a:r>
            <a:r>
              <a:rPr lang="ru-RU" sz="1800" b="1" dirty="0" smtClean="0">
                <a:latin typeface="Times New Roman" pitchFamily="18" charset="0"/>
                <a:cs typeface="Times New Roman" pitchFamily="18" charset="0"/>
              </a:rPr>
              <a:t>:</a:t>
            </a:r>
            <a:r>
              <a:rPr lang="ru-RU" sz="1800" u="sng" dirty="0" err="1" smtClean="0">
                <a:solidFill>
                  <a:schemeClr val="tx1">
                    <a:lumMod val="95000"/>
                    <a:lumOff val="5000"/>
                  </a:schemeClr>
                </a:solidFill>
                <a:hlinkClick r:id="rId3"/>
              </a:rPr>
              <a:t>ira.irina.antropova@mail.ru</a:t>
            </a:r>
            <a:endParaRPr lang="ru-RU" sz="1800" b="1" dirty="0" smtClean="0">
              <a:solidFill>
                <a:schemeClr val="tx1">
                  <a:lumMod val="95000"/>
                  <a:lumOff val="5000"/>
                </a:schemeClr>
              </a:solidFill>
              <a:latin typeface="Times New Roman" pitchFamily="18" charset="0"/>
              <a:cs typeface="Times New Roman" pitchFamily="18" charset="0"/>
            </a:endParaRPr>
          </a:p>
        </p:txBody>
      </p:sp>
      <p:pic>
        <p:nvPicPr>
          <p:cNvPr id="8" name="Picture 2" descr="C:\Users\ольга\Desktop\вишенки выпусктной 2014\DSCN7630.JPG"/>
          <p:cNvPicPr>
            <a:picLocks noChangeAspect="1" noChangeArrowheads="1"/>
          </p:cNvPicPr>
          <p:nvPr/>
        </p:nvPicPr>
        <p:blipFill>
          <a:blip r:embed="rId4" cstate="print"/>
          <a:srcRect l="37373" t="23571" r="33585" b="17503"/>
          <a:stretch>
            <a:fillRect/>
          </a:stretch>
        </p:blipFill>
        <p:spPr bwMode="auto">
          <a:xfrm>
            <a:off x="5943600" y="228600"/>
            <a:ext cx="2974194" cy="4525963"/>
          </a:xfrm>
          <a:prstGeom prst="cloud">
            <a:avLst/>
          </a:prstGeom>
          <a:noFill/>
        </p:spPr>
      </p:pic>
      <p:sp>
        <p:nvSpPr>
          <p:cNvPr id="6" name="Прямоугольник 5"/>
          <p:cNvSpPr/>
          <p:nvPr/>
        </p:nvSpPr>
        <p:spPr>
          <a:xfrm>
            <a:off x="457200" y="6019800"/>
            <a:ext cx="6553200" cy="369332"/>
          </a:xfrm>
          <a:prstGeom prst="rect">
            <a:avLst/>
          </a:prstGeom>
        </p:spPr>
        <p:txBody>
          <a:bodyPr wrap="square">
            <a:spAutoFit/>
          </a:bodyPr>
          <a:lstStyle/>
          <a:p>
            <a:r>
              <a:rPr lang="ru-RU" dirty="0" smtClean="0"/>
              <a:t> </a:t>
            </a:r>
            <a:r>
              <a:rPr lang="ru-RU" b="1" dirty="0" smtClean="0"/>
              <a:t>сайт:</a:t>
            </a:r>
            <a:r>
              <a:rPr lang="en-US" b="1" dirty="0" smtClean="0"/>
              <a:t> "http://nsportal.ru/antropova-irina-petrovna"</a:t>
            </a:r>
            <a:endParaRPr lang="ru-RU" b="1" dirty="0"/>
          </a:p>
        </p:txBody>
      </p:sp>
      <p:pic>
        <p:nvPicPr>
          <p:cNvPr id="1026" name="Picture 2" descr="C:\Users\ольга\Desktop\Портфолио\Антропова И.П\Диплом 6.jpeg"/>
          <p:cNvPicPr>
            <a:picLocks noChangeAspect="1" noChangeArrowheads="1"/>
          </p:cNvPicPr>
          <p:nvPr/>
        </p:nvPicPr>
        <p:blipFill>
          <a:blip r:embed="rId5" cstate="print"/>
          <a:srcRect r="50518"/>
          <a:stretch>
            <a:fillRect/>
          </a:stretch>
        </p:blipFill>
        <p:spPr bwMode="auto">
          <a:xfrm rot="5400000">
            <a:off x="2200093" y="-218893"/>
            <a:ext cx="1848213" cy="5181599"/>
          </a:xfrm>
          <a:prstGeom prst="rect">
            <a:avLst/>
          </a:prstGeom>
          <a:noFill/>
        </p:spPr>
      </p:pic>
    </p:spTree>
  </p:cSld>
  <p:clrMapOvr>
    <a:masterClrMapping/>
  </p:clrMapOvr>
  <p:transition>
    <p:wheel spokes="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685800" y="274638"/>
            <a:ext cx="5257800" cy="1935162"/>
          </a:xfrm>
        </p:spPr>
        <p:txBody>
          <a:bodyPr>
            <a:noAutofit/>
          </a:bodyPr>
          <a:lstStyle/>
          <a:p>
            <a:pPr algn="l"/>
            <a:r>
              <a:rPr lang="ru-RU" sz="1800" b="1" dirty="0" smtClean="0">
                <a:latin typeface="Monotype Corsiva" pitchFamily="66" charset="0"/>
              </a:rPr>
              <a:t>Организация и проведение дистанционных конкурсов для педагогов и школьников «Ищем таланты»Диплом </a:t>
            </a:r>
            <a:r>
              <a:rPr lang="en-US" sz="1800" b="1" dirty="0" smtClean="0">
                <a:latin typeface="Monotype Corsiva" pitchFamily="66" charset="0"/>
              </a:rPr>
              <a:t>II</a:t>
            </a:r>
            <a:r>
              <a:rPr lang="ru-RU" sz="1800" b="1" dirty="0" smtClean="0">
                <a:latin typeface="Monotype Corsiva" pitchFamily="66" charset="0"/>
              </a:rPr>
              <a:t>  степени награждается победитель </a:t>
            </a:r>
            <a:r>
              <a:rPr lang="en-US" sz="1800" b="1" dirty="0" smtClean="0">
                <a:latin typeface="Monotype Corsiva" pitchFamily="66" charset="0"/>
              </a:rPr>
              <a:t>V </a:t>
            </a:r>
            <a:r>
              <a:rPr lang="ru-RU" sz="1800" b="1" dirty="0" smtClean="0">
                <a:latin typeface="Monotype Corsiva" pitchFamily="66" charset="0"/>
              </a:rPr>
              <a:t>Международного конкурса «Ищем таланты»</a:t>
            </a:r>
            <a:r>
              <a:rPr lang="en-US" sz="1800" b="1" dirty="0" smtClean="0">
                <a:latin typeface="Monotype Corsiva" pitchFamily="66" charset="0"/>
              </a:rPr>
              <a:t> </a:t>
            </a:r>
            <a:r>
              <a:rPr lang="ru-RU" sz="1800" b="1" dirty="0" smtClean="0">
                <a:latin typeface="Monotype Corsiva" pitchFamily="66" charset="0"/>
              </a:rPr>
              <a:t>Антропова Ирина Петровна. Номинация: Педагогический опыт. Название работы: «Развитие речевых способностей через театрализованную деятельность» январь 2016г.</a:t>
            </a:r>
            <a:endParaRPr lang="ru-RU" sz="1800" b="1" dirty="0">
              <a:latin typeface="Monotype Corsiva" pitchFamily="66" charset="0"/>
            </a:endParaRPr>
          </a:p>
        </p:txBody>
      </p:sp>
      <p:sp>
        <p:nvSpPr>
          <p:cNvPr id="3" name="Содержимое 2"/>
          <p:cNvSpPr>
            <a:spLocks noGrp="1"/>
          </p:cNvSpPr>
          <p:nvPr>
            <p:ph idx="1"/>
          </p:nvPr>
        </p:nvSpPr>
        <p:spPr>
          <a:xfrm>
            <a:off x="3200400" y="2743200"/>
            <a:ext cx="3429000" cy="3657600"/>
          </a:xfrm>
        </p:spPr>
        <p:txBody>
          <a:bodyPr>
            <a:normAutofit lnSpcReduction="10000"/>
          </a:bodyPr>
          <a:lstStyle/>
          <a:p>
            <a:pPr>
              <a:buNone/>
            </a:pPr>
            <a:r>
              <a:rPr lang="ru-RU" sz="1800" b="1" dirty="0" smtClean="0">
                <a:latin typeface="Monotype Corsiva" pitchFamily="66" charset="0"/>
              </a:rPr>
              <a:t>    </a:t>
            </a:r>
            <a:r>
              <a:rPr lang="ru-RU" sz="1900" b="1" dirty="0" smtClean="0">
                <a:latin typeface="Monotype Corsiva" pitchFamily="66" charset="0"/>
              </a:rPr>
              <a:t>Организация и проведение дистанционных конкурсов для педагогов и школьников «Ищем таланты»Диплом . Награждается руководитель за подготовку </a:t>
            </a:r>
            <a:r>
              <a:rPr lang="ru-RU" sz="1900" b="1" dirty="0" err="1" smtClean="0">
                <a:latin typeface="Monotype Corsiva" pitchFamily="66" charset="0"/>
              </a:rPr>
              <a:t>победителья</a:t>
            </a:r>
            <a:r>
              <a:rPr lang="ru-RU" sz="1900" b="1" dirty="0" smtClean="0">
                <a:latin typeface="Monotype Corsiva" pitchFamily="66" charset="0"/>
              </a:rPr>
              <a:t> </a:t>
            </a:r>
            <a:r>
              <a:rPr lang="en-US" sz="1900" b="1" dirty="0" smtClean="0">
                <a:latin typeface="Monotype Corsiva" pitchFamily="66" charset="0"/>
              </a:rPr>
              <a:t>V </a:t>
            </a:r>
            <a:r>
              <a:rPr lang="ru-RU" sz="1900" b="1" dirty="0" smtClean="0">
                <a:latin typeface="Monotype Corsiva" pitchFamily="66" charset="0"/>
              </a:rPr>
              <a:t>Международного конкурса «Ищем таланты»</a:t>
            </a:r>
            <a:r>
              <a:rPr lang="en-US" sz="1900" b="1" dirty="0" smtClean="0">
                <a:latin typeface="Monotype Corsiva" pitchFamily="66" charset="0"/>
              </a:rPr>
              <a:t> </a:t>
            </a:r>
            <a:r>
              <a:rPr lang="ru-RU" sz="1900" b="1" dirty="0" smtClean="0">
                <a:latin typeface="Monotype Corsiva" pitchFamily="66" charset="0"/>
              </a:rPr>
              <a:t>Антропова Ирина Петровна. </a:t>
            </a:r>
          </a:p>
          <a:p>
            <a:pPr>
              <a:buNone/>
            </a:pPr>
            <a:r>
              <a:rPr lang="ru-RU" sz="1900" b="1" dirty="0" smtClean="0">
                <a:latin typeface="Monotype Corsiva" pitchFamily="66" charset="0"/>
              </a:rPr>
              <a:t>       Номинация: Мы актеры. </a:t>
            </a:r>
          </a:p>
          <a:p>
            <a:pPr>
              <a:buNone/>
            </a:pPr>
            <a:r>
              <a:rPr lang="ru-RU" sz="1900" b="1" dirty="0" smtClean="0">
                <a:latin typeface="Monotype Corsiva" pitchFamily="66" charset="0"/>
              </a:rPr>
              <a:t>      Название работы: «Красная шапочка» январь 2016г.</a:t>
            </a:r>
            <a:endParaRPr lang="ru-RU" sz="1900" dirty="0"/>
          </a:p>
        </p:txBody>
      </p:sp>
      <p:pic>
        <p:nvPicPr>
          <p:cNvPr id="32770" name="Picture 2" descr="C:\Users\ольга\Desktop\Портфолио\фото0991.jpg"/>
          <p:cNvPicPr>
            <a:picLocks noChangeAspect="1" noChangeArrowheads="1"/>
          </p:cNvPicPr>
          <p:nvPr/>
        </p:nvPicPr>
        <p:blipFill>
          <a:blip r:embed="rId3" cstate="print"/>
          <a:srcRect l="2083" r="2083"/>
          <a:stretch>
            <a:fillRect/>
          </a:stretch>
        </p:blipFill>
        <p:spPr bwMode="auto">
          <a:xfrm>
            <a:off x="6553200" y="304800"/>
            <a:ext cx="1666875" cy="2319130"/>
          </a:xfrm>
          <a:prstGeom prst="rect">
            <a:avLst/>
          </a:prstGeom>
          <a:ln>
            <a:noFill/>
          </a:ln>
          <a:effectLst>
            <a:outerShdw blurRad="292100" dist="139700" dir="2700000" algn="tl" rotWithShape="0">
              <a:srgbClr val="333333">
                <a:alpha val="65000"/>
              </a:srgbClr>
            </a:outerShdw>
          </a:effectLst>
        </p:spPr>
      </p:pic>
      <p:pic>
        <p:nvPicPr>
          <p:cNvPr id="32771" name="Picture 3" descr="C:\Users\ольга\Desktop\Портфолио\фото0992.jpg"/>
          <p:cNvPicPr>
            <a:picLocks noChangeAspect="1" noChangeArrowheads="1"/>
          </p:cNvPicPr>
          <p:nvPr/>
        </p:nvPicPr>
        <p:blipFill>
          <a:blip r:embed="rId4" cstate="print"/>
          <a:srcRect l="4000"/>
          <a:stretch>
            <a:fillRect/>
          </a:stretch>
        </p:blipFill>
        <p:spPr bwMode="auto">
          <a:xfrm>
            <a:off x="6629400" y="2971800"/>
            <a:ext cx="2029968" cy="2819400"/>
          </a:xfrm>
          <a:prstGeom prst="rect">
            <a:avLst/>
          </a:prstGeom>
          <a:ln>
            <a:noFill/>
          </a:ln>
          <a:effectLst>
            <a:outerShdw blurRad="292100" dist="139700" dir="2700000" algn="tl" rotWithShape="0">
              <a:srgbClr val="333333">
                <a:alpha val="65000"/>
              </a:srgbClr>
            </a:outerShdw>
          </a:effectLst>
        </p:spPr>
      </p:pic>
      <p:pic>
        <p:nvPicPr>
          <p:cNvPr id="32772" name="Picture 4" descr="C:\Users\ольга\Desktop\Портфолио\фото0993.jpg"/>
          <p:cNvPicPr>
            <a:picLocks noChangeAspect="1" noChangeArrowheads="1"/>
          </p:cNvPicPr>
          <p:nvPr/>
        </p:nvPicPr>
        <p:blipFill>
          <a:blip r:embed="rId5" cstate="print"/>
          <a:srcRect/>
          <a:stretch>
            <a:fillRect/>
          </a:stretch>
        </p:blipFill>
        <p:spPr bwMode="auto">
          <a:xfrm>
            <a:off x="838200" y="2743200"/>
            <a:ext cx="2171700" cy="2895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457200" y="274638"/>
            <a:ext cx="6553200" cy="715962"/>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Corsiva" pitchFamily="66" charset="0"/>
              </a:rPr>
              <a:t>Достижения группы.</a:t>
            </a:r>
            <a:endParaRPr lang="ru-RU"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Corsiva" pitchFamily="66" charset="0"/>
            </a:endParaRPr>
          </a:p>
        </p:txBody>
      </p:sp>
      <p:pic>
        <p:nvPicPr>
          <p:cNvPr id="5" name="Содержимое 4" descr="C:\Users\ольга\Desktop\0_62135_45856112_S.gif"/>
          <p:cNvPicPr>
            <a:picLocks noGrp="1"/>
          </p:cNvPicPr>
          <p:nvPr>
            <p:ph idx="1"/>
          </p:nvPr>
        </p:nvPicPr>
        <p:blipFill>
          <a:blip r:embed="rId3" cstate="print"/>
          <a:srcRect/>
          <a:stretch>
            <a:fillRect/>
          </a:stretch>
        </p:blipFill>
        <p:spPr bwMode="auto">
          <a:xfrm>
            <a:off x="6934200" y="381000"/>
            <a:ext cx="1295400" cy="1371600"/>
          </a:xfrm>
          <a:prstGeom prst="rect">
            <a:avLst/>
          </a:prstGeom>
          <a:noFill/>
          <a:ln w="9525">
            <a:noFill/>
            <a:miter lim="800000"/>
            <a:headEnd/>
            <a:tailEnd/>
          </a:ln>
        </p:spPr>
      </p:pic>
      <p:pic>
        <p:nvPicPr>
          <p:cNvPr id="33794" name="Picture 2" descr="E:\Антропова И.П\Благодарность 1.jpeg"/>
          <p:cNvPicPr>
            <a:picLocks noChangeAspect="1" noChangeArrowheads="1"/>
          </p:cNvPicPr>
          <p:nvPr/>
        </p:nvPicPr>
        <p:blipFill>
          <a:blip r:embed="rId4" cstate="print"/>
          <a:srcRect r="5843" b="2183"/>
          <a:stretch>
            <a:fillRect/>
          </a:stretch>
        </p:blipFill>
        <p:spPr bwMode="auto">
          <a:xfrm>
            <a:off x="533400" y="1219200"/>
            <a:ext cx="1744824" cy="2514600"/>
          </a:xfrm>
          <a:prstGeom prst="rect">
            <a:avLst/>
          </a:prstGeom>
          <a:ln>
            <a:noFill/>
          </a:ln>
          <a:effectLst>
            <a:outerShdw blurRad="292100" dist="139700" dir="2700000" algn="tl" rotWithShape="0">
              <a:srgbClr val="333333">
                <a:alpha val="65000"/>
              </a:srgbClr>
            </a:outerShdw>
          </a:effectLst>
        </p:spPr>
      </p:pic>
      <p:sp>
        <p:nvSpPr>
          <p:cNvPr id="7" name="Прямоугольник 6"/>
          <p:cNvSpPr/>
          <p:nvPr/>
        </p:nvSpPr>
        <p:spPr>
          <a:xfrm>
            <a:off x="2819400" y="1295400"/>
            <a:ext cx="3200400" cy="2308324"/>
          </a:xfrm>
          <a:prstGeom prst="rect">
            <a:avLst/>
          </a:prstGeom>
        </p:spPr>
        <p:txBody>
          <a:bodyPr wrap="square">
            <a:spAutoFit/>
          </a:bodyPr>
          <a:lstStyle/>
          <a:p>
            <a:r>
              <a:rPr lang="ru-RU" b="1" dirty="0" smtClean="0">
                <a:latin typeface="Monotype Corsiva" pitchFamily="66" charset="0"/>
              </a:rPr>
              <a:t>Районная прокуратура. Конкурс  рисунков «Безопасное лето» .Благодарственное письмо за творческий подход и поддержку детей подготовительной группы «Вишенки» к участию в конкурсе детского рисунка «Безопасное лето»</a:t>
            </a:r>
            <a:endParaRPr lang="ru-RU" dirty="0">
              <a:latin typeface="Monotype Corsiva" pitchFamily="66" charset="0"/>
            </a:endParaRPr>
          </a:p>
        </p:txBody>
      </p:sp>
      <p:sp>
        <p:nvSpPr>
          <p:cNvPr id="8" name="Прямоугольник 7"/>
          <p:cNvSpPr/>
          <p:nvPr/>
        </p:nvSpPr>
        <p:spPr>
          <a:xfrm>
            <a:off x="2594599" y="1371600"/>
            <a:ext cx="3954801" cy="369332"/>
          </a:xfrm>
          <a:prstGeom prst="rect">
            <a:avLst/>
          </a:prstGeom>
        </p:spPr>
        <p:txBody>
          <a:bodyPr wrap="square">
            <a:spAutoFit/>
          </a:bodyPr>
          <a:lstStyle/>
          <a:p>
            <a:r>
              <a:rPr lang="ru-RU" b="1" dirty="0" smtClean="0"/>
              <a:t>                                                                 </a:t>
            </a:r>
            <a:endParaRPr lang="ru-RU" dirty="0"/>
          </a:p>
        </p:txBody>
      </p:sp>
      <p:pic>
        <p:nvPicPr>
          <p:cNvPr id="33795" name="Picture 3" descr="E:\Антропова И.П\Грамота 1.jpeg"/>
          <p:cNvPicPr>
            <a:picLocks noChangeAspect="1" noChangeArrowheads="1"/>
          </p:cNvPicPr>
          <p:nvPr/>
        </p:nvPicPr>
        <p:blipFill>
          <a:blip r:embed="rId5" cstate="print"/>
          <a:srcRect r="7086" b="3256"/>
          <a:stretch>
            <a:fillRect/>
          </a:stretch>
        </p:blipFill>
        <p:spPr bwMode="auto">
          <a:xfrm>
            <a:off x="533400" y="3733800"/>
            <a:ext cx="1905000" cy="2751667"/>
          </a:xfrm>
          <a:prstGeom prst="rect">
            <a:avLst/>
          </a:prstGeom>
          <a:ln>
            <a:noFill/>
          </a:ln>
          <a:effectLst>
            <a:outerShdw blurRad="292100" dist="139700" dir="2700000" algn="tl" rotWithShape="0">
              <a:srgbClr val="333333">
                <a:alpha val="65000"/>
              </a:srgbClr>
            </a:outerShdw>
          </a:effectLst>
        </p:spPr>
      </p:pic>
      <p:sp>
        <p:nvSpPr>
          <p:cNvPr id="10" name="Прямоугольник 9"/>
          <p:cNvSpPr/>
          <p:nvPr/>
        </p:nvSpPr>
        <p:spPr>
          <a:xfrm>
            <a:off x="2515925" y="3886200"/>
            <a:ext cx="2741875" cy="2031325"/>
          </a:xfrm>
          <a:prstGeom prst="rect">
            <a:avLst/>
          </a:prstGeom>
        </p:spPr>
        <p:txBody>
          <a:bodyPr wrap="square">
            <a:spAutoFit/>
          </a:bodyPr>
          <a:lstStyle/>
          <a:p>
            <a:r>
              <a:rPr lang="ru-RU" b="1" dirty="0" smtClean="0">
                <a:latin typeface="Monotype Corsiva" pitchFamily="66" charset="0"/>
              </a:rPr>
              <a:t>МАДОУ </a:t>
            </a:r>
            <a:r>
              <a:rPr lang="ru-RU" b="1" dirty="0" err="1" smtClean="0">
                <a:latin typeface="Monotype Corsiva" pitchFamily="66" charset="0"/>
              </a:rPr>
              <a:t>Новотарманский</a:t>
            </a:r>
            <a:r>
              <a:rPr lang="ru-RU" b="1" dirty="0" smtClean="0">
                <a:latin typeface="Monotype Corsiva" pitchFamily="66" charset="0"/>
              </a:rPr>
              <a:t> </a:t>
            </a:r>
            <a:r>
              <a:rPr lang="ru-RU" b="1" dirty="0" err="1" smtClean="0">
                <a:latin typeface="Monotype Corsiva" pitchFamily="66" charset="0"/>
              </a:rPr>
              <a:t>д</a:t>
            </a:r>
            <a:r>
              <a:rPr lang="ru-RU" b="1" dirty="0" smtClean="0">
                <a:latin typeface="Monotype Corsiva" pitchFamily="66" charset="0"/>
              </a:rPr>
              <a:t>/с «Огонек» Конкурс на лучшее оформления участка к летнему сезону. Грамота группе «Вишенки» за лучшее оформление участка к летнему сезону.</a:t>
            </a:r>
            <a:endParaRPr lang="ru-RU" dirty="0">
              <a:latin typeface="Monotype Corsiva" pitchFamily="66" charset="0"/>
            </a:endParaRPr>
          </a:p>
        </p:txBody>
      </p:sp>
      <p:pic>
        <p:nvPicPr>
          <p:cNvPr id="33796" name="Picture 4" descr="E:\Антропова И.П\Грамота 2.jpeg"/>
          <p:cNvPicPr>
            <a:picLocks noChangeAspect="1" noChangeArrowheads="1"/>
          </p:cNvPicPr>
          <p:nvPr/>
        </p:nvPicPr>
        <p:blipFill>
          <a:blip r:embed="rId6" cstate="print"/>
          <a:srcRect r="3425" b="2538"/>
          <a:stretch>
            <a:fillRect/>
          </a:stretch>
        </p:blipFill>
        <p:spPr bwMode="auto">
          <a:xfrm>
            <a:off x="5257800" y="3276600"/>
            <a:ext cx="1632857" cy="2286000"/>
          </a:xfrm>
          <a:prstGeom prst="rect">
            <a:avLst/>
          </a:prstGeom>
          <a:ln>
            <a:noFill/>
          </a:ln>
          <a:effectLst>
            <a:outerShdw blurRad="292100" dist="139700" dir="2700000" algn="tl" rotWithShape="0">
              <a:srgbClr val="333333">
                <a:alpha val="65000"/>
              </a:srgbClr>
            </a:outerShdw>
          </a:effectLst>
        </p:spPr>
      </p:pic>
      <p:sp>
        <p:nvSpPr>
          <p:cNvPr id="12" name="Прямоугольник 11"/>
          <p:cNvSpPr/>
          <p:nvPr/>
        </p:nvSpPr>
        <p:spPr>
          <a:xfrm>
            <a:off x="6858000" y="2666999"/>
            <a:ext cx="2057400" cy="3970318"/>
          </a:xfrm>
          <a:prstGeom prst="rect">
            <a:avLst/>
          </a:prstGeom>
        </p:spPr>
        <p:txBody>
          <a:bodyPr wrap="square">
            <a:spAutoFit/>
          </a:bodyPr>
          <a:lstStyle/>
          <a:p>
            <a:r>
              <a:rPr lang="ru-RU" b="1" dirty="0" smtClean="0">
                <a:latin typeface="Monotype Corsiva" pitchFamily="66" charset="0"/>
              </a:rPr>
              <a:t>МАДОУ </a:t>
            </a:r>
            <a:r>
              <a:rPr lang="ru-RU" b="1" dirty="0" err="1" smtClean="0">
                <a:latin typeface="Monotype Corsiva" pitchFamily="66" charset="0"/>
              </a:rPr>
              <a:t>Новотарманский</a:t>
            </a:r>
            <a:r>
              <a:rPr lang="ru-RU" b="1" dirty="0" smtClean="0">
                <a:latin typeface="Monotype Corsiva" pitchFamily="66" charset="0"/>
              </a:rPr>
              <a:t> </a:t>
            </a:r>
            <a:r>
              <a:rPr lang="ru-RU" b="1" dirty="0" err="1" smtClean="0">
                <a:latin typeface="Monotype Corsiva" pitchFamily="66" charset="0"/>
              </a:rPr>
              <a:t>д</a:t>
            </a:r>
            <a:r>
              <a:rPr lang="ru-RU" b="1" dirty="0" smtClean="0">
                <a:latin typeface="Monotype Corsiva" pitchFamily="66" charset="0"/>
              </a:rPr>
              <a:t>/с «Огонек» Конкурс на лучшее оформления зимнего участка . Грамота</a:t>
            </a:r>
            <a:r>
              <a:rPr lang="ru-RU" b="1" dirty="0" smtClean="0"/>
              <a:t> </a:t>
            </a:r>
            <a:r>
              <a:rPr lang="ru-RU" b="1" dirty="0" smtClean="0">
                <a:latin typeface="Monotype Corsiva" pitchFamily="66" charset="0"/>
              </a:rPr>
              <a:t>награждается старшая группа «Вишенки» занявшая </a:t>
            </a:r>
            <a:r>
              <a:rPr lang="en-US" b="1" dirty="0" smtClean="0">
                <a:latin typeface="Monotype Corsiva" pitchFamily="66" charset="0"/>
              </a:rPr>
              <a:t>III</a:t>
            </a:r>
            <a:r>
              <a:rPr lang="ru-RU" b="1" dirty="0" smtClean="0">
                <a:latin typeface="Monotype Corsiva" pitchFamily="66" charset="0"/>
              </a:rPr>
              <a:t>-е место в смотре- конкурсе по оформлению детских площадок «Зимние фантазии!</a:t>
            </a:r>
            <a:endParaRPr lang="ru-RU" dirty="0">
              <a:latin typeface="Monotype Corsiva" pitchFamily="66" charset="0"/>
            </a:endParaRPr>
          </a:p>
        </p:txBody>
      </p:sp>
    </p:spTree>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a:xfrm>
            <a:off x="5943600" y="1600200"/>
            <a:ext cx="2743200" cy="4525963"/>
          </a:xfrm>
        </p:spPr>
        <p:txBody>
          <a:bodyPr/>
          <a:lstStyle/>
          <a:p>
            <a:endParaRPr lang="ru-RU" dirty="0"/>
          </a:p>
        </p:txBody>
      </p:sp>
      <p:pic>
        <p:nvPicPr>
          <p:cNvPr id="5" name="Рисунок 4" descr="http://www.livekuban.ru/upload/iblock/a3d/a3d7966db8e592442454e3469609466f.png"/>
          <p:cNvPicPr/>
          <p:nvPr/>
        </p:nvPicPr>
        <p:blipFill>
          <a:blip r:embed="rId3" cstate="print"/>
          <a:srcRect/>
          <a:stretch>
            <a:fillRect/>
          </a:stretch>
        </p:blipFill>
        <p:spPr bwMode="auto">
          <a:xfrm>
            <a:off x="1447800" y="228600"/>
            <a:ext cx="5562600" cy="1485900"/>
          </a:xfrm>
          <a:prstGeom prst="rect">
            <a:avLst/>
          </a:prstGeom>
          <a:noFill/>
          <a:ln w="9525">
            <a:noFill/>
            <a:miter lim="800000"/>
            <a:headEnd/>
            <a:tailEnd/>
          </a:ln>
        </p:spPr>
      </p:pic>
      <p:pic>
        <p:nvPicPr>
          <p:cNvPr id="34818" name="Picture 2" descr="E:\Антропова И.П\Благодарность 2.jpeg"/>
          <p:cNvPicPr>
            <a:picLocks noChangeAspect="1" noChangeArrowheads="1"/>
          </p:cNvPicPr>
          <p:nvPr/>
        </p:nvPicPr>
        <p:blipFill>
          <a:blip r:embed="rId4" cstate="print"/>
          <a:srcRect r="3634" b="2750"/>
          <a:stretch>
            <a:fillRect/>
          </a:stretch>
        </p:blipFill>
        <p:spPr bwMode="auto">
          <a:xfrm rot="21133439">
            <a:off x="551997" y="1996721"/>
            <a:ext cx="2743200" cy="3840480"/>
          </a:xfrm>
          <a:prstGeom prst="rect">
            <a:avLst/>
          </a:prstGeom>
          <a:ln>
            <a:noFill/>
          </a:ln>
          <a:effectLst>
            <a:outerShdw blurRad="292100" dist="139700" dir="2700000" algn="tl" rotWithShape="0">
              <a:srgbClr val="333333">
                <a:alpha val="65000"/>
              </a:srgbClr>
            </a:outerShdw>
          </a:effectLst>
        </p:spPr>
      </p:pic>
      <p:pic>
        <p:nvPicPr>
          <p:cNvPr id="34819" name="Picture 3" descr="E:\Антропова И.П\Благодарственное письмо 1.jpeg"/>
          <p:cNvPicPr>
            <a:picLocks noChangeAspect="1" noChangeArrowheads="1"/>
          </p:cNvPicPr>
          <p:nvPr/>
        </p:nvPicPr>
        <p:blipFill>
          <a:blip r:embed="rId5" cstate="print"/>
          <a:srcRect r="2941" b="2474"/>
          <a:stretch>
            <a:fillRect/>
          </a:stretch>
        </p:blipFill>
        <p:spPr bwMode="auto">
          <a:xfrm rot="472988">
            <a:off x="6400909" y="1832280"/>
            <a:ext cx="2514600" cy="3505200"/>
          </a:xfrm>
          <a:prstGeom prst="rect">
            <a:avLst/>
          </a:prstGeom>
          <a:ln>
            <a:noFill/>
          </a:ln>
          <a:effectLst>
            <a:outerShdw blurRad="292100" dist="139700" dir="2700000" algn="tl" rotWithShape="0">
              <a:srgbClr val="333333">
                <a:alpha val="65000"/>
              </a:srgbClr>
            </a:outerShdw>
          </a:effectLst>
        </p:spPr>
      </p:pic>
      <p:pic>
        <p:nvPicPr>
          <p:cNvPr id="34820" name="Picture 4" descr="E:\Антропова И.П\Благодарственное письмо 2.jpeg"/>
          <p:cNvPicPr>
            <a:picLocks noChangeAspect="1" noChangeArrowheads="1"/>
          </p:cNvPicPr>
          <p:nvPr/>
        </p:nvPicPr>
        <p:blipFill>
          <a:blip r:embed="rId6" cstate="print"/>
          <a:srcRect r="4213" b="2381"/>
          <a:stretch>
            <a:fillRect/>
          </a:stretch>
        </p:blipFill>
        <p:spPr bwMode="auto">
          <a:xfrm>
            <a:off x="3505200" y="1600200"/>
            <a:ext cx="2743200" cy="3878317"/>
          </a:xfrm>
          <a:prstGeom prst="rect">
            <a:avLst/>
          </a:prstGeom>
          <a:ln>
            <a:noFill/>
          </a:ln>
          <a:effectLst>
            <a:outerShdw blurRad="292100" dist="139700" dir="2700000" algn="tl" rotWithShape="0">
              <a:srgbClr val="333333">
                <a:alpha val="65000"/>
              </a:srgbClr>
            </a:outerShdw>
          </a:effectLst>
        </p:spPr>
      </p:pic>
      <p:pic>
        <p:nvPicPr>
          <p:cNvPr id="9" name="Рисунок 8" descr="http://i675.photobucket.com/albums/vv119/Bekkiehere/Animated%20Gifs/BekkiesreaderSmilie.gif"/>
          <p:cNvPicPr/>
          <p:nvPr/>
        </p:nvPicPr>
        <p:blipFill>
          <a:blip r:embed="rId7" cstate="print"/>
          <a:srcRect/>
          <a:stretch>
            <a:fillRect/>
          </a:stretch>
        </p:blipFill>
        <p:spPr bwMode="auto">
          <a:xfrm>
            <a:off x="4191000" y="5334000"/>
            <a:ext cx="1828800" cy="1238250"/>
          </a:xfrm>
          <a:prstGeom prst="rect">
            <a:avLst/>
          </a:prstGeom>
          <a:noFill/>
          <a:ln w="9525">
            <a:noFill/>
            <a:miter lim="800000"/>
            <a:headEnd/>
            <a:tailEnd/>
          </a:ln>
        </p:spPr>
      </p:pic>
    </p:spTree>
  </p:cSld>
  <p:clrMapOvr>
    <a:masterClrMapping/>
  </p:clrMapOvr>
  <p:transition>
    <p:strips/>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2133600" y="274638"/>
            <a:ext cx="6553200" cy="1143000"/>
          </a:xfrm>
        </p:spPr>
        <p:txBody>
          <a:bodyPr/>
          <a:lstStyle/>
          <a:p>
            <a:endParaRPr lang="ru-RU" dirty="0"/>
          </a:p>
        </p:txBody>
      </p:sp>
      <p:pic>
        <p:nvPicPr>
          <p:cNvPr id="35842" name="Picture 2" descr="E:\Антропова И.П\Благодарность 3.jpeg"/>
          <p:cNvPicPr>
            <a:picLocks noChangeAspect="1" noChangeArrowheads="1"/>
          </p:cNvPicPr>
          <p:nvPr/>
        </p:nvPicPr>
        <p:blipFill>
          <a:blip r:embed="rId3" cstate="print"/>
          <a:srcRect r="3030" b="4347"/>
          <a:stretch>
            <a:fillRect/>
          </a:stretch>
        </p:blipFill>
        <p:spPr bwMode="auto">
          <a:xfrm rot="20650874">
            <a:off x="938646" y="1040452"/>
            <a:ext cx="3212838" cy="4396516"/>
          </a:xfrm>
          <a:prstGeom prst="rect">
            <a:avLst/>
          </a:prstGeom>
          <a:ln>
            <a:noFill/>
          </a:ln>
          <a:effectLst>
            <a:outerShdw blurRad="292100" dist="139700" dir="2700000" algn="tl" rotWithShape="0">
              <a:srgbClr val="333333">
                <a:alpha val="65000"/>
              </a:srgbClr>
            </a:outerShdw>
          </a:effectLst>
        </p:spPr>
      </p:pic>
      <p:pic>
        <p:nvPicPr>
          <p:cNvPr id="35843" name="Picture 3" descr="E:\Антропова И.П\Благодарность 4.jpeg"/>
          <p:cNvPicPr>
            <a:picLocks noChangeAspect="1" noChangeArrowheads="1"/>
          </p:cNvPicPr>
          <p:nvPr/>
        </p:nvPicPr>
        <p:blipFill>
          <a:blip r:embed="rId4" cstate="print"/>
          <a:srcRect r="4947" b="1852"/>
          <a:stretch>
            <a:fillRect/>
          </a:stretch>
        </p:blipFill>
        <p:spPr bwMode="auto">
          <a:xfrm rot="1333900">
            <a:off x="5252099" y="852595"/>
            <a:ext cx="2908729" cy="4166557"/>
          </a:xfrm>
          <a:prstGeom prst="rect">
            <a:avLst/>
          </a:prstGeom>
          <a:ln>
            <a:noFill/>
          </a:ln>
          <a:effectLst>
            <a:outerShdw blurRad="292100" dist="139700" dir="2700000" algn="tl" rotWithShape="0">
              <a:srgbClr val="333333">
                <a:alpha val="65000"/>
              </a:srgbClr>
            </a:outerShdw>
          </a:effectLst>
        </p:spPr>
      </p:pic>
      <p:pic>
        <p:nvPicPr>
          <p:cNvPr id="35845" name="Picture 5" descr="C:\Users\ольга\Documents\Bluetooth Folder\фото0995.jpg"/>
          <p:cNvPicPr>
            <a:picLocks noChangeAspect="1" noChangeArrowheads="1"/>
          </p:cNvPicPr>
          <p:nvPr/>
        </p:nvPicPr>
        <p:blipFill>
          <a:blip r:embed="rId5" cstate="print"/>
          <a:srcRect l="18478"/>
          <a:stretch>
            <a:fillRect/>
          </a:stretch>
        </p:blipFill>
        <p:spPr bwMode="auto">
          <a:xfrm rot="5400000">
            <a:off x="3590544" y="4943856"/>
            <a:ext cx="1676400" cy="1542288"/>
          </a:xfrm>
          <a:prstGeom prst="cloud">
            <a:avLst/>
          </a:prstGeom>
          <a:noFill/>
        </p:spPr>
      </p:pic>
      <p:pic>
        <p:nvPicPr>
          <p:cNvPr id="35846" name="Picture 6" descr="C:\Users\ольга\Documents\Bluetooth Folder\фото0996.jpg"/>
          <p:cNvPicPr>
            <a:picLocks noChangeAspect="1" noChangeArrowheads="1"/>
          </p:cNvPicPr>
          <p:nvPr/>
        </p:nvPicPr>
        <p:blipFill>
          <a:blip r:embed="rId6" cstate="print"/>
          <a:srcRect l="17188"/>
          <a:stretch>
            <a:fillRect/>
          </a:stretch>
        </p:blipFill>
        <p:spPr bwMode="auto">
          <a:xfrm rot="5400000">
            <a:off x="3814313" y="1062487"/>
            <a:ext cx="1524000" cy="1380226"/>
          </a:xfrm>
          <a:prstGeom prst="rect">
            <a:avLst/>
          </a:prstGeom>
          <a:ln>
            <a:noFill/>
          </a:ln>
          <a:effectLst>
            <a:softEdge rad="112500"/>
          </a:effectLst>
        </p:spPr>
      </p:pic>
      <p:pic>
        <p:nvPicPr>
          <p:cNvPr id="12" name="Содержимое 11" descr="C:\Users\ольга\Desktop\0_62121_7604c20a_M.gif"/>
          <p:cNvPicPr>
            <a:picLocks noGrp="1"/>
          </p:cNvPicPr>
          <p:nvPr>
            <p:ph idx="1"/>
          </p:nvPr>
        </p:nvPicPr>
        <p:blipFill>
          <a:blip r:embed="rId7" cstate="print"/>
          <a:srcRect/>
          <a:stretch>
            <a:fillRect/>
          </a:stretch>
        </p:blipFill>
        <p:spPr bwMode="auto">
          <a:xfrm>
            <a:off x="6248400" y="5410200"/>
            <a:ext cx="1981200" cy="9525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p:txBody>
          <a:bodyPr>
            <a:normAutofit fontScale="90000"/>
          </a:bodyPr>
          <a:lstStyle/>
          <a:p>
            <a:r>
              <a:rPr lang="ru-RU" b="1" dirty="0" smtClean="0">
                <a:solidFill>
                  <a:srgbClr val="C00000"/>
                </a:solidFill>
                <a:latin typeface="Monotype Corsiva" pitchFamily="66" charset="0"/>
              </a:rPr>
              <a:t>Копилка достижений воспитанников</a:t>
            </a:r>
            <a:br>
              <a:rPr lang="ru-RU" b="1" dirty="0" smtClean="0">
                <a:solidFill>
                  <a:srgbClr val="C00000"/>
                </a:solidFill>
                <a:latin typeface="Monotype Corsiva" pitchFamily="66" charset="0"/>
              </a:rPr>
            </a:br>
            <a:r>
              <a:rPr lang="ru-RU" b="1" dirty="0" smtClean="0">
                <a:solidFill>
                  <a:srgbClr val="C00000"/>
                </a:solidFill>
                <a:latin typeface="Monotype Corsiva" pitchFamily="66" charset="0"/>
              </a:rPr>
              <a:t>(грамоты, дипломы, </a:t>
            </a:r>
            <a:r>
              <a:rPr lang="ru-RU" b="1" dirty="0" err="1" smtClean="0">
                <a:solidFill>
                  <a:srgbClr val="C00000"/>
                </a:solidFill>
                <a:latin typeface="Monotype Corsiva" pitchFamily="66" charset="0"/>
              </a:rPr>
              <a:t>и.т.д</a:t>
            </a:r>
            <a:r>
              <a:rPr lang="ru-RU" b="1" dirty="0" smtClean="0">
                <a:solidFill>
                  <a:srgbClr val="C00000"/>
                </a:solidFill>
                <a:latin typeface="Monotype Corsiva" pitchFamily="66" charset="0"/>
              </a:rPr>
              <a:t>)</a:t>
            </a:r>
            <a:endParaRPr lang="ru-RU" dirty="0"/>
          </a:p>
        </p:txBody>
      </p:sp>
      <p:pic>
        <p:nvPicPr>
          <p:cNvPr id="36866" name="Picture 2" descr="E:\Антропова И.П\Грамота 5.jpeg"/>
          <p:cNvPicPr>
            <a:picLocks noGrp="1" noChangeAspect="1" noChangeArrowheads="1"/>
          </p:cNvPicPr>
          <p:nvPr>
            <p:ph idx="1"/>
          </p:nvPr>
        </p:nvPicPr>
        <p:blipFill>
          <a:blip r:embed="rId3" cstate="print"/>
          <a:srcRect l="2857" r="5714" b="3201"/>
          <a:stretch>
            <a:fillRect/>
          </a:stretch>
        </p:blipFill>
        <p:spPr bwMode="auto">
          <a:xfrm rot="21378293">
            <a:off x="609600" y="1447800"/>
            <a:ext cx="2438400" cy="3581400"/>
          </a:xfrm>
          <a:prstGeom prst="rect">
            <a:avLst/>
          </a:prstGeom>
          <a:ln>
            <a:noFill/>
          </a:ln>
          <a:effectLst>
            <a:outerShdw blurRad="292100" dist="139700" dir="2700000" algn="tl" rotWithShape="0">
              <a:srgbClr val="333333">
                <a:alpha val="65000"/>
              </a:srgbClr>
            </a:outerShdw>
          </a:effectLst>
        </p:spPr>
      </p:pic>
      <p:pic>
        <p:nvPicPr>
          <p:cNvPr id="36867" name="Picture 3" descr="E:\Антропова И.П\Грамота 6.jpeg"/>
          <p:cNvPicPr>
            <a:picLocks noChangeAspect="1" noChangeArrowheads="1"/>
          </p:cNvPicPr>
          <p:nvPr/>
        </p:nvPicPr>
        <p:blipFill>
          <a:blip r:embed="rId4" cstate="print"/>
          <a:srcRect r="4413" b="3953"/>
          <a:stretch>
            <a:fillRect/>
          </a:stretch>
        </p:blipFill>
        <p:spPr bwMode="auto">
          <a:xfrm>
            <a:off x="2667000" y="2971800"/>
            <a:ext cx="2514600" cy="3505200"/>
          </a:xfrm>
          <a:prstGeom prst="rect">
            <a:avLst/>
          </a:prstGeom>
          <a:ln>
            <a:noFill/>
          </a:ln>
          <a:effectLst>
            <a:outerShdw blurRad="292100" dist="139700" dir="2700000" algn="tl" rotWithShape="0">
              <a:srgbClr val="333333">
                <a:alpha val="65000"/>
              </a:srgbClr>
            </a:outerShdw>
          </a:effectLst>
        </p:spPr>
      </p:pic>
      <p:pic>
        <p:nvPicPr>
          <p:cNvPr id="7" name="Содержимое 4" descr="C:\Users\ольга\Desktop\0_62135_45856112_S.gif"/>
          <p:cNvPicPr>
            <a:picLocks/>
          </p:cNvPicPr>
          <p:nvPr/>
        </p:nvPicPr>
        <p:blipFill>
          <a:blip r:embed="rId5" cstate="print"/>
          <a:srcRect/>
          <a:stretch>
            <a:fillRect/>
          </a:stretch>
        </p:blipFill>
        <p:spPr bwMode="auto">
          <a:xfrm>
            <a:off x="7543800" y="685800"/>
            <a:ext cx="1295400" cy="1371600"/>
          </a:xfrm>
          <a:prstGeom prst="rect">
            <a:avLst/>
          </a:prstGeom>
          <a:noFill/>
          <a:ln w="9525">
            <a:noFill/>
            <a:miter lim="800000"/>
            <a:headEnd/>
            <a:tailEnd/>
          </a:ln>
        </p:spPr>
      </p:pic>
      <p:pic>
        <p:nvPicPr>
          <p:cNvPr id="36868" name="Picture 4" descr="E:\Антропова И.П\Грамота 7.jpeg"/>
          <p:cNvPicPr>
            <a:picLocks noChangeAspect="1" noChangeArrowheads="1"/>
          </p:cNvPicPr>
          <p:nvPr/>
        </p:nvPicPr>
        <p:blipFill>
          <a:blip r:embed="rId6" cstate="print"/>
          <a:srcRect l="2041" t="1471" r="4082" b="4378"/>
          <a:stretch>
            <a:fillRect/>
          </a:stretch>
        </p:blipFill>
        <p:spPr bwMode="auto">
          <a:xfrm>
            <a:off x="4800601" y="1467678"/>
            <a:ext cx="2286000" cy="3180522"/>
          </a:xfrm>
          <a:prstGeom prst="rect">
            <a:avLst/>
          </a:prstGeom>
          <a:ln>
            <a:noFill/>
          </a:ln>
          <a:effectLst>
            <a:outerShdw blurRad="292100" dist="139700" dir="2700000" algn="tl" rotWithShape="0">
              <a:srgbClr val="333333">
                <a:alpha val="65000"/>
              </a:srgbClr>
            </a:outerShdw>
          </a:effectLst>
        </p:spPr>
      </p:pic>
      <p:pic>
        <p:nvPicPr>
          <p:cNvPr id="36869" name="Picture 5" descr="E:\Антропова И.П\Диплом 4.jpeg"/>
          <p:cNvPicPr>
            <a:picLocks noChangeAspect="1" noChangeArrowheads="1"/>
          </p:cNvPicPr>
          <p:nvPr/>
        </p:nvPicPr>
        <p:blipFill>
          <a:blip r:embed="rId7" cstate="print"/>
          <a:srcRect l="3953" t="1425" r="5128" b="1692"/>
          <a:stretch>
            <a:fillRect/>
          </a:stretch>
        </p:blipFill>
        <p:spPr bwMode="auto">
          <a:xfrm rot="531383">
            <a:off x="6555706" y="3270293"/>
            <a:ext cx="2143167" cy="3168160"/>
          </a:xfrm>
          <a:prstGeom prst="rect">
            <a:avLst/>
          </a:prstGeom>
          <a:noFill/>
        </p:spPr>
      </p:pic>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7890" name="Picture 2" descr="E:\Антропова И.П\Диплом 5.jpeg"/>
          <p:cNvPicPr>
            <a:picLocks noChangeAspect="1" noChangeArrowheads="1"/>
          </p:cNvPicPr>
          <p:nvPr/>
        </p:nvPicPr>
        <p:blipFill>
          <a:blip r:embed="rId3" cstate="print"/>
          <a:srcRect l="5000" r="2500" b="5654"/>
          <a:stretch>
            <a:fillRect/>
          </a:stretch>
        </p:blipFill>
        <p:spPr bwMode="auto">
          <a:xfrm rot="20890204">
            <a:off x="607575" y="627634"/>
            <a:ext cx="2819400" cy="3989287"/>
          </a:xfrm>
          <a:prstGeom prst="rect">
            <a:avLst/>
          </a:prstGeom>
          <a:ln>
            <a:noFill/>
          </a:ln>
          <a:effectLst>
            <a:outerShdw blurRad="292100" dist="139700" dir="2700000" algn="tl" rotWithShape="0">
              <a:srgbClr val="333333">
                <a:alpha val="65000"/>
              </a:srgbClr>
            </a:outerShdw>
          </a:effectLst>
        </p:spPr>
      </p:pic>
      <p:pic>
        <p:nvPicPr>
          <p:cNvPr id="37891" name="Picture 3" descr="E:\Антропова И.П\Благодарность 5.jpeg"/>
          <p:cNvPicPr>
            <a:picLocks noChangeAspect="1" noChangeArrowheads="1"/>
          </p:cNvPicPr>
          <p:nvPr/>
        </p:nvPicPr>
        <p:blipFill>
          <a:blip r:embed="rId4" cstate="print"/>
          <a:srcRect l="2941" r="2941" b="3868"/>
          <a:stretch>
            <a:fillRect/>
          </a:stretch>
        </p:blipFill>
        <p:spPr bwMode="auto">
          <a:xfrm>
            <a:off x="3505200" y="228600"/>
            <a:ext cx="2667000" cy="3779017"/>
          </a:xfrm>
          <a:prstGeom prst="rect">
            <a:avLst/>
          </a:prstGeom>
          <a:ln>
            <a:noFill/>
          </a:ln>
          <a:effectLst>
            <a:outerShdw blurRad="292100" dist="139700" dir="2700000" algn="tl" rotWithShape="0">
              <a:srgbClr val="333333">
                <a:alpha val="65000"/>
              </a:srgbClr>
            </a:outerShdw>
          </a:effectLst>
        </p:spPr>
      </p:pic>
      <p:pic>
        <p:nvPicPr>
          <p:cNvPr id="37892" name="Picture 4" descr="E:\Антропова И.П\Грамота 3.jpeg"/>
          <p:cNvPicPr>
            <a:picLocks noChangeAspect="1" noChangeArrowheads="1"/>
          </p:cNvPicPr>
          <p:nvPr/>
        </p:nvPicPr>
        <p:blipFill>
          <a:blip r:embed="rId5" cstate="print"/>
          <a:srcRect l="3226" r="6452" b="2337"/>
          <a:stretch>
            <a:fillRect/>
          </a:stretch>
        </p:blipFill>
        <p:spPr bwMode="auto">
          <a:xfrm rot="792910">
            <a:off x="6241137" y="527894"/>
            <a:ext cx="2362200" cy="3543300"/>
          </a:xfrm>
          <a:prstGeom prst="rect">
            <a:avLst/>
          </a:prstGeom>
          <a:ln>
            <a:noFill/>
          </a:ln>
          <a:effectLst>
            <a:outerShdw blurRad="292100" dist="139700" dir="2700000" algn="tl" rotWithShape="0">
              <a:srgbClr val="333333">
                <a:alpha val="65000"/>
              </a:srgbClr>
            </a:outerShdw>
          </a:effectLst>
        </p:spPr>
      </p:pic>
      <p:pic>
        <p:nvPicPr>
          <p:cNvPr id="37893" name="Picture 5" descr="E:\Антропова И.П\Грамота 4.jpeg"/>
          <p:cNvPicPr>
            <a:picLocks noChangeAspect="1" noChangeArrowheads="1"/>
          </p:cNvPicPr>
          <p:nvPr/>
        </p:nvPicPr>
        <p:blipFill>
          <a:blip r:embed="rId6" cstate="print"/>
          <a:srcRect l="4545" r="4545" b="3341"/>
          <a:stretch>
            <a:fillRect/>
          </a:stretch>
        </p:blipFill>
        <p:spPr bwMode="auto">
          <a:xfrm>
            <a:off x="5791200" y="3352800"/>
            <a:ext cx="2209800" cy="3259455"/>
          </a:xfrm>
          <a:prstGeom prst="rect">
            <a:avLst/>
          </a:prstGeom>
          <a:ln>
            <a:noFill/>
          </a:ln>
          <a:effectLst>
            <a:outerShdw blurRad="292100" dist="139700" dir="2700000" algn="tl" rotWithShape="0">
              <a:srgbClr val="333333">
                <a:alpha val="65000"/>
              </a:srgbClr>
            </a:outerShdw>
          </a:effectLst>
        </p:spPr>
      </p:pic>
      <p:pic>
        <p:nvPicPr>
          <p:cNvPr id="10" name="Рисунок 9" descr="C:\Users\ольга\Desktop\0_62117_aa4f9b31_M.gif"/>
          <p:cNvPicPr/>
          <p:nvPr/>
        </p:nvPicPr>
        <p:blipFill>
          <a:blip r:embed="rId7" cstate="print"/>
          <a:srcRect/>
          <a:stretch>
            <a:fillRect/>
          </a:stretch>
        </p:blipFill>
        <p:spPr bwMode="auto">
          <a:xfrm>
            <a:off x="533400" y="4648200"/>
            <a:ext cx="1524000" cy="1905000"/>
          </a:xfrm>
          <a:prstGeom prst="rect">
            <a:avLst/>
          </a:prstGeom>
          <a:noFill/>
          <a:ln w="9525">
            <a:noFill/>
            <a:miter lim="800000"/>
            <a:headEnd/>
            <a:tailEnd/>
          </a:ln>
        </p:spPr>
      </p:pic>
      <p:pic>
        <p:nvPicPr>
          <p:cNvPr id="37895" name="Picture 7" descr="E:\Антропова И.П\Диплом 3.jpeg"/>
          <p:cNvPicPr>
            <a:picLocks noChangeAspect="1" noChangeArrowheads="1"/>
          </p:cNvPicPr>
          <p:nvPr/>
        </p:nvPicPr>
        <p:blipFill>
          <a:blip r:embed="rId8" cstate="print"/>
          <a:srcRect r="2509" b="1941"/>
          <a:stretch>
            <a:fillRect/>
          </a:stretch>
        </p:blipFill>
        <p:spPr bwMode="auto">
          <a:xfrm>
            <a:off x="2971800" y="3429000"/>
            <a:ext cx="2293620" cy="3200400"/>
          </a:xfrm>
          <a:prstGeom prst="rect">
            <a:avLst/>
          </a:prstGeom>
          <a:noFill/>
        </p:spPr>
      </p:pic>
    </p:spTree>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2" descr="http://dsogonek.com/data/imagegallery/7aa292b2-e36a-7b6d-808c-45cb35d8672c/2b2791c2-9bef-fb09-d85c-310f5455b543.jpg"/>
          <p:cNvPicPr>
            <a:picLocks noChangeAspect="1" noChangeArrowheads="1"/>
          </p:cNvPicPr>
          <p:nvPr/>
        </p:nvPicPr>
        <p:blipFill>
          <a:blip r:embed="rId3" cstate="print"/>
          <a:srcRect/>
          <a:stretch>
            <a:fillRect/>
          </a:stretch>
        </p:blipFill>
        <p:spPr bwMode="auto">
          <a:xfrm>
            <a:off x="762000" y="685800"/>
            <a:ext cx="2264539" cy="21759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3" descr="C:\Users\ольга\Documents\Bluetooth Folder\фото0740.jpg"/>
          <p:cNvPicPr>
            <a:picLocks noChangeAspect="1" noChangeArrowheads="1"/>
          </p:cNvPicPr>
          <p:nvPr/>
        </p:nvPicPr>
        <p:blipFill>
          <a:blip r:embed="rId4" cstate="print"/>
          <a:srcRect/>
          <a:stretch>
            <a:fillRect/>
          </a:stretch>
        </p:blipFill>
        <p:spPr bwMode="auto">
          <a:xfrm rot="5400000">
            <a:off x="3321562" y="793238"/>
            <a:ext cx="2688299" cy="2016224"/>
          </a:xfrm>
          <a:prstGeom prst="rect">
            <a:avLst/>
          </a:prstGeom>
          <a:noFill/>
        </p:spPr>
      </p:pic>
      <p:pic>
        <p:nvPicPr>
          <p:cNvPr id="7" name="Picture 7" descr="http://dsogonek.com/data/imagegallery/7aa292b2-e36a-7b6d-808c-45cb35d8672c/ac4b4092-4c92-3ce8-2525-3f3ec1de3b3a.jpg"/>
          <p:cNvPicPr>
            <a:picLocks noChangeAspect="1" noChangeArrowheads="1"/>
          </p:cNvPicPr>
          <p:nvPr/>
        </p:nvPicPr>
        <p:blipFill>
          <a:blip r:embed="rId5" cstate="print"/>
          <a:srcRect t="6126" r="24768"/>
          <a:stretch>
            <a:fillRect/>
          </a:stretch>
        </p:blipFill>
        <p:spPr bwMode="auto">
          <a:xfrm>
            <a:off x="5943600" y="838200"/>
            <a:ext cx="2359468" cy="220451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8" descr="C:\Users\ольга\Documents\Bluetooth Folder\фото0742.jpg"/>
          <p:cNvPicPr>
            <a:picLocks noChangeAspect="1" noChangeArrowheads="1"/>
          </p:cNvPicPr>
          <p:nvPr/>
        </p:nvPicPr>
        <p:blipFill>
          <a:blip r:embed="rId6" cstate="print"/>
          <a:srcRect/>
          <a:stretch>
            <a:fillRect/>
          </a:stretch>
        </p:blipFill>
        <p:spPr bwMode="auto">
          <a:xfrm rot="5400000">
            <a:off x="5648418" y="3571782"/>
            <a:ext cx="2971056" cy="2228292"/>
          </a:xfrm>
          <a:prstGeom prst="rect">
            <a:avLst/>
          </a:prstGeom>
          <a:noFill/>
        </p:spPr>
      </p:pic>
      <p:pic>
        <p:nvPicPr>
          <p:cNvPr id="9" name="Picture 14" descr="http://dsogonek.com/data/imagegallery/7aa292b2-e36a-7b6d-808c-45cb35d8672c/5fb026f8-d70a-1d2f-431c-8ff2ea6b1e70.jpg"/>
          <p:cNvPicPr>
            <a:picLocks noChangeAspect="1" noChangeArrowheads="1"/>
          </p:cNvPicPr>
          <p:nvPr/>
        </p:nvPicPr>
        <p:blipFill>
          <a:blip r:embed="rId7" cstate="print"/>
          <a:srcRect l="2293" t="8177" r="22292"/>
          <a:stretch>
            <a:fillRect/>
          </a:stretch>
        </p:blipFill>
        <p:spPr bwMode="auto">
          <a:xfrm>
            <a:off x="3352800" y="3505200"/>
            <a:ext cx="2353642"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15" descr="C:\Users\ольга\Documents\Bluetooth Folder\фото0739.jpg"/>
          <p:cNvPicPr>
            <a:picLocks noChangeAspect="1" noChangeArrowheads="1"/>
          </p:cNvPicPr>
          <p:nvPr/>
        </p:nvPicPr>
        <p:blipFill>
          <a:blip r:embed="rId8" cstate="print"/>
          <a:srcRect/>
          <a:stretch>
            <a:fillRect/>
          </a:stretch>
        </p:blipFill>
        <p:spPr bwMode="auto">
          <a:xfrm rot="5400000">
            <a:off x="393700" y="3721101"/>
            <a:ext cx="2946400" cy="2209800"/>
          </a:xfrm>
          <a:prstGeom prst="rect">
            <a:avLst/>
          </a:prstGeom>
          <a:noFill/>
        </p:spPr>
      </p:pic>
    </p:spTree>
  </p:cSld>
  <p:clrMapOvr>
    <a:masterClrMapping/>
  </p:clrMapOvr>
  <p:transition>
    <p:strips dir="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457200" y="228600"/>
            <a:ext cx="8229600" cy="10668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400" b="1" dirty="0" smtClean="0">
                <a:ln w="11430"/>
                <a:solidFill>
                  <a:srgbClr val="FF0000"/>
                </a:solidFill>
                <a:effectLst>
                  <a:outerShdw blurRad="50800" dist="39000" dir="5460000" algn="tl">
                    <a:srgbClr val="000000">
                      <a:alpha val="38000"/>
                    </a:srgbClr>
                  </a:outerShdw>
                </a:effectLst>
                <a:latin typeface="Monotype Corsiva" pitchFamily="66" charset="0"/>
              </a:rPr>
              <a:t>Конкурс рисунков,</a:t>
            </a:r>
            <a:br>
              <a:rPr lang="ru-RU" sz="2400" b="1" dirty="0" smtClean="0">
                <a:ln w="11430"/>
                <a:solidFill>
                  <a:srgbClr val="FF0000"/>
                </a:solidFill>
                <a:effectLst>
                  <a:outerShdw blurRad="50800" dist="39000" dir="5460000" algn="tl">
                    <a:srgbClr val="000000">
                      <a:alpha val="38000"/>
                    </a:srgbClr>
                  </a:outerShdw>
                </a:effectLst>
                <a:latin typeface="Monotype Corsiva" pitchFamily="66" charset="0"/>
              </a:rPr>
            </a:br>
            <a:r>
              <a:rPr lang="ru-RU" sz="2400" b="1" dirty="0" smtClean="0">
                <a:ln w="11430"/>
                <a:solidFill>
                  <a:srgbClr val="FF0000"/>
                </a:solidFill>
                <a:effectLst>
                  <a:outerShdw blurRad="50800" dist="39000" dir="5460000" algn="tl">
                    <a:srgbClr val="000000">
                      <a:alpha val="38000"/>
                    </a:srgbClr>
                  </a:outerShdw>
                </a:effectLst>
                <a:latin typeface="Monotype Corsiva" pitchFamily="66" charset="0"/>
              </a:rPr>
              <a:t>посвященный 70-летию Победы в Великой Отечественной войне</a:t>
            </a:r>
            <a:br>
              <a:rPr lang="ru-RU" sz="2400" b="1" dirty="0" smtClean="0">
                <a:ln w="11430"/>
                <a:solidFill>
                  <a:srgbClr val="FF0000"/>
                </a:solidFill>
                <a:effectLst>
                  <a:outerShdw blurRad="50800" dist="39000" dir="5460000" algn="tl">
                    <a:srgbClr val="000000">
                      <a:alpha val="38000"/>
                    </a:srgbClr>
                  </a:outerShdw>
                </a:effectLst>
                <a:latin typeface="Monotype Corsiva" pitchFamily="66" charset="0"/>
              </a:rPr>
            </a:br>
            <a:r>
              <a:rPr lang="ru-RU" sz="2400" b="1" dirty="0" smtClean="0">
                <a:ln w="11430"/>
                <a:solidFill>
                  <a:srgbClr val="FF0000"/>
                </a:solidFill>
                <a:effectLst>
                  <a:outerShdw blurRad="50800" dist="39000" dir="5460000" algn="tl">
                    <a:srgbClr val="000000">
                      <a:alpha val="38000"/>
                    </a:srgbClr>
                  </a:outerShdw>
                </a:effectLst>
                <a:latin typeface="Monotype Corsiva" pitchFamily="66" charset="0"/>
              </a:rPr>
              <a:t>«Разноцветная Победа"</a:t>
            </a:r>
            <a:endParaRPr lang="ru-RU" sz="2400" b="1" dirty="0">
              <a:ln w="11430"/>
              <a:solidFill>
                <a:srgbClr val="FF0000"/>
              </a:solidFill>
              <a:effectLst>
                <a:outerShdw blurRad="50800" dist="39000" dir="5460000" algn="tl">
                  <a:srgbClr val="000000">
                    <a:alpha val="38000"/>
                  </a:srgbClr>
                </a:outerShdw>
              </a:effectLst>
              <a:latin typeface="Monotype Corsiva" pitchFamily="66" charset="0"/>
            </a:endParaRPr>
          </a:p>
        </p:txBody>
      </p:sp>
      <p:pic>
        <p:nvPicPr>
          <p:cNvPr id="6" name="Picture 1" descr="C:\Users\ольга\Documents\Bluetooth Folder\фото0783.jpg"/>
          <p:cNvPicPr>
            <a:picLocks noGrp="1" noChangeAspect="1" noChangeArrowheads="1"/>
          </p:cNvPicPr>
          <p:nvPr>
            <p:ph idx="1"/>
          </p:nvPr>
        </p:nvPicPr>
        <p:blipFill>
          <a:blip r:embed="rId3" cstate="print"/>
          <a:srcRect l="2751" t="2751"/>
          <a:stretch>
            <a:fillRect/>
          </a:stretch>
        </p:blipFill>
        <p:spPr bwMode="auto">
          <a:xfrm rot="5400000">
            <a:off x="-46302" y="1646502"/>
            <a:ext cx="3369204" cy="2362200"/>
          </a:xfrm>
          <a:prstGeom prst="rect">
            <a:avLst/>
          </a:prstGeom>
          <a:ln>
            <a:noFill/>
          </a:ln>
          <a:effectLst>
            <a:outerShdw blurRad="292100" dist="139700" dir="2700000" algn="tl" rotWithShape="0">
              <a:srgbClr val="333333">
                <a:alpha val="65000"/>
              </a:srgbClr>
            </a:outerShdw>
          </a:effectLst>
        </p:spPr>
      </p:pic>
      <p:pic>
        <p:nvPicPr>
          <p:cNvPr id="7" name="Picture 3" descr="C:\Users\ольга\Documents\Bluetooth Folder\фото0785.jpg"/>
          <p:cNvPicPr>
            <a:picLocks noChangeAspect="1" noChangeArrowheads="1"/>
          </p:cNvPicPr>
          <p:nvPr/>
        </p:nvPicPr>
        <p:blipFill>
          <a:blip r:embed="rId4" cstate="print"/>
          <a:srcRect l="4209"/>
          <a:stretch>
            <a:fillRect/>
          </a:stretch>
        </p:blipFill>
        <p:spPr bwMode="auto">
          <a:xfrm rot="5400000">
            <a:off x="2074059" y="3717141"/>
            <a:ext cx="3090881" cy="2362200"/>
          </a:xfrm>
          <a:prstGeom prst="rect">
            <a:avLst/>
          </a:prstGeom>
          <a:ln>
            <a:noFill/>
          </a:ln>
          <a:effectLst>
            <a:outerShdw blurRad="292100" dist="139700" dir="2700000" algn="tl" rotWithShape="0">
              <a:srgbClr val="333333">
                <a:alpha val="65000"/>
              </a:srgbClr>
            </a:outerShdw>
          </a:effectLst>
        </p:spPr>
      </p:pic>
      <p:pic>
        <p:nvPicPr>
          <p:cNvPr id="8" name="Picture 4" descr="C:\Users\ольга\Documents\Bluetooth Folder\фото0786.jpg"/>
          <p:cNvPicPr>
            <a:picLocks noChangeAspect="1" noChangeArrowheads="1"/>
          </p:cNvPicPr>
          <p:nvPr/>
        </p:nvPicPr>
        <p:blipFill>
          <a:blip r:embed="rId5" cstate="print"/>
          <a:srcRect/>
          <a:stretch>
            <a:fillRect/>
          </a:stretch>
        </p:blipFill>
        <p:spPr bwMode="auto">
          <a:xfrm rot="5400000">
            <a:off x="5920994" y="3604006"/>
            <a:ext cx="3228843" cy="2421632"/>
          </a:xfrm>
          <a:prstGeom prst="rect">
            <a:avLst/>
          </a:prstGeom>
          <a:ln>
            <a:noFill/>
          </a:ln>
          <a:effectLst>
            <a:outerShdw blurRad="292100" dist="139700" dir="2700000" algn="tl" rotWithShape="0">
              <a:srgbClr val="333333">
                <a:alpha val="65000"/>
              </a:srgbClr>
            </a:outerShdw>
          </a:effectLst>
        </p:spPr>
      </p:pic>
      <p:pic>
        <p:nvPicPr>
          <p:cNvPr id="9" name="Picture 2" descr="C:\Users\ольга\Documents\Bluetooth Folder\фото0784.jpg"/>
          <p:cNvPicPr>
            <a:picLocks noChangeAspect="1" noChangeArrowheads="1"/>
          </p:cNvPicPr>
          <p:nvPr/>
        </p:nvPicPr>
        <p:blipFill>
          <a:blip r:embed="rId6" cstate="print"/>
          <a:srcRect l="2450"/>
          <a:stretch>
            <a:fillRect/>
          </a:stretch>
        </p:blipFill>
        <p:spPr bwMode="auto">
          <a:xfrm rot="5400000">
            <a:off x="4304535" y="1715265"/>
            <a:ext cx="2973330" cy="2286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457200" y="228600"/>
            <a:ext cx="8229600" cy="12192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700" b="1" dirty="0" smtClean="0">
                <a:ln w="11430"/>
                <a:solidFill>
                  <a:srgbClr val="FF0000"/>
                </a:solidFill>
                <a:effectLst>
                  <a:outerShdw blurRad="50800" dist="39000" dir="5460000" algn="tl">
                    <a:srgbClr val="000000">
                      <a:alpha val="38000"/>
                    </a:srgbClr>
                  </a:outerShdw>
                </a:effectLst>
                <a:latin typeface="Monotype Corsiva" pitchFamily="66" charset="0"/>
              </a:rPr>
              <a:t>Всероссийский творческий конкурс раскрасок</a:t>
            </a:r>
            <a:br>
              <a:rPr lang="ru-RU" sz="2700" b="1" dirty="0" smtClean="0">
                <a:ln w="11430"/>
                <a:solidFill>
                  <a:srgbClr val="FF0000"/>
                </a:solidFill>
                <a:effectLst>
                  <a:outerShdw blurRad="50800" dist="39000" dir="5460000" algn="tl">
                    <a:srgbClr val="000000">
                      <a:alpha val="38000"/>
                    </a:srgbClr>
                  </a:outerShdw>
                </a:effectLst>
                <a:latin typeface="Monotype Corsiva" pitchFamily="66" charset="0"/>
              </a:rPr>
            </a:br>
            <a:r>
              <a:rPr lang="ru-RU" sz="2700" b="1" dirty="0" smtClean="0">
                <a:ln w="11430"/>
                <a:solidFill>
                  <a:srgbClr val="FF0000"/>
                </a:solidFill>
                <a:effectLst>
                  <a:outerShdw blurRad="50800" dist="39000" dir="5460000" algn="tl">
                    <a:srgbClr val="000000">
                      <a:alpha val="38000"/>
                    </a:srgbClr>
                  </a:outerShdw>
                </a:effectLst>
                <a:latin typeface="Monotype Corsiva" pitchFamily="66" charset="0"/>
              </a:rPr>
              <a:t>"Ёлочка-красавица!"</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Picture 1" descr="E:\1 место\страница01.jpg"/>
          <p:cNvPicPr>
            <a:picLocks noGrp="1" noChangeAspect="1" noChangeArrowheads="1"/>
          </p:cNvPicPr>
          <p:nvPr>
            <p:ph idx="1"/>
          </p:nvPr>
        </p:nvPicPr>
        <p:blipFill>
          <a:blip r:embed="rId3" cstate="print"/>
          <a:srcRect/>
          <a:stretch>
            <a:fillRect/>
          </a:stretch>
        </p:blipFill>
        <p:spPr bwMode="auto">
          <a:xfrm rot="20946807">
            <a:off x="609719" y="733425"/>
            <a:ext cx="2448098" cy="3462251"/>
          </a:xfrm>
          <a:prstGeom prst="rect">
            <a:avLst/>
          </a:prstGeom>
          <a:ln>
            <a:noFill/>
          </a:ln>
          <a:effectLst>
            <a:outerShdw blurRad="292100" dist="139700" dir="2700000" algn="tl" rotWithShape="0">
              <a:srgbClr val="333333">
                <a:alpha val="65000"/>
              </a:srgbClr>
            </a:outerShdw>
          </a:effectLst>
        </p:spPr>
      </p:pic>
      <p:pic>
        <p:nvPicPr>
          <p:cNvPr id="6" name="Picture 2" descr="E:\1 место\страница02.jpg"/>
          <p:cNvPicPr>
            <a:picLocks noChangeAspect="1" noChangeArrowheads="1"/>
          </p:cNvPicPr>
          <p:nvPr/>
        </p:nvPicPr>
        <p:blipFill>
          <a:blip r:embed="rId4" cstate="print"/>
          <a:srcRect/>
          <a:stretch>
            <a:fillRect/>
          </a:stretch>
        </p:blipFill>
        <p:spPr bwMode="auto">
          <a:xfrm>
            <a:off x="3505200" y="838200"/>
            <a:ext cx="2448272" cy="3462645"/>
          </a:xfrm>
          <a:prstGeom prst="rect">
            <a:avLst/>
          </a:prstGeom>
          <a:ln>
            <a:noFill/>
          </a:ln>
          <a:effectLst>
            <a:outerShdw blurRad="292100" dist="139700" dir="2700000" algn="tl" rotWithShape="0">
              <a:srgbClr val="333333">
                <a:alpha val="65000"/>
              </a:srgbClr>
            </a:outerShdw>
          </a:effectLst>
        </p:spPr>
      </p:pic>
      <p:pic>
        <p:nvPicPr>
          <p:cNvPr id="7" name="Picture 3" descr="E:\1 место\страница03.jpg"/>
          <p:cNvPicPr>
            <a:picLocks noChangeAspect="1" noChangeArrowheads="1"/>
          </p:cNvPicPr>
          <p:nvPr/>
        </p:nvPicPr>
        <p:blipFill>
          <a:blip r:embed="rId5" cstate="print"/>
          <a:srcRect/>
          <a:stretch>
            <a:fillRect/>
          </a:stretch>
        </p:blipFill>
        <p:spPr bwMode="auto">
          <a:xfrm rot="711765">
            <a:off x="6447674" y="817954"/>
            <a:ext cx="2376264" cy="3360802"/>
          </a:xfrm>
          <a:prstGeom prst="rect">
            <a:avLst/>
          </a:prstGeom>
          <a:noFill/>
        </p:spPr>
      </p:pic>
      <p:pic>
        <p:nvPicPr>
          <p:cNvPr id="9" name="Picture 1" descr="E:\1 место\страница04.jpg"/>
          <p:cNvPicPr>
            <a:picLocks noChangeAspect="1" noChangeArrowheads="1"/>
          </p:cNvPicPr>
          <p:nvPr/>
        </p:nvPicPr>
        <p:blipFill>
          <a:blip r:embed="rId6" cstate="print"/>
          <a:srcRect/>
          <a:stretch>
            <a:fillRect/>
          </a:stretch>
        </p:blipFill>
        <p:spPr bwMode="auto">
          <a:xfrm rot="20782839">
            <a:off x="542259" y="3325515"/>
            <a:ext cx="2057367" cy="2909779"/>
          </a:xfrm>
          <a:prstGeom prst="rect">
            <a:avLst/>
          </a:prstGeom>
          <a:ln>
            <a:noFill/>
          </a:ln>
          <a:effectLst>
            <a:outerShdw blurRad="292100" dist="139700" dir="2700000" algn="tl" rotWithShape="0">
              <a:srgbClr val="333333">
                <a:alpha val="65000"/>
              </a:srgbClr>
            </a:outerShdw>
          </a:effectLst>
        </p:spPr>
      </p:pic>
      <p:pic>
        <p:nvPicPr>
          <p:cNvPr id="10" name="Picture 2" descr="E:\1 место\страница05.jpg"/>
          <p:cNvPicPr>
            <a:picLocks noChangeAspect="1" noChangeArrowheads="1"/>
          </p:cNvPicPr>
          <p:nvPr/>
        </p:nvPicPr>
        <p:blipFill>
          <a:blip r:embed="rId7" cstate="print"/>
          <a:srcRect/>
          <a:stretch>
            <a:fillRect/>
          </a:stretch>
        </p:blipFill>
        <p:spPr bwMode="auto">
          <a:xfrm>
            <a:off x="2819400" y="3352800"/>
            <a:ext cx="2197530" cy="3108014"/>
          </a:xfrm>
          <a:prstGeom prst="rect">
            <a:avLst/>
          </a:prstGeom>
          <a:ln>
            <a:noFill/>
          </a:ln>
          <a:effectLst>
            <a:outerShdw blurRad="292100" dist="139700" dir="2700000" algn="tl" rotWithShape="0">
              <a:srgbClr val="333333">
                <a:alpha val="65000"/>
              </a:srgbClr>
            </a:outerShdw>
          </a:effectLst>
        </p:spPr>
      </p:pic>
      <p:pic>
        <p:nvPicPr>
          <p:cNvPr id="11" name="Picture 3" descr="E:\1 место\страница06.jpg"/>
          <p:cNvPicPr>
            <a:picLocks noChangeAspect="1" noChangeArrowheads="1"/>
          </p:cNvPicPr>
          <p:nvPr/>
        </p:nvPicPr>
        <p:blipFill>
          <a:blip r:embed="rId8" cstate="print"/>
          <a:srcRect/>
          <a:stretch>
            <a:fillRect/>
          </a:stretch>
        </p:blipFill>
        <p:spPr bwMode="auto">
          <a:xfrm rot="1115619">
            <a:off x="5279269" y="3447708"/>
            <a:ext cx="2018575" cy="2854915"/>
          </a:xfrm>
          <a:prstGeom prst="rect">
            <a:avLst/>
          </a:prstGeom>
          <a:noFill/>
        </p:spPr>
      </p:pic>
      <p:pic>
        <p:nvPicPr>
          <p:cNvPr id="12" name="Рисунок 11" descr="C:\Users\ольга\Desktop\0_62117_aa4f9b31_M.gif"/>
          <p:cNvPicPr/>
          <p:nvPr/>
        </p:nvPicPr>
        <p:blipFill>
          <a:blip r:embed="rId9" cstate="print"/>
          <a:srcRect/>
          <a:stretch>
            <a:fillRect/>
          </a:stretch>
        </p:blipFill>
        <p:spPr bwMode="auto">
          <a:xfrm flipH="1">
            <a:off x="7543800" y="4876800"/>
            <a:ext cx="1295400" cy="16002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2667000" y="3352801"/>
            <a:ext cx="4267200" cy="914400"/>
          </a:xfrm>
        </p:spPr>
        <p:txBody>
          <a:bodyPr>
            <a:normAutofit/>
          </a:bodyPr>
          <a:lstStyle/>
          <a:p>
            <a:pPr>
              <a:buNone/>
            </a:pPr>
            <a:r>
              <a:rPr lang="ru-RU" sz="2400" b="1" dirty="0" smtClean="0">
                <a:ln w="11430"/>
                <a:solidFill>
                  <a:srgbClr val="FF0000"/>
                </a:solidFill>
                <a:effectLst>
                  <a:outerShdw blurRad="50800" dist="39000" dir="5460000" algn="tl">
                    <a:srgbClr val="000000">
                      <a:alpha val="38000"/>
                    </a:srgbClr>
                  </a:outerShdw>
                </a:effectLst>
                <a:latin typeface="Monotype Corsiva" pitchFamily="66" charset="0"/>
              </a:rPr>
              <a:t>Всероссийский творческий конкурс </a:t>
            </a:r>
            <a:br>
              <a:rPr lang="ru-RU" sz="2400" b="1" dirty="0" smtClean="0">
                <a:ln w="11430"/>
                <a:solidFill>
                  <a:srgbClr val="FF0000"/>
                </a:solidFill>
                <a:effectLst>
                  <a:outerShdw blurRad="50800" dist="39000" dir="5460000" algn="tl">
                    <a:srgbClr val="000000">
                      <a:alpha val="38000"/>
                    </a:srgbClr>
                  </a:outerShdw>
                </a:effectLst>
                <a:latin typeface="Monotype Corsiva" pitchFamily="66" charset="0"/>
              </a:rPr>
            </a:br>
            <a:r>
              <a:rPr lang="ru-RU" sz="2400" b="1" dirty="0" smtClean="0">
                <a:ln w="11430"/>
                <a:solidFill>
                  <a:srgbClr val="FF0000"/>
                </a:solidFill>
                <a:effectLst>
                  <a:outerShdw blurRad="50800" dist="39000" dir="5460000" algn="tl">
                    <a:srgbClr val="000000">
                      <a:alpha val="38000"/>
                    </a:srgbClr>
                  </a:outerShdw>
                </a:effectLst>
                <a:latin typeface="Monotype Corsiva" pitchFamily="66" charset="0"/>
              </a:rPr>
              <a:t>«Подарок для мамочки»</a:t>
            </a:r>
            <a:endParaRPr lang="ru-RU" sz="2400" dirty="0">
              <a:solidFill>
                <a:srgbClr val="FF0000"/>
              </a:solidFill>
              <a:latin typeface="Monotype Corsiva" pitchFamily="66" charset="0"/>
            </a:endParaRPr>
          </a:p>
        </p:txBody>
      </p:sp>
      <p:pic>
        <p:nvPicPr>
          <p:cNvPr id="5" name="Picture 1" descr="E:\1 место\страница10.jpg"/>
          <p:cNvPicPr>
            <a:picLocks noChangeAspect="1" noChangeArrowheads="1"/>
          </p:cNvPicPr>
          <p:nvPr/>
        </p:nvPicPr>
        <p:blipFill>
          <a:blip r:embed="rId3" cstate="print"/>
          <a:srcRect/>
          <a:stretch>
            <a:fillRect/>
          </a:stretch>
        </p:blipFill>
        <p:spPr bwMode="auto">
          <a:xfrm>
            <a:off x="533400" y="304800"/>
            <a:ext cx="1935196" cy="2736990"/>
          </a:xfrm>
          <a:prstGeom prst="rect">
            <a:avLst/>
          </a:prstGeom>
          <a:ln>
            <a:noFill/>
          </a:ln>
          <a:effectLst>
            <a:outerShdw blurRad="292100" dist="139700" dir="2700000" algn="tl" rotWithShape="0">
              <a:srgbClr val="333333">
                <a:alpha val="65000"/>
              </a:srgbClr>
            </a:outerShdw>
          </a:effectLst>
        </p:spPr>
      </p:pic>
      <p:pic>
        <p:nvPicPr>
          <p:cNvPr id="6" name="Picture 2" descr="E:\1 место\страница11.jpg"/>
          <p:cNvPicPr>
            <a:picLocks noChangeAspect="1" noChangeArrowheads="1"/>
          </p:cNvPicPr>
          <p:nvPr/>
        </p:nvPicPr>
        <p:blipFill>
          <a:blip r:embed="rId4" cstate="print"/>
          <a:srcRect/>
          <a:stretch>
            <a:fillRect/>
          </a:stretch>
        </p:blipFill>
        <p:spPr bwMode="auto">
          <a:xfrm>
            <a:off x="4038600" y="533400"/>
            <a:ext cx="1939587" cy="2743200"/>
          </a:xfrm>
          <a:prstGeom prst="rect">
            <a:avLst/>
          </a:prstGeom>
          <a:ln>
            <a:noFill/>
          </a:ln>
          <a:effectLst>
            <a:outerShdw blurRad="292100" dist="139700" dir="2700000" algn="tl" rotWithShape="0">
              <a:srgbClr val="333333">
                <a:alpha val="65000"/>
              </a:srgbClr>
            </a:outerShdw>
          </a:effectLst>
        </p:spPr>
      </p:pic>
      <p:pic>
        <p:nvPicPr>
          <p:cNvPr id="7" name="Рисунок 6" descr="http://www.cadebou.pp.ru/images/bal7.gif"/>
          <p:cNvPicPr/>
          <p:nvPr/>
        </p:nvPicPr>
        <p:blipFill>
          <a:blip r:embed="rId5" cstate="print"/>
          <a:srcRect/>
          <a:stretch>
            <a:fillRect/>
          </a:stretch>
        </p:blipFill>
        <p:spPr bwMode="auto">
          <a:xfrm>
            <a:off x="2895600" y="838200"/>
            <a:ext cx="1066800" cy="2514600"/>
          </a:xfrm>
          <a:prstGeom prst="rect">
            <a:avLst/>
          </a:prstGeom>
          <a:noFill/>
          <a:ln w="9525">
            <a:noFill/>
            <a:miter lim="800000"/>
            <a:headEnd/>
            <a:tailEnd/>
          </a:ln>
        </p:spPr>
      </p:pic>
      <p:pic>
        <p:nvPicPr>
          <p:cNvPr id="1026" name="Picture 2" descr="C:\Users\ольга\Desktop\Портфолио\фото0999.jpg"/>
          <p:cNvPicPr>
            <a:picLocks noChangeAspect="1" noChangeArrowheads="1"/>
          </p:cNvPicPr>
          <p:nvPr/>
        </p:nvPicPr>
        <p:blipFill>
          <a:blip r:embed="rId6" cstate="print"/>
          <a:srcRect b="3846"/>
          <a:stretch>
            <a:fillRect/>
          </a:stretch>
        </p:blipFill>
        <p:spPr bwMode="auto">
          <a:xfrm rot="5400000">
            <a:off x="437896" y="4210304"/>
            <a:ext cx="2324608" cy="1676400"/>
          </a:xfrm>
          <a:prstGeom prst="rect">
            <a:avLst/>
          </a:prstGeom>
          <a:ln>
            <a:noFill/>
          </a:ln>
          <a:effectLst>
            <a:outerShdw blurRad="292100" dist="139700" dir="2700000" algn="tl" rotWithShape="0">
              <a:srgbClr val="333333">
                <a:alpha val="65000"/>
              </a:srgbClr>
            </a:outerShdw>
          </a:effectLst>
        </p:spPr>
      </p:pic>
      <p:pic>
        <p:nvPicPr>
          <p:cNvPr id="1027" name="Picture 3" descr="C:\Users\ольга\Desktop\Портфолио\фото1000.jpg"/>
          <p:cNvPicPr>
            <a:picLocks noChangeAspect="1" noChangeArrowheads="1"/>
          </p:cNvPicPr>
          <p:nvPr/>
        </p:nvPicPr>
        <p:blipFill>
          <a:blip r:embed="rId7" cstate="print"/>
          <a:srcRect b="4167"/>
          <a:stretch>
            <a:fillRect/>
          </a:stretch>
        </p:blipFill>
        <p:spPr bwMode="auto">
          <a:xfrm rot="5400000">
            <a:off x="6682409" y="3680791"/>
            <a:ext cx="2332382" cy="1676400"/>
          </a:xfrm>
          <a:prstGeom prst="rect">
            <a:avLst/>
          </a:prstGeom>
          <a:ln>
            <a:noFill/>
          </a:ln>
          <a:effectLst>
            <a:outerShdw blurRad="292100" dist="139700" dir="2700000" algn="tl" rotWithShape="0">
              <a:srgbClr val="333333">
                <a:alpha val="65000"/>
              </a:srgbClr>
            </a:outerShdw>
          </a:effectLst>
        </p:spPr>
      </p:pic>
      <p:pic>
        <p:nvPicPr>
          <p:cNvPr id="1028" name="Picture 4" descr="C:\Users\ольга\Desktop\Портфолио\фото1001.jpg"/>
          <p:cNvPicPr>
            <a:picLocks noChangeAspect="1" noChangeArrowheads="1"/>
          </p:cNvPicPr>
          <p:nvPr/>
        </p:nvPicPr>
        <p:blipFill>
          <a:blip r:embed="rId8" cstate="print"/>
          <a:srcRect l="3448" b="6322"/>
          <a:stretch>
            <a:fillRect/>
          </a:stretch>
        </p:blipFill>
        <p:spPr bwMode="auto">
          <a:xfrm rot="5400000">
            <a:off x="4867919" y="4504681"/>
            <a:ext cx="2303762" cy="1676400"/>
          </a:xfrm>
          <a:prstGeom prst="rect">
            <a:avLst/>
          </a:prstGeom>
          <a:noFill/>
        </p:spPr>
      </p:pic>
      <p:pic>
        <p:nvPicPr>
          <p:cNvPr id="1029" name="Picture 5" descr="C:\Users\ольга\Desktop\Портфолио\фото1002.jpg"/>
          <p:cNvPicPr>
            <a:picLocks noChangeAspect="1" noChangeArrowheads="1"/>
          </p:cNvPicPr>
          <p:nvPr/>
        </p:nvPicPr>
        <p:blipFill>
          <a:blip r:embed="rId9" cstate="print"/>
          <a:srcRect t="2083" r="3125" b="8333"/>
          <a:stretch>
            <a:fillRect/>
          </a:stretch>
        </p:blipFill>
        <p:spPr bwMode="auto">
          <a:xfrm rot="5400000">
            <a:off x="2508397" y="4502003"/>
            <a:ext cx="2527005" cy="1752600"/>
          </a:xfrm>
          <a:prstGeom prst="rect">
            <a:avLst/>
          </a:prstGeom>
          <a:ln>
            <a:noFill/>
          </a:ln>
          <a:effectLst>
            <a:outerShdw blurRad="292100" dist="139700" dir="2700000" algn="tl" rotWithShape="0">
              <a:srgbClr val="333333">
                <a:alpha val="65000"/>
              </a:srgbClr>
            </a:outerShdw>
          </a:effectLst>
        </p:spPr>
      </p:pic>
      <p:pic>
        <p:nvPicPr>
          <p:cNvPr id="12" name="Содержимое 4" descr="C:\Users\ольга\Desktop\0_62135_45856112_S.gif"/>
          <p:cNvPicPr>
            <a:picLocks/>
          </p:cNvPicPr>
          <p:nvPr/>
        </p:nvPicPr>
        <p:blipFill>
          <a:blip r:embed="rId10" cstate="print"/>
          <a:srcRect/>
          <a:stretch>
            <a:fillRect/>
          </a:stretch>
        </p:blipFill>
        <p:spPr bwMode="auto">
          <a:xfrm>
            <a:off x="6705600" y="762000"/>
            <a:ext cx="1524000" cy="1981200"/>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48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Corsiva" pitchFamily="66" charset="0"/>
                <a:cs typeface="Times New Roman" pitchFamily="18" charset="0"/>
              </a:rPr>
              <a:t>Повышение квалификации </a:t>
            </a:r>
            <a:endParaRPr lang="ru-RU" sz="48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Corsiva" pitchFamily="66" charset="0"/>
            </a:endParaRPr>
          </a:p>
        </p:txBody>
      </p:sp>
      <p:pic>
        <p:nvPicPr>
          <p:cNvPr id="2050" name="Picture 2" descr="C:\Users\ольга\Desktop\Портфолио\Антропова И.П\Удостоверение.jpeg"/>
          <p:cNvPicPr>
            <a:picLocks noGrp="1" noChangeAspect="1" noChangeArrowheads="1"/>
          </p:cNvPicPr>
          <p:nvPr>
            <p:ph idx="1"/>
          </p:nvPr>
        </p:nvPicPr>
        <p:blipFill>
          <a:blip r:embed="rId3" cstate="print"/>
          <a:srcRect/>
          <a:stretch>
            <a:fillRect/>
          </a:stretch>
        </p:blipFill>
        <p:spPr bwMode="auto">
          <a:xfrm>
            <a:off x="381000" y="1219200"/>
            <a:ext cx="4267200" cy="3075986"/>
          </a:xfrm>
          <a:prstGeom prst="rect">
            <a:avLst/>
          </a:prstGeom>
          <a:ln>
            <a:noFill/>
          </a:ln>
          <a:effectLst>
            <a:softEdge rad="112500"/>
          </a:effectLst>
        </p:spPr>
      </p:pic>
      <p:sp>
        <p:nvSpPr>
          <p:cNvPr id="7" name="Прямоугольник 6"/>
          <p:cNvSpPr/>
          <p:nvPr/>
        </p:nvSpPr>
        <p:spPr>
          <a:xfrm>
            <a:off x="5029200" y="1295400"/>
            <a:ext cx="3505200" cy="2031325"/>
          </a:xfrm>
          <a:prstGeom prst="rect">
            <a:avLst/>
          </a:prstGeom>
        </p:spPr>
        <p:txBody>
          <a:bodyPr wrap="square">
            <a:spAutoFit/>
          </a:bodyPr>
          <a:lstStyle/>
          <a:p>
            <a:pPr marL="114300" indent="0" algn="ctr">
              <a:buNone/>
            </a:pPr>
            <a:r>
              <a:rPr lang="ru-RU" b="1" i="1" dirty="0" smtClean="0">
                <a:solidFill>
                  <a:srgbClr val="C00000"/>
                </a:solidFill>
                <a:latin typeface="Times New Roman" pitchFamily="18" charset="0"/>
                <a:cs typeface="Times New Roman" pitchFamily="18" charset="0"/>
              </a:rPr>
              <a:t>ТОГИРРО по программе «Организационно -педагогические основы образовательного процесса в ДОУ условиях реализации ФГТ к структуре программы,  2012 г., 72 ч. </a:t>
            </a:r>
          </a:p>
        </p:txBody>
      </p:sp>
      <p:sp>
        <p:nvSpPr>
          <p:cNvPr id="8" name="Прямоугольник 7"/>
          <p:cNvSpPr/>
          <p:nvPr/>
        </p:nvSpPr>
        <p:spPr>
          <a:xfrm>
            <a:off x="304800" y="4572000"/>
            <a:ext cx="3886200" cy="1754326"/>
          </a:xfrm>
          <a:prstGeom prst="rect">
            <a:avLst/>
          </a:prstGeom>
        </p:spPr>
        <p:txBody>
          <a:bodyPr wrap="square">
            <a:spAutoFit/>
          </a:bodyPr>
          <a:lstStyle/>
          <a:p>
            <a:pPr marL="114300" indent="0" algn="ctr">
              <a:buNone/>
            </a:pPr>
            <a:r>
              <a:rPr lang="ru-RU" b="1" i="1" dirty="0" smtClean="0">
                <a:solidFill>
                  <a:srgbClr val="C00000"/>
                </a:solidFill>
                <a:latin typeface="Times New Roman" pitchFamily="18" charset="0"/>
                <a:cs typeface="Times New Roman" pitchFamily="18" charset="0"/>
              </a:rPr>
              <a:t>ТОГИРРО по программе «Организационно -педагогические основы образовательного процесса в условиях перехода на ФГОС дошкольного образования,  2015 г., </a:t>
            </a:r>
          </a:p>
          <a:p>
            <a:pPr marL="114300" indent="0" algn="ctr">
              <a:buNone/>
            </a:pPr>
            <a:r>
              <a:rPr lang="ru-RU" b="1" i="1" dirty="0" smtClean="0">
                <a:solidFill>
                  <a:srgbClr val="C00000"/>
                </a:solidFill>
                <a:latin typeface="Times New Roman" pitchFamily="18" charset="0"/>
                <a:cs typeface="Times New Roman" pitchFamily="18" charset="0"/>
              </a:rPr>
              <a:t>56  ч</a:t>
            </a:r>
            <a:r>
              <a:rPr lang="ru-RU" b="1" dirty="0" smtClean="0">
                <a:latin typeface="Times New Roman" pitchFamily="18" charset="0"/>
                <a:cs typeface="Times New Roman" pitchFamily="18" charset="0"/>
              </a:rPr>
              <a:t>. </a:t>
            </a:r>
          </a:p>
        </p:txBody>
      </p:sp>
      <p:pic>
        <p:nvPicPr>
          <p:cNvPr id="9" name="Picture 2" descr="E:\Антропова И.П\Удостоверение о повышении квалификации.jpeg"/>
          <p:cNvPicPr>
            <a:picLocks noChangeAspect="1" noChangeArrowheads="1"/>
          </p:cNvPicPr>
          <p:nvPr/>
        </p:nvPicPr>
        <p:blipFill>
          <a:blip r:embed="rId4" cstate="print"/>
          <a:srcRect l="3030" b="3252"/>
          <a:stretch>
            <a:fillRect/>
          </a:stretch>
        </p:blipFill>
        <p:spPr bwMode="auto">
          <a:xfrm>
            <a:off x="4267200" y="3276600"/>
            <a:ext cx="4267200" cy="3068952"/>
          </a:xfrm>
          <a:prstGeom prst="rect">
            <a:avLst/>
          </a:prstGeom>
          <a:noFill/>
        </p:spPr>
      </p:pic>
    </p:spTree>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p:txBody>
          <a:bodyPr/>
          <a:lstStyle/>
          <a:p>
            <a:endParaRPr lang="ru-RU"/>
          </a:p>
        </p:txBody>
      </p:sp>
      <p:pic>
        <p:nvPicPr>
          <p:cNvPr id="2050" name="Picture 2" descr="C:\Users\ольга\Desktop\Портфолио\фото1004.jpg"/>
          <p:cNvPicPr>
            <a:picLocks noGrp="1" noChangeAspect="1" noChangeArrowheads="1"/>
          </p:cNvPicPr>
          <p:nvPr>
            <p:ph idx="1"/>
          </p:nvPr>
        </p:nvPicPr>
        <p:blipFill>
          <a:blip r:embed="rId3" cstate="print"/>
          <a:srcRect/>
          <a:stretch>
            <a:fillRect/>
          </a:stretch>
        </p:blipFill>
        <p:spPr bwMode="auto">
          <a:xfrm rot="5400000">
            <a:off x="812800" y="787400"/>
            <a:ext cx="2641600" cy="1981200"/>
          </a:xfrm>
          <a:prstGeom prst="rect">
            <a:avLst/>
          </a:prstGeom>
          <a:ln>
            <a:noFill/>
          </a:ln>
          <a:effectLst>
            <a:outerShdw blurRad="292100" dist="139700" dir="2700000" algn="tl" rotWithShape="0">
              <a:srgbClr val="333333">
                <a:alpha val="65000"/>
              </a:srgbClr>
            </a:outerShdw>
          </a:effectLst>
        </p:spPr>
      </p:pic>
      <p:pic>
        <p:nvPicPr>
          <p:cNvPr id="2051" name="Picture 3" descr="C:\Users\ольга\Desktop\Портфолио\фото1005.jpg"/>
          <p:cNvPicPr>
            <a:picLocks noChangeAspect="1" noChangeArrowheads="1"/>
          </p:cNvPicPr>
          <p:nvPr/>
        </p:nvPicPr>
        <p:blipFill>
          <a:blip r:embed="rId4" cstate="print"/>
          <a:srcRect/>
          <a:stretch>
            <a:fillRect/>
          </a:stretch>
        </p:blipFill>
        <p:spPr bwMode="auto">
          <a:xfrm rot="5400000">
            <a:off x="3225800" y="812800"/>
            <a:ext cx="2844800" cy="2133600"/>
          </a:xfrm>
          <a:prstGeom prst="rect">
            <a:avLst/>
          </a:prstGeom>
          <a:ln>
            <a:noFill/>
          </a:ln>
          <a:effectLst>
            <a:outerShdw blurRad="292100" dist="139700" dir="2700000" algn="tl" rotWithShape="0">
              <a:srgbClr val="333333">
                <a:alpha val="65000"/>
              </a:srgbClr>
            </a:outerShdw>
          </a:effectLst>
        </p:spPr>
      </p:pic>
      <p:pic>
        <p:nvPicPr>
          <p:cNvPr id="2052" name="Picture 4" descr="C:\Users\ольга\Desktop\Портфолио\фото1006.jpg"/>
          <p:cNvPicPr>
            <a:picLocks noChangeAspect="1" noChangeArrowheads="1"/>
          </p:cNvPicPr>
          <p:nvPr/>
        </p:nvPicPr>
        <p:blipFill>
          <a:blip r:embed="rId5" cstate="print"/>
          <a:srcRect/>
          <a:stretch>
            <a:fillRect/>
          </a:stretch>
        </p:blipFill>
        <p:spPr bwMode="auto">
          <a:xfrm rot="5400000">
            <a:off x="6273800" y="965200"/>
            <a:ext cx="2844800" cy="2133600"/>
          </a:xfrm>
          <a:prstGeom prst="rect">
            <a:avLst/>
          </a:prstGeom>
          <a:ln>
            <a:noFill/>
          </a:ln>
          <a:effectLst>
            <a:outerShdw blurRad="292100" dist="139700" dir="2700000" algn="tl" rotWithShape="0">
              <a:srgbClr val="333333">
                <a:alpha val="65000"/>
              </a:srgbClr>
            </a:outerShdw>
          </a:effectLst>
        </p:spPr>
      </p:pic>
      <p:pic>
        <p:nvPicPr>
          <p:cNvPr id="2053" name="Picture 5" descr="C:\Users\ольга\Desktop\Портфолио\фото1007.jpg"/>
          <p:cNvPicPr>
            <a:picLocks noChangeAspect="1" noChangeArrowheads="1"/>
          </p:cNvPicPr>
          <p:nvPr/>
        </p:nvPicPr>
        <p:blipFill>
          <a:blip r:embed="rId6" cstate="print"/>
          <a:srcRect/>
          <a:stretch>
            <a:fillRect/>
          </a:stretch>
        </p:blipFill>
        <p:spPr bwMode="auto">
          <a:xfrm rot="5400000">
            <a:off x="5384800" y="3987800"/>
            <a:ext cx="2641600" cy="1981200"/>
          </a:xfrm>
          <a:prstGeom prst="rect">
            <a:avLst/>
          </a:prstGeom>
          <a:ln>
            <a:noFill/>
          </a:ln>
          <a:effectLst>
            <a:outerShdw blurRad="292100" dist="139700" dir="2700000" algn="tl" rotWithShape="0">
              <a:srgbClr val="333333">
                <a:alpha val="65000"/>
              </a:srgbClr>
            </a:outerShdw>
          </a:effectLst>
        </p:spPr>
      </p:pic>
      <p:pic>
        <p:nvPicPr>
          <p:cNvPr id="2054" name="Picture 6" descr="C:\Users\ольга\Desktop\Портфолио\фото1008.jpg"/>
          <p:cNvPicPr>
            <a:picLocks noChangeAspect="1" noChangeArrowheads="1"/>
          </p:cNvPicPr>
          <p:nvPr/>
        </p:nvPicPr>
        <p:blipFill>
          <a:blip r:embed="rId7" cstate="print"/>
          <a:srcRect/>
          <a:stretch>
            <a:fillRect/>
          </a:stretch>
        </p:blipFill>
        <p:spPr bwMode="auto">
          <a:xfrm rot="5400000">
            <a:off x="876300" y="4076700"/>
            <a:ext cx="2743200" cy="2057400"/>
          </a:xfrm>
          <a:prstGeom prst="rect">
            <a:avLst/>
          </a:prstGeom>
          <a:noFill/>
        </p:spPr>
      </p:pic>
      <p:pic>
        <p:nvPicPr>
          <p:cNvPr id="2055" name="Picture 7" descr="C:\Users\ольга\Desktop\Портфолио\фото1009.jpg"/>
          <p:cNvPicPr>
            <a:picLocks noChangeAspect="1" noChangeArrowheads="1"/>
          </p:cNvPicPr>
          <p:nvPr/>
        </p:nvPicPr>
        <p:blipFill>
          <a:blip r:embed="rId8" cstate="print"/>
          <a:srcRect/>
          <a:stretch>
            <a:fillRect/>
          </a:stretch>
        </p:blipFill>
        <p:spPr bwMode="auto">
          <a:xfrm rot="5400000">
            <a:off x="3162300" y="3848100"/>
            <a:ext cx="2743200" cy="2057400"/>
          </a:xfrm>
          <a:prstGeom prst="rect">
            <a:avLst/>
          </a:prstGeom>
          <a:ln>
            <a:noFill/>
          </a:ln>
          <a:effectLst>
            <a:outerShdw blurRad="292100" dist="139700" dir="2700000" algn="tl" rotWithShape="0">
              <a:srgbClr val="333333">
                <a:alpha val="65000"/>
              </a:srgbClr>
            </a:outerShdw>
          </a:effectLst>
        </p:spPr>
      </p:pic>
      <p:pic>
        <p:nvPicPr>
          <p:cNvPr id="11" name="Рисунок 10" descr="C:\Users\ольга\Desktop\0_62117_aa4f9b31_M.gif"/>
          <p:cNvPicPr/>
          <p:nvPr/>
        </p:nvPicPr>
        <p:blipFill>
          <a:blip r:embed="rId9" cstate="print"/>
          <a:srcRect/>
          <a:stretch>
            <a:fillRect/>
          </a:stretch>
        </p:blipFill>
        <p:spPr bwMode="auto">
          <a:xfrm>
            <a:off x="152400" y="2819400"/>
            <a:ext cx="1371600" cy="1524000"/>
          </a:xfrm>
          <a:prstGeom prst="rect">
            <a:avLst/>
          </a:prstGeom>
          <a:noFill/>
          <a:ln w="9525">
            <a:noFill/>
            <a:miter lim="800000"/>
            <a:headEnd/>
            <a:tailEnd/>
          </a:ln>
        </p:spPr>
      </p:pic>
      <p:pic>
        <p:nvPicPr>
          <p:cNvPr id="12" name="Рисунок 11" descr="C:\Users\ольга\Desktop\0_62147_46ac9d77_M.gif"/>
          <p:cNvPicPr/>
          <p:nvPr/>
        </p:nvPicPr>
        <p:blipFill>
          <a:blip r:embed="rId10" cstate="print"/>
          <a:srcRect/>
          <a:stretch>
            <a:fillRect/>
          </a:stretch>
        </p:blipFill>
        <p:spPr bwMode="auto">
          <a:xfrm>
            <a:off x="5791200" y="2895600"/>
            <a:ext cx="1000658"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p:txBody>
          <a:bodyPr/>
          <a:lstStyle/>
          <a:p>
            <a:endParaRPr lang="ru-RU"/>
          </a:p>
        </p:txBody>
      </p:sp>
      <p:pic>
        <p:nvPicPr>
          <p:cNvPr id="3074" name="Picture 2" descr="E:\Антропова И.П\диплом 9.jpeg"/>
          <p:cNvPicPr>
            <a:picLocks noGrp="1" noChangeAspect="1" noChangeArrowheads="1"/>
          </p:cNvPicPr>
          <p:nvPr>
            <p:ph idx="1"/>
          </p:nvPr>
        </p:nvPicPr>
        <p:blipFill>
          <a:blip r:embed="rId3" cstate="print"/>
          <a:srcRect r="3288" b="2350"/>
          <a:stretch>
            <a:fillRect/>
          </a:stretch>
        </p:blipFill>
        <p:spPr bwMode="auto">
          <a:xfrm>
            <a:off x="381000" y="3505200"/>
            <a:ext cx="2230440" cy="3124200"/>
          </a:xfrm>
          <a:prstGeom prst="rect">
            <a:avLst/>
          </a:prstGeom>
          <a:ln>
            <a:noFill/>
          </a:ln>
          <a:effectLst>
            <a:outerShdw blurRad="292100" dist="139700" dir="2700000" algn="tl" rotWithShape="0">
              <a:srgbClr val="333333">
                <a:alpha val="65000"/>
              </a:srgbClr>
            </a:outerShdw>
          </a:effectLst>
        </p:spPr>
      </p:pic>
      <p:pic>
        <p:nvPicPr>
          <p:cNvPr id="3075" name="Picture 3" descr="E:\дипломы детей\Антропов Саша.jpg"/>
          <p:cNvPicPr>
            <a:picLocks noChangeAspect="1" noChangeArrowheads="1"/>
          </p:cNvPicPr>
          <p:nvPr/>
        </p:nvPicPr>
        <p:blipFill>
          <a:blip r:embed="rId4" cstate="print"/>
          <a:srcRect/>
          <a:stretch>
            <a:fillRect/>
          </a:stretch>
        </p:blipFill>
        <p:spPr bwMode="auto">
          <a:xfrm rot="541343">
            <a:off x="6334206" y="768070"/>
            <a:ext cx="2274906" cy="3217448"/>
          </a:xfrm>
          <a:prstGeom prst="rect">
            <a:avLst/>
          </a:prstGeom>
          <a:ln>
            <a:noFill/>
          </a:ln>
          <a:effectLst>
            <a:outerShdw blurRad="292100" dist="139700" dir="2700000" algn="tl" rotWithShape="0">
              <a:srgbClr val="333333">
                <a:alpha val="65000"/>
              </a:srgbClr>
            </a:outerShdw>
          </a:effectLst>
        </p:spPr>
      </p:pic>
      <p:pic>
        <p:nvPicPr>
          <p:cNvPr id="3076" name="Picture 4" descr="E:\дипломы детей\Варанкина Анна.jpg"/>
          <p:cNvPicPr>
            <a:picLocks noChangeAspect="1" noChangeArrowheads="1"/>
          </p:cNvPicPr>
          <p:nvPr/>
        </p:nvPicPr>
        <p:blipFill>
          <a:blip r:embed="rId5" cstate="print"/>
          <a:srcRect/>
          <a:stretch>
            <a:fillRect/>
          </a:stretch>
        </p:blipFill>
        <p:spPr bwMode="auto">
          <a:xfrm rot="21141180">
            <a:off x="670984" y="448457"/>
            <a:ext cx="2384523" cy="3372482"/>
          </a:xfrm>
          <a:prstGeom prst="rect">
            <a:avLst/>
          </a:prstGeom>
          <a:ln>
            <a:noFill/>
          </a:ln>
          <a:effectLst>
            <a:outerShdw blurRad="292100" dist="139700" dir="2700000" algn="tl" rotWithShape="0">
              <a:srgbClr val="333333">
                <a:alpha val="65000"/>
              </a:srgbClr>
            </a:outerShdw>
          </a:effectLst>
        </p:spPr>
      </p:pic>
      <p:pic>
        <p:nvPicPr>
          <p:cNvPr id="3077" name="Picture 5" descr="E:\дипломы детей\Ишмухаметова Алина.jpg"/>
          <p:cNvPicPr>
            <a:picLocks noChangeAspect="1" noChangeArrowheads="1"/>
          </p:cNvPicPr>
          <p:nvPr/>
        </p:nvPicPr>
        <p:blipFill>
          <a:blip r:embed="rId6" cstate="print"/>
          <a:srcRect/>
          <a:stretch>
            <a:fillRect/>
          </a:stretch>
        </p:blipFill>
        <p:spPr bwMode="auto">
          <a:xfrm>
            <a:off x="5181600" y="3505200"/>
            <a:ext cx="2133599" cy="3017596"/>
          </a:xfrm>
          <a:prstGeom prst="rect">
            <a:avLst/>
          </a:prstGeom>
          <a:noFill/>
        </p:spPr>
      </p:pic>
      <p:pic>
        <p:nvPicPr>
          <p:cNvPr id="3078" name="Picture 6" descr="E:\дипломы детей\Шаламова Вика.jpg"/>
          <p:cNvPicPr>
            <a:picLocks noChangeAspect="1" noChangeArrowheads="1"/>
          </p:cNvPicPr>
          <p:nvPr/>
        </p:nvPicPr>
        <p:blipFill>
          <a:blip r:embed="rId7" cstate="print"/>
          <a:srcRect/>
          <a:stretch>
            <a:fillRect/>
          </a:stretch>
        </p:blipFill>
        <p:spPr bwMode="auto">
          <a:xfrm>
            <a:off x="3352800" y="304800"/>
            <a:ext cx="2438400" cy="3448681"/>
          </a:xfrm>
          <a:prstGeom prst="rect">
            <a:avLst/>
          </a:prstGeom>
          <a:noFill/>
        </p:spPr>
      </p:pic>
      <p:pic>
        <p:nvPicPr>
          <p:cNvPr id="12" name="Рисунок 11" descr="http://www.yoursmileys.ru/gsmile/iloveyou/g1428.gif"/>
          <p:cNvPicPr/>
          <p:nvPr/>
        </p:nvPicPr>
        <p:blipFill>
          <a:blip r:embed="rId8" cstate="print"/>
          <a:srcRect/>
          <a:stretch>
            <a:fillRect/>
          </a:stretch>
        </p:blipFill>
        <p:spPr bwMode="auto">
          <a:xfrm>
            <a:off x="2590800" y="4800600"/>
            <a:ext cx="2667000" cy="2057400"/>
          </a:xfrm>
          <a:prstGeom prst="rect">
            <a:avLst/>
          </a:prstGeom>
          <a:noFill/>
          <a:ln w="9525">
            <a:noFill/>
            <a:miter lim="800000"/>
            <a:headEnd/>
            <a:tailEnd/>
          </a:ln>
        </p:spPr>
      </p:pic>
      <p:pic>
        <p:nvPicPr>
          <p:cNvPr id="14" name="Рисунок 13" descr="http://grishviktoriya.narod.ru/photo05.gif"/>
          <p:cNvPicPr/>
          <p:nvPr/>
        </p:nvPicPr>
        <p:blipFill>
          <a:blip r:embed="rId9" cstate="print"/>
          <a:srcRect/>
          <a:stretch>
            <a:fillRect/>
          </a:stretch>
        </p:blipFill>
        <p:spPr bwMode="auto">
          <a:xfrm>
            <a:off x="5943600" y="152400"/>
            <a:ext cx="1352550" cy="1209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http://fs00.infourok.ru/images/doc/178/204094/img0.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Рисунок 4" descr="http://mddou6posad.ucoz.net/_si/0/81284792.jpeg"/>
          <p:cNvPicPr/>
          <p:nvPr/>
        </p:nvPicPr>
        <p:blipFill>
          <a:blip r:embed="rId3" cstate="print"/>
          <a:srcRect/>
          <a:stretch>
            <a:fillRect/>
          </a:stretch>
        </p:blipFill>
        <p:spPr bwMode="auto">
          <a:xfrm>
            <a:off x="2743200" y="5562600"/>
            <a:ext cx="1447800" cy="1295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457200" y="274638"/>
            <a:ext cx="8229600" cy="2011362"/>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Corsiva" pitchFamily="66" charset="0"/>
              </a:rPr>
              <a:t>Хобби - (англ. </a:t>
            </a:r>
            <a:r>
              <a:rPr lang="ru-RU"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Corsiva" pitchFamily="66" charset="0"/>
              </a:rPr>
              <a:t>hobby</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Corsiva" pitchFamily="66" charset="0"/>
              </a:rPr>
              <a:t>) -</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Corsiva" pitchFamily="66" charset="0"/>
              </a:rPr>
              <a:t>какое-либо</a:t>
            </a:r>
            <a:r>
              <a:rPr lang="ru-RU" b="1" dirty="0" smtClean="0">
                <a:ln w="11430"/>
                <a:solidFill>
                  <a:srgbClr val="C00000"/>
                </a:solidFill>
                <a:effectLst>
                  <a:outerShdw blurRad="50800" dist="39000" dir="5460000" algn="tl">
                    <a:srgbClr val="000000">
                      <a:alpha val="38000"/>
                    </a:srgbClr>
                  </a:outerShdw>
                </a:effectLst>
                <a:latin typeface="Monotype Corsiva" pitchFamily="66" charset="0"/>
              </a:rPr>
              <a:t> </a:t>
            </a:r>
            <a:r>
              <a:rPr lang="ru-RU" b="1" dirty="0" smtClean="0">
                <a:ln w="11430"/>
                <a:solidFill>
                  <a:srgbClr val="C00000"/>
                </a:solidFill>
                <a:effectLst>
                  <a:outerShdw blurRad="50800" dist="39000" dir="5460000" algn="tl">
                    <a:srgbClr val="000000">
                      <a:alpha val="38000"/>
                    </a:srgbClr>
                  </a:outerShdw>
                </a:effectLst>
                <a:latin typeface="Monotype Corsiva" pitchFamily="66" charset="0"/>
                <a:hlinkClick r:id="rId3" tooltip="Увлечение - Одушевление, воодушевлениеУвлечение Большой интерес к кому-чему-нибудь..."/>
              </a:rPr>
              <a:t>увлечение,</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Corsiva" pitchFamily="66" charset="0"/>
              </a:rPr>
              <a:t> любимое </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Corsiva" pitchFamily="66" charset="0"/>
                <a:hlinkClick r:id="rId4" tooltip="Занятие - 1. Процесс действия по знач. глаг.: занять (1*1а1,2,4). 2. То, чем зан..."/>
              </a:rPr>
              <a:t>занятие</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Corsiva" pitchFamily="66" charset="0"/>
              </a:rPr>
              <a:t> на досуге. </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Содержимое 2"/>
          <p:cNvSpPr>
            <a:spLocks noGrp="1"/>
          </p:cNvSpPr>
          <p:nvPr>
            <p:ph idx="1"/>
          </p:nvPr>
        </p:nvSpPr>
        <p:spPr>
          <a:xfrm>
            <a:off x="457200" y="2362200"/>
            <a:ext cx="8229600" cy="3763963"/>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800" b="1" dirty="0" smtClean="0">
                <a:ln w="11430"/>
                <a:solidFill>
                  <a:srgbClr val="C00000"/>
                </a:solidFill>
                <a:effectLst>
                  <a:outerShdw blurRad="50800" dist="39000" dir="5460000" algn="tl">
                    <a:srgbClr val="000000">
                      <a:alpha val="38000"/>
                    </a:srgbClr>
                  </a:outerShdw>
                </a:effectLst>
                <a:latin typeface="Monotype Corsiva" pitchFamily="66" charset="0"/>
              </a:rPr>
              <a:t>Я увлекаюсь всем понемногу, но предпочтение отдаю изготовлению кукол из капрона. </a:t>
            </a:r>
            <a:endParaRPr lang="ru-RU" sz="2800" b="1" dirty="0">
              <a:ln w="11430"/>
              <a:solidFill>
                <a:srgbClr val="C00000"/>
              </a:solidFill>
              <a:effectLst>
                <a:outerShdw blurRad="50800" dist="39000" dir="5460000" algn="tl">
                  <a:srgbClr val="000000">
                    <a:alpha val="38000"/>
                  </a:srgbClr>
                </a:outerShdw>
              </a:effectLst>
              <a:latin typeface="Monotype Corsiva" pitchFamily="66" charset="0"/>
            </a:endParaRPr>
          </a:p>
        </p:txBody>
      </p:sp>
      <p:pic>
        <p:nvPicPr>
          <p:cNvPr id="3075" name="Picture 3" descr="C:\Users\ольга\Desktop\хобби\1. Зима.JPG"/>
          <p:cNvPicPr>
            <a:picLocks noChangeAspect="1" noChangeArrowheads="1"/>
          </p:cNvPicPr>
          <p:nvPr/>
        </p:nvPicPr>
        <p:blipFill>
          <a:blip r:embed="rId5" cstate="print"/>
          <a:srcRect/>
          <a:stretch>
            <a:fillRect/>
          </a:stretch>
        </p:blipFill>
        <p:spPr bwMode="auto">
          <a:xfrm rot="16200000">
            <a:off x="57150" y="3752850"/>
            <a:ext cx="2590800" cy="1943100"/>
          </a:xfrm>
          <a:prstGeom prst="cloud">
            <a:avLst/>
          </a:prstGeom>
          <a:noFill/>
        </p:spPr>
      </p:pic>
      <p:sp>
        <p:nvSpPr>
          <p:cNvPr id="7" name="Прямоугольник 6"/>
          <p:cNvSpPr/>
          <p:nvPr/>
        </p:nvSpPr>
        <p:spPr>
          <a:xfrm>
            <a:off x="1219200" y="5943600"/>
            <a:ext cx="1219200" cy="461665"/>
          </a:xfrm>
          <a:prstGeom prst="rect">
            <a:avLst/>
          </a:prstGeom>
        </p:spPr>
        <p:txBody>
          <a:bodyPr wrap="square">
            <a:spAutoFit/>
          </a:bodyPr>
          <a:lstStyle/>
          <a:p>
            <a:r>
              <a:rPr lang="ru-RU" sz="2400" b="1" dirty="0" smtClean="0">
                <a:ln>
                  <a:solidFill>
                    <a:srgbClr val="002060"/>
                  </a:solidFill>
                </a:ln>
                <a:solidFill>
                  <a:srgbClr val="0070C0"/>
                </a:solidFill>
                <a:latin typeface="Monotype Corsiva" pitchFamily="66" charset="0"/>
              </a:rPr>
              <a:t>«Зима»</a:t>
            </a:r>
            <a:endParaRPr lang="ru-RU" sz="2400" b="1" dirty="0">
              <a:ln>
                <a:solidFill>
                  <a:srgbClr val="002060"/>
                </a:solidFill>
              </a:ln>
              <a:solidFill>
                <a:srgbClr val="0070C0"/>
              </a:solidFill>
              <a:latin typeface="Monotype Corsiva" pitchFamily="66" charset="0"/>
            </a:endParaRPr>
          </a:p>
        </p:txBody>
      </p:sp>
      <p:pic>
        <p:nvPicPr>
          <p:cNvPr id="3076" name="Picture 4" descr="C:\Users\ольга\Desktop\хобби\2. Зима.JPG"/>
          <p:cNvPicPr>
            <a:picLocks noChangeAspect="1" noChangeArrowheads="1"/>
          </p:cNvPicPr>
          <p:nvPr/>
        </p:nvPicPr>
        <p:blipFill>
          <a:blip r:embed="rId6" cstate="print"/>
          <a:srcRect l="10774" b="18457"/>
          <a:stretch>
            <a:fillRect/>
          </a:stretch>
        </p:blipFill>
        <p:spPr bwMode="auto">
          <a:xfrm rot="16200000">
            <a:off x="2061395" y="4415605"/>
            <a:ext cx="1912408" cy="1310798"/>
          </a:xfrm>
          <a:prstGeom prst="rect">
            <a:avLst/>
          </a:prstGeom>
          <a:ln>
            <a:noFill/>
          </a:ln>
          <a:effectLst>
            <a:outerShdw blurRad="292100" dist="139700" dir="2700000" algn="tl" rotWithShape="0">
              <a:srgbClr val="333333">
                <a:alpha val="65000"/>
              </a:srgbClr>
            </a:outerShdw>
          </a:effectLst>
        </p:spPr>
      </p:pic>
      <p:pic>
        <p:nvPicPr>
          <p:cNvPr id="3077" name="Picture 5" descr="C:\Users\ольга\Desktop\хобби\4. Лето.JPG"/>
          <p:cNvPicPr>
            <a:picLocks noChangeAspect="1" noChangeArrowheads="1"/>
          </p:cNvPicPr>
          <p:nvPr/>
        </p:nvPicPr>
        <p:blipFill>
          <a:blip r:embed="rId7" cstate="print"/>
          <a:srcRect/>
          <a:stretch>
            <a:fillRect/>
          </a:stretch>
        </p:blipFill>
        <p:spPr bwMode="auto">
          <a:xfrm>
            <a:off x="3886200" y="3276600"/>
            <a:ext cx="1557885" cy="2773363"/>
          </a:xfrm>
          <a:prstGeom prst="rect">
            <a:avLst/>
          </a:prstGeom>
          <a:ln>
            <a:noFill/>
          </a:ln>
          <a:effectLst>
            <a:softEdge rad="112500"/>
          </a:effectLst>
        </p:spPr>
      </p:pic>
      <p:sp>
        <p:nvSpPr>
          <p:cNvPr id="10" name="Прямоугольник 9"/>
          <p:cNvSpPr/>
          <p:nvPr/>
        </p:nvSpPr>
        <p:spPr>
          <a:xfrm>
            <a:off x="3886200" y="6198990"/>
            <a:ext cx="1143000" cy="46166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400" b="1" dirty="0" smtClean="0">
                <a:ln w="11430"/>
                <a:solidFill>
                  <a:srgbClr val="FF0000"/>
                </a:solidFill>
                <a:effectLst>
                  <a:outerShdw blurRad="50800" dist="39000" dir="5460000" algn="tl">
                    <a:srgbClr val="000000">
                      <a:alpha val="38000"/>
                    </a:srgbClr>
                  </a:outerShdw>
                </a:effectLst>
                <a:latin typeface="Monotype Corsiva" pitchFamily="66" charset="0"/>
              </a:rPr>
              <a:t>«Лето»</a:t>
            </a:r>
            <a:endParaRPr lang="ru-RU" sz="2400" b="1" dirty="0">
              <a:ln w="11430"/>
              <a:solidFill>
                <a:srgbClr val="FF0000"/>
              </a:solidFill>
              <a:effectLst>
                <a:outerShdw blurRad="50800" dist="39000" dir="5460000" algn="tl">
                  <a:srgbClr val="000000">
                    <a:alpha val="38000"/>
                  </a:srgbClr>
                </a:outerShdw>
              </a:effectLst>
              <a:latin typeface="Monotype Corsiva" pitchFamily="66" charset="0"/>
            </a:endParaRPr>
          </a:p>
        </p:txBody>
      </p:sp>
      <p:pic>
        <p:nvPicPr>
          <p:cNvPr id="3079" name="Picture 7" descr="C:\Users\ольга\Desktop\хобби\3. Осень.JPG"/>
          <p:cNvPicPr>
            <a:picLocks noChangeAspect="1" noChangeArrowheads="1"/>
          </p:cNvPicPr>
          <p:nvPr/>
        </p:nvPicPr>
        <p:blipFill>
          <a:blip r:embed="rId8" cstate="print"/>
          <a:srcRect/>
          <a:stretch>
            <a:fillRect/>
          </a:stretch>
        </p:blipFill>
        <p:spPr bwMode="auto">
          <a:xfrm rot="16521792">
            <a:off x="5203841" y="3145433"/>
            <a:ext cx="2202498" cy="1651874"/>
          </a:xfrm>
          <a:prstGeom prst="cloud">
            <a:avLst/>
          </a:prstGeom>
          <a:noFill/>
        </p:spPr>
      </p:pic>
      <p:sp>
        <p:nvSpPr>
          <p:cNvPr id="13" name="Прямоугольник 12"/>
          <p:cNvSpPr/>
          <p:nvPr/>
        </p:nvSpPr>
        <p:spPr>
          <a:xfrm>
            <a:off x="5638800" y="5474732"/>
            <a:ext cx="1143000" cy="461665"/>
          </a:xfrm>
          <a:prstGeom prst="rect">
            <a:avLst/>
          </a:prstGeom>
        </p:spPr>
        <p:txBody>
          <a:bodyPr wrap="square">
            <a:spAutoFit/>
          </a:bodyPr>
          <a:lstStyle/>
          <a:p>
            <a:r>
              <a:rPr lang="ru-RU"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Monotype Corsiva" pitchFamily="66" charset="0"/>
              </a:rPr>
              <a:t>«Осень»</a:t>
            </a:r>
            <a:endParaRPr lang="ru-RU" sz="2400" b="1" dirty="0">
              <a:ln w="31550" cmpd="sng">
                <a:solidFill>
                  <a:schemeClr val="accent6">
                    <a:lumMod val="50000"/>
                  </a:schemeClr>
                </a:solidFill>
                <a:prstDash val="solid"/>
              </a:ln>
              <a:solidFill>
                <a:srgbClr val="FFFF00"/>
              </a:solidFill>
              <a:effectLst>
                <a:outerShdw blurRad="50800" dist="40000" dir="5400000" algn="tl" rotWithShape="0">
                  <a:srgbClr val="000000">
                    <a:shade val="5000"/>
                    <a:satMod val="120000"/>
                    <a:alpha val="33000"/>
                  </a:srgbClr>
                </a:outerShdw>
              </a:effectLst>
              <a:latin typeface="Monotype Corsiva" pitchFamily="66" charset="0"/>
            </a:endParaRPr>
          </a:p>
        </p:txBody>
      </p:sp>
      <p:pic>
        <p:nvPicPr>
          <p:cNvPr id="3081" name="Picture 9" descr="C:\Users\ольга\Desktop\хобби\5. Весна..JPG"/>
          <p:cNvPicPr>
            <a:picLocks noChangeAspect="1" noChangeArrowheads="1"/>
          </p:cNvPicPr>
          <p:nvPr/>
        </p:nvPicPr>
        <p:blipFill>
          <a:blip r:embed="rId9" cstate="print"/>
          <a:srcRect l="4762" r="14286"/>
          <a:stretch>
            <a:fillRect/>
          </a:stretch>
        </p:blipFill>
        <p:spPr bwMode="auto">
          <a:xfrm>
            <a:off x="7467600" y="2895600"/>
            <a:ext cx="1295400" cy="2848693"/>
          </a:xfrm>
          <a:prstGeom prst="rect">
            <a:avLst/>
          </a:prstGeom>
          <a:ln>
            <a:noFill/>
          </a:ln>
          <a:effectLst>
            <a:outerShdw blurRad="292100" dist="139700" dir="2700000" algn="tl" rotWithShape="0">
              <a:srgbClr val="333333">
                <a:alpha val="65000"/>
              </a:srgbClr>
            </a:outerShdw>
          </a:effectLst>
        </p:spPr>
      </p:pic>
      <p:sp>
        <p:nvSpPr>
          <p:cNvPr id="17" name="Прямоугольник 16"/>
          <p:cNvSpPr/>
          <p:nvPr/>
        </p:nvSpPr>
        <p:spPr>
          <a:xfrm>
            <a:off x="7315200" y="5829656"/>
            <a:ext cx="1371600" cy="461665"/>
          </a:xfrm>
          <a:prstGeom prst="rect">
            <a:avLst/>
          </a:prstGeom>
        </p:spPr>
        <p:txBody>
          <a:bodyPr wrap="square">
            <a:spAutoFit/>
          </a:bodyPr>
          <a:lstStyle/>
          <a:p>
            <a:r>
              <a:rPr lang="ru-RU" sz="2400" b="1" dirty="0" smtClean="0">
                <a:ln w="19050">
                  <a:solidFill>
                    <a:schemeClr val="accent6">
                      <a:lumMod val="75000"/>
                    </a:schemeClr>
                  </a:solidFill>
                  <a:prstDash val="solid"/>
                </a:ln>
                <a:solidFill>
                  <a:schemeClr val="accent3"/>
                </a:solidFill>
                <a:effectLst>
                  <a:outerShdw blurRad="50000" dist="50800" dir="7500000" algn="tl">
                    <a:srgbClr val="000000">
                      <a:shade val="5000"/>
                      <a:alpha val="35000"/>
                    </a:srgbClr>
                  </a:outerShdw>
                </a:effectLst>
                <a:latin typeface="Monotype Corsiva" pitchFamily="66" charset="0"/>
              </a:rPr>
              <a:t>«Весна»</a:t>
            </a:r>
            <a:endParaRPr lang="ru-RU" sz="2400" b="1" dirty="0">
              <a:ln w="19050">
                <a:solidFill>
                  <a:schemeClr val="accent6">
                    <a:lumMod val="75000"/>
                  </a:schemeClr>
                </a:solidFill>
                <a:prstDash val="solid"/>
              </a:ln>
              <a:solidFill>
                <a:schemeClr val="accent3"/>
              </a:solidFill>
              <a:effectLst>
                <a:outerShdw blurRad="50000" dist="50800" dir="7500000" algn="tl">
                  <a:srgbClr val="000000">
                    <a:shade val="5000"/>
                    <a:alpha val="35000"/>
                  </a:srgbClr>
                </a:outerShdw>
              </a:effectLst>
              <a:latin typeface="Monotype Corsiva" pitchFamily="66" charset="0"/>
            </a:endParaRPr>
          </a:p>
        </p:txBody>
      </p:sp>
      <p:pic>
        <p:nvPicPr>
          <p:cNvPr id="18" name="Рисунок 17" descr="http://i675.photobucket.com/albums/vv119/Bekkiehere/Animated%20Gifs/BekkiesreaderSmilie.gif"/>
          <p:cNvPicPr/>
          <p:nvPr/>
        </p:nvPicPr>
        <p:blipFill>
          <a:blip r:embed="rId10" cstate="print"/>
          <a:srcRect/>
          <a:stretch>
            <a:fillRect/>
          </a:stretch>
        </p:blipFill>
        <p:spPr bwMode="auto">
          <a:xfrm>
            <a:off x="533400" y="304800"/>
            <a:ext cx="1171575" cy="933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p:txBody>
          <a:bodyPr/>
          <a:lstStyle/>
          <a:p>
            <a:endParaRPr lang="ru-RU"/>
          </a:p>
        </p:txBody>
      </p:sp>
      <p:pic>
        <p:nvPicPr>
          <p:cNvPr id="4098" name="Picture 2" descr="C:\Users\ольга\Desktop\хобби\фото0672.jpg"/>
          <p:cNvPicPr>
            <a:picLocks noGrp="1" noChangeAspect="1" noChangeArrowheads="1"/>
          </p:cNvPicPr>
          <p:nvPr>
            <p:ph idx="1"/>
          </p:nvPr>
        </p:nvPicPr>
        <p:blipFill>
          <a:blip r:embed="rId3" cstate="print"/>
          <a:srcRect l="9375"/>
          <a:stretch>
            <a:fillRect/>
          </a:stretch>
        </p:blipFill>
        <p:spPr bwMode="auto">
          <a:xfrm>
            <a:off x="4953000" y="304800"/>
            <a:ext cx="3959225" cy="3276600"/>
          </a:xfrm>
          <a:prstGeom prst="rect">
            <a:avLst/>
          </a:prstGeom>
          <a:ln>
            <a:noFill/>
          </a:ln>
          <a:effectLst>
            <a:softEdge rad="112500"/>
          </a:effectLst>
        </p:spPr>
      </p:pic>
      <p:pic>
        <p:nvPicPr>
          <p:cNvPr id="4099" name="Picture 3" descr="C:\Users\ольга\Desktop\хобби\фото0727.jpg"/>
          <p:cNvPicPr>
            <a:picLocks noChangeAspect="1" noChangeArrowheads="1"/>
          </p:cNvPicPr>
          <p:nvPr/>
        </p:nvPicPr>
        <p:blipFill>
          <a:blip r:embed="rId4" cstate="print"/>
          <a:srcRect l="12500" r="9375"/>
          <a:stretch>
            <a:fillRect/>
          </a:stretch>
        </p:blipFill>
        <p:spPr bwMode="auto">
          <a:xfrm rot="5400000">
            <a:off x="2529840" y="441960"/>
            <a:ext cx="3048000" cy="2926080"/>
          </a:xfrm>
          <a:prstGeom prst="rect">
            <a:avLst/>
          </a:prstGeom>
          <a:ln>
            <a:noFill/>
          </a:ln>
          <a:effectLst>
            <a:softEdge rad="112500"/>
          </a:effectLst>
        </p:spPr>
      </p:pic>
      <p:pic>
        <p:nvPicPr>
          <p:cNvPr id="4100" name="Picture 4" descr="C:\Users\ольга\Desktop\хобби\фото0736.jpg"/>
          <p:cNvPicPr>
            <a:picLocks noChangeAspect="1" noChangeArrowheads="1"/>
          </p:cNvPicPr>
          <p:nvPr/>
        </p:nvPicPr>
        <p:blipFill>
          <a:blip r:embed="rId5" cstate="print"/>
          <a:srcRect/>
          <a:stretch>
            <a:fillRect/>
          </a:stretch>
        </p:blipFill>
        <p:spPr bwMode="auto">
          <a:xfrm rot="5400000">
            <a:off x="50800" y="1016000"/>
            <a:ext cx="3251200" cy="2438400"/>
          </a:xfrm>
          <a:prstGeom prst="rect">
            <a:avLst/>
          </a:prstGeom>
          <a:ln>
            <a:noFill/>
          </a:ln>
          <a:effectLst>
            <a:softEdge rad="112500"/>
          </a:effectLst>
        </p:spPr>
      </p:pic>
      <p:pic>
        <p:nvPicPr>
          <p:cNvPr id="4101" name="Picture 5" descr="C:\Users\ольга\Desktop\хобби\фото0737.jpg"/>
          <p:cNvPicPr>
            <a:picLocks noChangeAspect="1" noChangeArrowheads="1"/>
          </p:cNvPicPr>
          <p:nvPr/>
        </p:nvPicPr>
        <p:blipFill>
          <a:blip r:embed="rId6" cstate="print"/>
          <a:srcRect/>
          <a:stretch>
            <a:fillRect/>
          </a:stretch>
        </p:blipFill>
        <p:spPr bwMode="auto">
          <a:xfrm rot="5400000">
            <a:off x="190500" y="3009900"/>
            <a:ext cx="2743200" cy="2057400"/>
          </a:xfrm>
          <a:prstGeom prst="rect">
            <a:avLst/>
          </a:prstGeom>
          <a:ln>
            <a:noFill/>
          </a:ln>
          <a:effectLst>
            <a:softEdge rad="112500"/>
          </a:effectLst>
        </p:spPr>
      </p:pic>
      <p:pic>
        <p:nvPicPr>
          <p:cNvPr id="4102" name="Picture 6" descr="C:\Users\ольга\Desktop\хобби\фото0823.jpg"/>
          <p:cNvPicPr>
            <a:picLocks noChangeAspect="1" noChangeArrowheads="1"/>
          </p:cNvPicPr>
          <p:nvPr/>
        </p:nvPicPr>
        <p:blipFill>
          <a:blip r:embed="rId7" cstate="print"/>
          <a:srcRect t="12500" b="2083"/>
          <a:stretch>
            <a:fillRect/>
          </a:stretch>
        </p:blipFill>
        <p:spPr bwMode="auto">
          <a:xfrm rot="5400000">
            <a:off x="2263697" y="3330497"/>
            <a:ext cx="3092605" cy="1981200"/>
          </a:xfrm>
          <a:prstGeom prst="rect">
            <a:avLst/>
          </a:prstGeom>
          <a:ln>
            <a:noFill/>
          </a:ln>
          <a:effectLst>
            <a:softEdge rad="112500"/>
          </a:effectLst>
        </p:spPr>
      </p:pic>
      <p:pic>
        <p:nvPicPr>
          <p:cNvPr id="1027" name="Picture 3" descr="C:\Users\ольга\Documents\Bluetooth Folder\фото0955.jpg"/>
          <p:cNvPicPr>
            <a:picLocks noChangeAspect="1" noChangeArrowheads="1"/>
          </p:cNvPicPr>
          <p:nvPr/>
        </p:nvPicPr>
        <p:blipFill>
          <a:blip r:embed="rId8" cstate="print"/>
          <a:srcRect l="6250" t="10417" b="10417"/>
          <a:stretch>
            <a:fillRect/>
          </a:stretch>
        </p:blipFill>
        <p:spPr bwMode="auto">
          <a:xfrm rot="5400000">
            <a:off x="4213860" y="3101340"/>
            <a:ext cx="3200400" cy="2026920"/>
          </a:xfrm>
          <a:prstGeom prst="rect">
            <a:avLst/>
          </a:prstGeom>
          <a:ln>
            <a:noFill/>
          </a:ln>
          <a:effectLst>
            <a:softEdge rad="112500"/>
          </a:effectLst>
        </p:spPr>
      </p:pic>
      <p:pic>
        <p:nvPicPr>
          <p:cNvPr id="1028" name="Picture 4" descr="C:\Users\ольга\Documents\Bluetooth Folder\фото0957.jpg"/>
          <p:cNvPicPr>
            <a:picLocks noChangeAspect="1" noChangeArrowheads="1"/>
          </p:cNvPicPr>
          <p:nvPr/>
        </p:nvPicPr>
        <p:blipFill>
          <a:blip r:embed="rId9" cstate="print"/>
          <a:srcRect l="4688" t="25000" r="4687" b="10417"/>
          <a:stretch>
            <a:fillRect/>
          </a:stretch>
        </p:blipFill>
        <p:spPr bwMode="auto">
          <a:xfrm rot="5400000">
            <a:off x="4474906" y="4592894"/>
            <a:ext cx="2708787" cy="1447800"/>
          </a:xfrm>
          <a:prstGeom prst="rect">
            <a:avLst/>
          </a:prstGeom>
          <a:ln>
            <a:noFill/>
          </a:ln>
          <a:effectLst>
            <a:softEdge rad="112500"/>
          </a:effectLst>
        </p:spPr>
      </p:pic>
      <p:pic>
        <p:nvPicPr>
          <p:cNvPr id="1029" name="Picture 5" descr="C:\Users\ольга\Documents\Bluetooth Folder\фото0939.jpg"/>
          <p:cNvPicPr>
            <a:picLocks noChangeAspect="1" noChangeArrowheads="1"/>
          </p:cNvPicPr>
          <p:nvPr/>
        </p:nvPicPr>
        <p:blipFill>
          <a:blip r:embed="rId10" cstate="print"/>
          <a:srcRect/>
          <a:stretch>
            <a:fillRect/>
          </a:stretch>
        </p:blipFill>
        <p:spPr bwMode="auto">
          <a:xfrm>
            <a:off x="6604000" y="2971800"/>
            <a:ext cx="2540000" cy="1905000"/>
          </a:xfrm>
          <a:prstGeom prst="rect">
            <a:avLst/>
          </a:prstGeom>
          <a:ln>
            <a:noFill/>
          </a:ln>
          <a:effectLst>
            <a:softEdge rad="112500"/>
          </a:effectLst>
        </p:spPr>
      </p:pic>
      <p:pic>
        <p:nvPicPr>
          <p:cNvPr id="1030" name="Picture 6" descr="C:\Users\ольга\Documents\Bluetooth Folder\фото0938.jpg"/>
          <p:cNvPicPr>
            <a:picLocks noChangeAspect="1" noChangeArrowheads="1"/>
          </p:cNvPicPr>
          <p:nvPr/>
        </p:nvPicPr>
        <p:blipFill>
          <a:blip r:embed="rId11" cstate="print"/>
          <a:srcRect/>
          <a:stretch>
            <a:fillRect/>
          </a:stretch>
        </p:blipFill>
        <p:spPr bwMode="auto">
          <a:xfrm>
            <a:off x="6629400" y="4800600"/>
            <a:ext cx="2235200" cy="1676400"/>
          </a:xfrm>
          <a:prstGeom prst="rect">
            <a:avLst/>
          </a:prstGeom>
          <a:ln>
            <a:noFill/>
          </a:ln>
          <a:effectLst>
            <a:softEdge rad="112500"/>
          </a:effectLst>
        </p:spPr>
      </p:pic>
      <p:pic>
        <p:nvPicPr>
          <p:cNvPr id="14" name="Рисунок 13" descr="C:\Users\ольга\Desktop\0_62135_45856112_S.gif"/>
          <p:cNvPicPr/>
          <p:nvPr/>
        </p:nvPicPr>
        <p:blipFill>
          <a:blip r:embed="rId12" cstate="print"/>
          <a:srcRect/>
          <a:stretch>
            <a:fillRect/>
          </a:stretch>
        </p:blipFill>
        <p:spPr bwMode="auto">
          <a:xfrm flipH="1">
            <a:off x="1143000" y="4876800"/>
            <a:ext cx="1524000" cy="17145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wipe(down)">
                                      <p:cBhvr>
                                        <p:cTn id="12" dur="5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wipe(down)">
                                      <p:cBhvr>
                                        <p:cTn id="17" dur="5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wipe(down)">
                                      <p:cBhvr>
                                        <p:cTn id="22" dur="500"/>
                                        <p:tgtEl>
                                          <p:spTgt spid="410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102"/>
                                        </p:tgtEl>
                                        <p:attrNameLst>
                                          <p:attrName>style.visibility</p:attrName>
                                        </p:attrNameLst>
                                      </p:cBhvr>
                                      <p:to>
                                        <p:strVal val="visible"/>
                                      </p:to>
                                    </p:set>
                                    <p:animEffect transition="in" filter="wipe(down)">
                                      <p:cBhvr>
                                        <p:cTn id="27" dur="500"/>
                                        <p:tgtEl>
                                          <p:spTgt spid="410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27"/>
                                        </p:tgtEl>
                                        <p:attrNameLst>
                                          <p:attrName>style.visibility</p:attrName>
                                        </p:attrNameLst>
                                      </p:cBhvr>
                                      <p:to>
                                        <p:strVal val="visible"/>
                                      </p:to>
                                    </p:set>
                                    <p:animEffect transition="in" filter="wipe(down)">
                                      <p:cBhvr>
                                        <p:cTn id="32" dur="500"/>
                                        <p:tgtEl>
                                          <p:spTgt spid="10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wipe(down)">
                                      <p:cBhvr>
                                        <p:cTn id="37" dur="500"/>
                                        <p:tgtEl>
                                          <p:spTgt spid="10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29"/>
                                        </p:tgtEl>
                                        <p:attrNameLst>
                                          <p:attrName>style.visibility</p:attrName>
                                        </p:attrNameLst>
                                      </p:cBhvr>
                                      <p:to>
                                        <p:strVal val="visible"/>
                                      </p:to>
                                    </p:set>
                                    <p:animEffect transition="in" filter="wipe(down)">
                                      <p:cBhvr>
                                        <p:cTn id="42" dur="500"/>
                                        <p:tgtEl>
                                          <p:spTgt spid="10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wipe(down)">
                                      <p:cBhvr>
                                        <p:cTn id="4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2050" name="Picture 2" descr="C:\Users\ольга\Documents\Bluetooth Folder\фото0929.jpg"/>
          <p:cNvPicPr>
            <a:picLocks noChangeAspect="1" noChangeArrowheads="1"/>
          </p:cNvPicPr>
          <p:nvPr/>
        </p:nvPicPr>
        <p:blipFill>
          <a:blip r:embed="rId3" cstate="print"/>
          <a:srcRect t="18750" b="4167"/>
          <a:stretch>
            <a:fillRect/>
          </a:stretch>
        </p:blipFill>
        <p:spPr bwMode="auto">
          <a:xfrm rot="5400000">
            <a:off x="-93464" y="1007864"/>
            <a:ext cx="2971800" cy="1718072"/>
          </a:xfrm>
          <a:prstGeom prst="rect">
            <a:avLst/>
          </a:prstGeom>
          <a:ln>
            <a:noFill/>
          </a:ln>
          <a:effectLst>
            <a:softEdge rad="112500"/>
          </a:effectLst>
        </p:spPr>
      </p:pic>
      <p:pic>
        <p:nvPicPr>
          <p:cNvPr id="2051" name="Picture 3" descr="C:\Users\ольга\Documents\Bluetooth Folder\фото0901.jpg"/>
          <p:cNvPicPr>
            <a:picLocks noChangeAspect="1" noChangeArrowheads="1"/>
          </p:cNvPicPr>
          <p:nvPr/>
        </p:nvPicPr>
        <p:blipFill>
          <a:blip r:embed="rId4" cstate="print"/>
          <a:srcRect t="14502" b="19911"/>
          <a:stretch>
            <a:fillRect/>
          </a:stretch>
        </p:blipFill>
        <p:spPr bwMode="auto">
          <a:xfrm rot="5248066">
            <a:off x="1235365" y="1330743"/>
            <a:ext cx="3940200" cy="1971574"/>
          </a:xfrm>
          <a:prstGeom prst="rect">
            <a:avLst/>
          </a:prstGeom>
          <a:ln>
            <a:noFill/>
          </a:ln>
          <a:effectLst>
            <a:softEdge rad="112500"/>
          </a:effectLst>
        </p:spPr>
      </p:pic>
      <p:pic>
        <p:nvPicPr>
          <p:cNvPr id="2052" name="Picture 4" descr="C:\Users\ольга\Documents\Bluetooth Folder\фото0903.jpg"/>
          <p:cNvPicPr>
            <a:picLocks noChangeAspect="1" noChangeArrowheads="1"/>
          </p:cNvPicPr>
          <p:nvPr/>
        </p:nvPicPr>
        <p:blipFill>
          <a:blip r:embed="rId5" cstate="print"/>
          <a:srcRect t="20833" b="16667"/>
          <a:stretch>
            <a:fillRect/>
          </a:stretch>
        </p:blipFill>
        <p:spPr bwMode="auto">
          <a:xfrm rot="5400000">
            <a:off x="1593056" y="3512344"/>
            <a:ext cx="2895600" cy="1357313"/>
          </a:xfrm>
          <a:prstGeom prst="rect">
            <a:avLst/>
          </a:prstGeom>
          <a:ln>
            <a:noFill/>
          </a:ln>
          <a:effectLst>
            <a:softEdge rad="112500"/>
          </a:effectLst>
        </p:spPr>
      </p:pic>
      <p:pic>
        <p:nvPicPr>
          <p:cNvPr id="2053" name="Picture 5" descr="C:\Users\ольга\Documents\Bluetooth Folder\фото0862.jpg"/>
          <p:cNvPicPr>
            <a:picLocks noChangeAspect="1" noChangeArrowheads="1"/>
          </p:cNvPicPr>
          <p:nvPr/>
        </p:nvPicPr>
        <p:blipFill>
          <a:blip r:embed="rId6" cstate="print"/>
          <a:srcRect/>
          <a:stretch>
            <a:fillRect/>
          </a:stretch>
        </p:blipFill>
        <p:spPr bwMode="auto">
          <a:xfrm rot="5400000">
            <a:off x="3762375" y="885825"/>
            <a:ext cx="3429000" cy="2571750"/>
          </a:xfrm>
          <a:prstGeom prst="rect">
            <a:avLst/>
          </a:prstGeom>
          <a:ln>
            <a:noFill/>
          </a:ln>
          <a:effectLst>
            <a:softEdge rad="112500"/>
          </a:effectLst>
        </p:spPr>
      </p:pic>
      <p:pic>
        <p:nvPicPr>
          <p:cNvPr id="2054" name="Picture 6" descr="C:\Users\ольга\Documents\Bluetooth Folder\фото0833.jpg"/>
          <p:cNvPicPr>
            <a:picLocks noChangeAspect="1" noChangeArrowheads="1"/>
          </p:cNvPicPr>
          <p:nvPr/>
        </p:nvPicPr>
        <p:blipFill>
          <a:blip r:embed="rId7" cstate="print"/>
          <a:srcRect t="8333" b="14583"/>
          <a:stretch>
            <a:fillRect/>
          </a:stretch>
        </p:blipFill>
        <p:spPr bwMode="auto">
          <a:xfrm rot="5400000">
            <a:off x="6231136" y="1236464"/>
            <a:ext cx="2971800" cy="1718072"/>
          </a:xfrm>
          <a:prstGeom prst="rect">
            <a:avLst/>
          </a:prstGeom>
          <a:ln>
            <a:noFill/>
          </a:ln>
          <a:effectLst>
            <a:softEdge rad="112500"/>
          </a:effectLst>
        </p:spPr>
      </p:pic>
      <p:pic>
        <p:nvPicPr>
          <p:cNvPr id="2055" name="Picture 7" descr="C:\Users\ольга\Documents\Bluetooth Folder\фото0836.jpg"/>
          <p:cNvPicPr>
            <a:picLocks noChangeAspect="1" noChangeArrowheads="1"/>
          </p:cNvPicPr>
          <p:nvPr/>
        </p:nvPicPr>
        <p:blipFill>
          <a:blip r:embed="rId8" cstate="print"/>
          <a:srcRect l="4688" t="2083" b="10417"/>
          <a:stretch>
            <a:fillRect/>
          </a:stretch>
        </p:blipFill>
        <p:spPr bwMode="auto">
          <a:xfrm rot="5400000">
            <a:off x="6430781" y="3475220"/>
            <a:ext cx="2743200" cy="1888761"/>
          </a:xfrm>
          <a:prstGeom prst="rect">
            <a:avLst/>
          </a:prstGeom>
          <a:ln>
            <a:noFill/>
          </a:ln>
          <a:effectLst>
            <a:softEdge rad="112500"/>
          </a:effectLst>
        </p:spPr>
      </p:pic>
      <p:pic>
        <p:nvPicPr>
          <p:cNvPr id="2056" name="Picture 8" descr="C:\Users\ольга\Documents\Bluetooth Folder\фото0671.jpg"/>
          <p:cNvPicPr>
            <a:picLocks noChangeAspect="1" noChangeArrowheads="1"/>
          </p:cNvPicPr>
          <p:nvPr/>
        </p:nvPicPr>
        <p:blipFill>
          <a:blip r:embed="rId9" cstate="print"/>
          <a:srcRect/>
          <a:stretch>
            <a:fillRect/>
          </a:stretch>
        </p:blipFill>
        <p:spPr bwMode="auto">
          <a:xfrm rot="5400000">
            <a:off x="4333875" y="3514725"/>
            <a:ext cx="3124200" cy="2343150"/>
          </a:xfrm>
          <a:prstGeom prst="cloud">
            <a:avLst/>
          </a:prstGeom>
          <a:noFill/>
        </p:spPr>
      </p:pic>
      <p:pic>
        <p:nvPicPr>
          <p:cNvPr id="2057" name="Picture 9" descr="C:\Users\ольга\Documents\Bluetooth Folder\фото0670.jpg"/>
          <p:cNvPicPr>
            <a:picLocks noChangeAspect="1" noChangeArrowheads="1"/>
          </p:cNvPicPr>
          <p:nvPr/>
        </p:nvPicPr>
        <p:blipFill>
          <a:blip r:embed="rId10" cstate="print"/>
          <a:srcRect/>
          <a:stretch>
            <a:fillRect/>
          </a:stretch>
        </p:blipFill>
        <p:spPr bwMode="auto">
          <a:xfrm rot="5400000">
            <a:off x="3438525" y="4562475"/>
            <a:ext cx="2362200" cy="1771650"/>
          </a:xfrm>
          <a:prstGeom prst="cloud">
            <a:avLst/>
          </a:prstGeom>
          <a:noFill/>
        </p:spPr>
      </p:pic>
      <p:pic>
        <p:nvPicPr>
          <p:cNvPr id="2058" name="Picture 10" descr="C:\Users\ольга\Documents\Bluetooth Folder\фото0633.jpg"/>
          <p:cNvPicPr>
            <a:picLocks noChangeAspect="1" noChangeArrowheads="1"/>
          </p:cNvPicPr>
          <p:nvPr/>
        </p:nvPicPr>
        <p:blipFill>
          <a:blip r:embed="rId11" cstate="print"/>
          <a:srcRect t="14652" b="10234"/>
          <a:stretch>
            <a:fillRect/>
          </a:stretch>
        </p:blipFill>
        <p:spPr bwMode="auto">
          <a:xfrm rot="5400000">
            <a:off x="-275398" y="3475798"/>
            <a:ext cx="3006554" cy="1693758"/>
          </a:xfrm>
          <a:prstGeom prst="rect">
            <a:avLst/>
          </a:prstGeom>
          <a:ln>
            <a:noFill/>
          </a:ln>
          <a:effectLst>
            <a:softEdge rad="112500"/>
          </a:effectLst>
        </p:spPr>
      </p:pic>
      <p:pic>
        <p:nvPicPr>
          <p:cNvPr id="2059" name="Picture 11" descr="C:\Users\ольга\Documents\Bluetooth Folder\фото0632.jpg"/>
          <p:cNvPicPr>
            <a:picLocks noChangeAspect="1" noChangeArrowheads="1"/>
          </p:cNvPicPr>
          <p:nvPr/>
        </p:nvPicPr>
        <p:blipFill>
          <a:blip r:embed="rId12" cstate="print"/>
          <a:srcRect r="10938" b="4167"/>
          <a:stretch>
            <a:fillRect/>
          </a:stretch>
        </p:blipFill>
        <p:spPr bwMode="auto">
          <a:xfrm>
            <a:off x="914400" y="5029200"/>
            <a:ext cx="1905000" cy="1537368"/>
          </a:xfrm>
          <a:prstGeom prst="rect">
            <a:avLst/>
          </a:prstGeom>
          <a:ln>
            <a:noFill/>
          </a:ln>
          <a:effectLst>
            <a:softEdge rad="112500"/>
          </a:effectLst>
        </p:spPr>
      </p:pic>
      <p:pic>
        <p:nvPicPr>
          <p:cNvPr id="2060" name="Picture 12" descr="C:\Users\ольга\Documents\Bluetooth Folder\фото0446.jpg"/>
          <p:cNvPicPr>
            <a:picLocks noChangeAspect="1" noChangeArrowheads="1"/>
          </p:cNvPicPr>
          <p:nvPr/>
        </p:nvPicPr>
        <p:blipFill>
          <a:blip r:embed="rId13" cstate="print"/>
          <a:srcRect t="10417" b="16667"/>
          <a:stretch>
            <a:fillRect/>
          </a:stretch>
        </p:blipFill>
        <p:spPr bwMode="auto">
          <a:xfrm rot="5400000">
            <a:off x="6352903" y="4924697"/>
            <a:ext cx="2229394" cy="1219200"/>
          </a:xfrm>
          <a:prstGeom prst="rect">
            <a:avLst/>
          </a:prstGeom>
          <a:ln>
            <a:noFill/>
          </a:ln>
          <a:effectLst>
            <a:softEdge rad="112500"/>
          </a:effectLst>
        </p:spPr>
      </p:pic>
      <p:pic>
        <p:nvPicPr>
          <p:cNvPr id="17" name="Рисунок 16" descr="C:\Users\ольга\Desktop\0_6211a_14bacfce_S.gif"/>
          <p:cNvPicPr/>
          <p:nvPr/>
        </p:nvPicPr>
        <p:blipFill>
          <a:blip r:embed="rId14" cstate="print"/>
          <a:srcRect/>
          <a:stretch>
            <a:fillRect/>
          </a:stretch>
        </p:blipFill>
        <p:spPr bwMode="auto">
          <a:xfrm>
            <a:off x="2895600" y="4953000"/>
            <a:ext cx="1143000" cy="1657350"/>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wipe(down)">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wipe(down)">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53"/>
                                        </p:tgtEl>
                                        <p:attrNameLst>
                                          <p:attrName>style.visibility</p:attrName>
                                        </p:attrNameLst>
                                      </p:cBhvr>
                                      <p:to>
                                        <p:strVal val="visible"/>
                                      </p:to>
                                    </p:set>
                                    <p:animEffect transition="in" filter="wipe(down)">
                                      <p:cBhvr>
                                        <p:cTn id="22" dur="500"/>
                                        <p:tgtEl>
                                          <p:spTgt spid="205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wipe(down)">
                                      <p:cBhvr>
                                        <p:cTn id="27" dur="500"/>
                                        <p:tgtEl>
                                          <p:spTgt spid="20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55"/>
                                        </p:tgtEl>
                                        <p:attrNameLst>
                                          <p:attrName>style.visibility</p:attrName>
                                        </p:attrNameLst>
                                      </p:cBhvr>
                                      <p:to>
                                        <p:strVal val="visible"/>
                                      </p:to>
                                    </p:set>
                                    <p:animEffect transition="in" filter="wipe(down)">
                                      <p:cBhvr>
                                        <p:cTn id="32" dur="500"/>
                                        <p:tgtEl>
                                          <p:spTgt spid="205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056"/>
                                        </p:tgtEl>
                                        <p:attrNameLst>
                                          <p:attrName>style.visibility</p:attrName>
                                        </p:attrNameLst>
                                      </p:cBhvr>
                                      <p:to>
                                        <p:strVal val="visible"/>
                                      </p:to>
                                    </p:set>
                                    <p:animEffect transition="in" filter="wipe(down)">
                                      <p:cBhvr>
                                        <p:cTn id="37" dur="500"/>
                                        <p:tgtEl>
                                          <p:spTgt spid="205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57"/>
                                        </p:tgtEl>
                                        <p:attrNameLst>
                                          <p:attrName>style.visibility</p:attrName>
                                        </p:attrNameLst>
                                      </p:cBhvr>
                                      <p:to>
                                        <p:strVal val="visible"/>
                                      </p:to>
                                    </p:set>
                                    <p:animEffect transition="in" filter="wipe(down)">
                                      <p:cBhvr>
                                        <p:cTn id="42" dur="500"/>
                                        <p:tgtEl>
                                          <p:spTgt spid="205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59"/>
                                        </p:tgtEl>
                                        <p:attrNameLst>
                                          <p:attrName>style.visibility</p:attrName>
                                        </p:attrNameLst>
                                      </p:cBhvr>
                                      <p:to>
                                        <p:strVal val="visible"/>
                                      </p:to>
                                    </p:set>
                                    <p:animEffect transition="in" filter="wipe(down)">
                                      <p:cBhvr>
                                        <p:cTn id="47" dur="500"/>
                                        <p:tgtEl>
                                          <p:spTgt spid="205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058"/>
                                        </p:tgtEl>
                                        <p:attrNameLst>
                                          <p:attrName>style.visibility</p:attrName>
                                        </p:attrNameLst>
                                      </p:cBhvr>
                                      <p:to>
                                        <p:strVal val="visible"/>
                                      </p:to>
                                    </p:set>
                                    <p:animEffect transition="in" filter="wipe(down)">
                                      <p:cBhvr>
                                        <p:cTn id="52" dur="500"/>
                                        <p:tgtEl>
                                          <p:spTgt spid="205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060"/>
                                        </p:tgtEl>
                                        <p:attrNameLst>
                                          <p:attrName>style.visibility</p:attrName>
                                        </p:attrNameLst>
                                      </p:cBhvr>
                                      <p:to>
                                        <p:strVal val="visible"/>
                                      </p:to>
                                    </p:set>
                                    <p:animEffect transition="in" filter="wipe(down)">
                                      <p:cBhvr>
                                        <p:cTn id="57"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http://900igr.net/datas/doshkolnoe-obrazovanie/Ekologicheskaja-shkola/0015-015-Spasibo-za-vnimanie.jpg"/>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4419600"/>
            <a:ext cx="8229600" cy="1706563"/>
          </a:xfrm>
        </p:spPr>
        <p:txBody>
          <a:bodyPr/>
          <a:lstStyle/>
          <a:p>
            <a:pPr algn="ctr">
              <a:buNone/>
            </a:pPr>
            <a:r>
              <a:rPr lang="ru-RU" b="1" dirty="0" smtClean="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latin typeface="Monotype Corsiva" pitchFamily="66" charset="0"/>
              </a:rPr>
              <a:t>Желаю  всем  творческих  успехов!!!</a:t>
            </a:r>
            <a:endParaRPr lang="ru-RU" b="1" dirty="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latin typeface="Monotype Corsiva" pitchFamily="66" charset="0"/>
            </a:endParaRPr>
          </a:p>
        </p:txBody>
      </p:sp>
      <p:pic>
        <p:nvPicPr>
          <p:cNvPr id="7" name="Рисунок 6" descr="http://i675.photobucket.com/albums/vv119/Bekkiehere/Animated%20Gifs/BekkiesreaderSmilie.gif"/>
          <p:cNvPicPr/>
          <p:nvPr/>
        </p:nvPicPr>
        <p:blipFill>
          <a:blip r:embed="rId3" cstate="print"/>
          <a:srcRect/>
          <a:stretch>
            <a:fillRect/>
          </a:stretch>
        </p:blipFill>
        <p:spPr bwMode="auto">
          <a:xfrm>
            <a:off x="3200400" y="5181600"/>
            <a:ext cx="2286000" cy="1371600"/>
          </a:xfrm>
          <a:prstGeom prst="rect">
            <a:avLst/>
          </a:prstGeom>
          <a:noFill/>
          <a:ln w="9525">
            <a:noFill/>
            <a:miter lim="800000"/>
            <a:headEnd/>
            <a:tailEnd/>
          </a:ln>
        </p:spPr>
      </p:pic>
      <p:pic>
        <p:nvPicPr>
          <p:cNvPr id="9" name="Рисунок 8" descr="Анимашки Праздники"/>
          <p:cNvPicPr/>
          <p:nvPr/>
        </p:nvPicPr>
        <p:blipFill>
          <a:blip r:embed="rId4" cstate="print"/>
          <a:srcRect/>
          <a:stretch>
            <a:fillRect/>
          </a:stretch>
        </p:blipFill>
        <p:spPr bwMode="auto">
          <a:xfrm>
            <a:off x="2743200" y="152400"/>
            <a:ext cx="3352800" cy="22860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457200" y="457200"/>
            <a:ext cx="8229600" cy="9144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Gabriola" pitchFamily="82" charset="0"/>
              </a:rPr>
              <a:t>Мое педагогическое кредо.</a:t>
            </a:r>
            <a:endParaRPr lang="ru-RU"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Gabriola" pitchFamily="82" charset="0"/>
            </a:endParaRPr>
          </a:p>
        </p:txBody>
      </p:sp>
      <p:sp>
        <p:nvSpPr>
          <p:cNvPr id="3" name="Содержимое 2"/>
          <p:cNvSpPr>
            <a:spLocks noGrp="1"/>
          </p:cNvSpPr>
          <p:nvPr>
            <p:ph idx="1"/>
          </p:nvPr>
        </p:nvSpPr>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buNone/>
            </a:pP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abriola" pitchFamily="82" charset="0"/>
              </a:rPr>
              <a:t>«Лучший способ сделать детей  хорошими – сделать их счастливыми»</a:t>
            </a:r>
          </a:p>
          <a:p>
            <a:pPr algn="ctr">
              <a:buNone/>
            </a:pP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abriola" pitchFamily="82" charset="0"/>
              </a:rPr>
              <a:t>                                Оскар Уайльд.</a:t>
            </a:r>
            <a:endPar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abriola" pitchFamily="82" charset="0"/>
            </a:endParaRPr>
          </a:p>
        </p:txBody>
      </p:sp>
      <p:pic>
        <p:nvPicPr>
          <p:cNvPr id="8" name="Picture 3" descr="C:\Users\ольга\Documents\Bluetooth Folder\фото0577.jpg"/>
          <p:cNvPicPr>
            <a:picLocks noChangeAspect="1" noChangeArrowheads="1"/>
          </p:cNvPicPr>
          <p:nvPr/>
        </p:nvPicPr>
        <p:blipFill>
          <a:blip r:embed="rId3" cstate="print"/>
          <a:srcRect/>
          <a:stretch>
            <a:fillRect/>
          </a:stretch>
        </p:blipFill>
        <p:spPr bwMode="auto">
          <a:xfrm>
            <a:off x="762000" y="4343400"/>
            <a:ext cx="2808312" cy="2052228"/>
          </a:xfrm>
          <a:prstGeom prst="rect">
            <a:avLst/>
          </a:prstGeom>
          <a:ln>
            <a:noFill/>
          </a:ln>
          <a:effectLst>
            <a:softEdge rad="112500"/>
          </a:effectLst>
        </p:spPr>
      </p:pic>
      <p:pic>
        <p:nvPicPr>
          <p:cNvPr id="9" name="Рисунок 8" descr="http://miranimacii.ru/_ph/23/1/404005756.jpg">
            <a:hlinkClick r:id="rId4" tooltip="&quot;Просмотры: 128 | Размеры: 96x114, 17.7Kb&quot;"/>
          </p:cNvPr>
          <p:cNvPicPr/>
          <p:nvPr/>
        </p:nvPicPr>
        <p:blipFill>
          <a:blip r:embed="rId5" cstate="print"/>
          <a:srcRect/>
          <a:stretch>
            <a:fillRect/>
          </a:stretch>
        </p:blipFill>
        <p:spPr bwMode="auto">
          <a:xfrm>
            <a:off x="5867400" y="5257800"/>
            <a:ext cx="914400" cy="108458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457200" y="609600"/>
            <a:ext cx="8229600" cy="808038"/>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4000" b="1" dirty="0" smtClean="0">
                <a:ln w="11430"/>
                <a:solidFill>
                  <a:srgbClr val="FF0000"/>
                </a:solidFill>
                <a:effectLst>
                  <a:outerShdw blurRad="50800" dist="39000" dir="5460000" algn="tl">
                    <a:srgbClr val="000000">
                      <a:alpha val="38000"/>
                    </a:srgbClr>
                  </a:outerShdw>
                </a:effectLst>
                <a:latin typeface="Monotype Corsiva" pitchFamily="66" charset="0"/>
                <a:cs typeface="Times New Roman" pitchFamily="18" charset="0"/>
              </a:rPr>
              <a:t>Концепция педагогической деятельности </a:t>
            </a:r>
            <a:endParaRPr lang="ru-RU" sz="4000" b="1" dirty="0">
              <a:ln w="11430"/>
              <a:solidFill>
                <a:srgbClr val="FF0000"/>
              </a:solidFill>
              <a:effectLst>
                <a:outerShdw blurRad="50800" dist="39000" dir="5460000" algn="tl">
                  <a:srgbClr val="000000">
                    <a:alpha val="38000"/>
                  </a:srgbClr>
                </a:outerShdw>
              </a:effectLst>
              <a:latin typeface="Monotype Corsiva" pitchFamily="66" charset="0"/>
            </a:endParaRPr>
          </a:p>
        </p:txBody>
      </p:sp>
      <p:sp>
        <p:nvSpPr>
          <p:cNvPr id="3" name="Содержимое 2"/>
          <p:cNvSpPr>
            <a:spLocks noGrp="1"/>
          </p:cNvSpPr>
          <p:nvPr>
            <p:ph idx="1"/>
          </p:nvPr>
        </p:nvSpPr>
        <p:spPr>
          <a:xfrm>
            <a:off x="457200" y="1371600"/>
            <a:ext cx="8229600" cy="5105400"/>
          </a:xfrm>
        </p:spPr>
        <p:txBody>
          <a:bodyPr/>
          <a:lstStyle/>
          <a:p>
            <a:pPr>
              <a:buNone/>
            </a:pPr>
            <a:r>
              <a:rPr lang="ru-RU" sz="2800" b="1" dirty="0" smtClean="0">
                <a:solidFill>
                  <a:schemeClr val="accent2">
                    <a:lumMod val="75000"/>
                  </a:schemeClr>
                </a:solidFill>
                <a:latin typeface="Monotype Corsiva" pitchFamily="66" charset="0"/>
              </a:rPr>
              <a:t> «Мы играем не потому, что мы дети, но само детство нам дано для того, чтобы мы играли». ( </a:t>
            </a:r>
            <a:r>
              <a:rPr lang="ru-RU" sz="2800" b="1" dirty="0" err="1" smtClean="0">
                <a:solidFill>
                  <a:schemeClr val="accent2">
                    <a:lumMod val="75000"/>
                  </a:schemeClr>
                </a:solidFill>
                <a:latin typeface="Monotype Corsiva" pitchFamily="66" charset="0"/>
              </a:rPr>
              <a:t>Карлл</a:t>
            </a:r>
            <a:r>
              <a:rPr lang="ru-RU" sz="2800" b="1" dirty="0" smtClean="0">
                <a:solidFill>
                  <a:schemeClr val="accent2">
                    <a:lumMod val="75000"/>
                  </a:schemeClr>
                </a:solidFill>
                <a:latin typeface="Monotype Corsiva" pitchFamily="66" charset="0"/>
              </a:rPr>
              <a:t> Гросс)</a:t>
            </a:r>
            <a:endParaRPr lang="ru-RU" sz="2800" dirty="0" smtClean="0">
              <a:solidFill>
                <a:schemeClr val="accent2">
                  <a:lumMod val="75000"/>
                </a:schemeClr>
              </a:solidFill>
              <a:latin typeface="Monotype Corsiva" pitchFamily="66" charset="0"/>
            </a:endParaRPr>
          </a:p>
          <a:p>
            <a:pPr>
              <a:buNone/>
            </a:pPr>
            <a:r>
              <a:rPr lang="ru-RU" b="1" dirty="0" smtClean="0">
                <a:solidFill>
                  <a:srgbClr val="FF0000"/>
                </a:solidFill>
                <a:latin typeface="Monotype Corsiva" pitchFamily="66" charset="0"/>
              </a:rPr>
              <a:t>Цель: </a:t>
            </a:r>
          </a:p>
          <a:p>
            <a:pPr>
              <a:buNone/>
            </a:pPr>
            <a:r>
              <a:rPr lang="en-US" sz="2800" b="1" dirty="0" smtClean="0">
                <a:solidFill>
                  <a:srgbClr val="C00000"/>
                </a:solidFill>
                <a:latin typeface="Monotype Corsiva" pitchFamily="66" charset="0"/>
              </a:rPr>
              <a:t>* </a:t>
            </a:r>
            <a:r>
              <a:rPr lang="ru-RU" sz="2800" b="1" dirty="0" smtClean="0">
                <a:solidFill>
                  <a:srgbClr val="C00000"/>
                </a:solidFill>
                <a:latin typeface="Monotype Corsiva" pitchFamily="66" charset="0"/>
              </a:rPr>
              <a:t>Развивать артистические способности детей через театрализованную деятельность</a:t>
            </a:r>
          </a:p>
          <a:p>
            <a:endParaRPr lang="ru-RU" dirty="0"/>
          </a:p>
        </p:txBody>
      </p:sp>
      <p:sp>
        <p:nvSpPr>
          <p:cNvPr id="6145" name="Rectangle 1"/>
          <p:cNvSpPr>
            <a:spLocks noChangeArrowheads="1"/>
          </p:cNvSpPr>
          <p:nvPr/>
        </p:nvSpPr>
        <p:spPr bwMode="auto">
          <a:xfrm>
            <a:off x="381000" y="3637191"/>
            <a:ext cx="8305800" cy="27392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ru-RU" sz="3200" b="1" i="0" u="none" strike="noStrike" cap="none" normalizeH="0" baseline="0" dirty="0" smtClean="0">
                <a:ln>
                  <a:noFill/>
                </a:ln>
                <a:solidFill>
                  <a:srgbClr val="FF0000"/>
                </a:solidFill>
                <a:effectLst/>
                <a:latin typeface="Monotype Corsiva" pitchFamily="66" charset="0"/>
                <a:ea typeface="Calibri" pitchFamily="34" charset="0"/>
                <a:cs typeface="Times New Roman" pitchFamily="18" charset="0"/>
              </a:rPr>
              <a:t>Задачи и методы</a:t>
            </a:r>
            <a:r>
              <a:rPr lang="ru-RU" sz="1400" b="1" dirty="0" smtClean="0">
                <a:latin typeface="Monotype Corsiva" pitchFamily="66" charset="0"/>
                <a:ea typeface="Calibri" pitchFamily="34" charset="0"/>
                <a:cs typeface="Times New Roman" pitchFamily="18" charset="0"/>
              </a:rPr>
              <a:t> </a:t>
            </a:r>
            <a:r>
              <a:rPr lang="ru-RU" sz="2800" b="1" dirty="0" smtClean="0">
                <a:solidFill>
                  <a:srgbClr val="FF0000"/>
                </a:solidFill>
                <a:latin typeface="Monotype Corsiva" pitchFamily="66" charset="0"/>
              </a:rPr>
              <a:t>:</a:t>
            </a:r>
            <a:r>
              <a:rPr lang="ru-RU" sz="2800" b="1" dirty="0" smtClean="0">
                <a:latin typeface="Monotype Corsiva" pitchFamily="66" charset="0"/>
                <a:ea typeface="Calibri" pitchFamily="34" charset="0"/>
                <a:cs typeface="Times New Roman" pitchFamily="18" charset="0"/>
              </a:rPr>
              <a:t>  </a:t>
            </a:r>
          </a:p>
          <a:p>
            <a:pPr lvl="0" algn="just" fontAlgn="base">
              <a:spcBef>
                <a:spcPct val="0"/>
              </a:spcBef>
              <a:spcAft>
                <a:spcPct val="0"/>
              </a:spcAft>
            </a:pPr>
            <a:r>
              <a:rPr kumimoji="0" lang="ru-RU" sz="2800" b="1" i="0" u="none" strike="noStrike" cap="none" normalizeH="0" baseline="0" dirty="0" smtClean="0">
                <a:ln>
                  <a:noFill/>
                </a:ln>
                <a:solidFill>
                  <a:srgbClr val="C00000"/>
                </a:solidFill>
                <a:effectLst/>
                <a:latin typeface="Monotype Corsiva" pitchFamily="66" charset="0"/>
                <a:ea typeface="Calibri" pitchFamily="34" charset="0"/>
                <a:cs typeface="Times New Roman" pitchFamily="18" charset="0"/>
              </a:rPr>
              <a:t>*</a:t>
            </a:r>
            <a:r>
              <a:rPr lang="ru-RU" sz="2800" b="1" dirty="0" smtClean="0">
                <a:solidFill>
                  <a:srgbClr val="C00000"/>
                </a:solidFill>
                <a:latin typeface="Monotype Corsiva" pitchFamily="66" charset="0"/>
                <a:ea typeface="Calibri" pitchFamily="34" charset="0"/>
                <a:cs typeface="Times New Roman" pitchFamily="18" charset="0"/>
              </a:rPr>
              <a:t>П</a:t>
            </a:r>
            <a:r>
              <a:rPr kumimoji="0" lang="ru-RU" sz="2800" b="1" i="0" u="none" strike="noStrike" cap="none" normalizeH="0" baseline="0" dirty="0" smtClean="0">
                <a:ln>
                  <a:noFill/>
                </a:ln>
                <a:solidFill>
                  <a:srgbClr val="C00000"/>
                </a:solidFill>
                <a:effectLst/>
                <a:latin typeface="Monotype Corsiva" pitchFamily="66" charset="0"/>
                <a:ea typeface="Calibri" pitchFamily="34" charset="0"/>
                <a:cs typeface="Times New Roman" pitchFamily="18" charset="0"/>
              </a:rPr>
              <a:t>оследовательное знакомство с видами театра; поэтапное освоение детьми видов творчества по возрастным группам; совершенствование артистических навыков; работа над речью и интонацией; коллективные взаимодействия; умение сочувствовать, сопереживать. </a:t>
            </a:r>
            <a:endParaRPr kumimoji="0" lang="ru-RU" sz="2800" b="1" i="0" u="none" strike="noStrike" cap="none" normalizeH="0" baseline="0" dirty="0" smtClean="0">
              <a:ln>
                <a:noFill/>
              </a:ln>
              <a:solidFill>
                <a:srgbClr val="C00000"/>
              </a:solidFill>
              <a:effectLst/>
              <a:latin typeface="Monotype Corsiva" pitchFamily="66"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457200" y="-457200"/>
            <a:ext cx="8229600" cy="1905000"/>
          </a:xfrm>
        </p:spPr>
        <p:txBody>
          <a:bodyPr anchor="ctr">
            <a:normAutofit fontScale="90000"/>
          </a:bodyPr>
          <a:lstStyle/>
          <a:p>
            <a:r>
              <a:rPr lang="ru-RU" b="1" i="1" dirty="0" smtClean="0"/>
              <a:t/>
            </a:r>
            <a:br>
              <a:rPr lang="ru-RU" b="1" i="1" dirty="0" smtClean="0"/>
            </a:br>
            <a:r>
              <a:rPr lang="ru-RU" b="1" i="1" dirty="0" smtClean="0"/>
              <a:t/>
            </a:r>
            <a:br>
              <a:rPr lang="ru-RU" b="1" i="1" dirty="0" smtClean="0"/>
            </a:br>
            <a:r>
              <a:rPr lang="ru-RU" b="1" i="1" dirty="0" smtClean="0"/>
              <a:t/>
            </a:r>
            <a:br>
              <a:rPr lang="ru-RU" b="1" i="1" dirty="0" smtClean="0"/>
            </a:br>
            <a:r>
              <a:rPr lang="ru-RU" sz="4800" b="1" i="1" dirty="0" smtClean="0">
                <a:solidFill>
                  <a:srgbClr val="FF0000"/>
                </a:solidFill>
                <a:latin typeface="Monotype Corsiva" pitchFamily="66" charset="0"/>
              </a:rPr>
              <a:t> </a:t>
            </a:r>
            <a:r>
              <a:rPr lang="ru-RU" sz="3600" b="1" i="1" dirty="0" smtClean="0">
                <a:solidFill>
                  <a:srgbClr val="FF0000"/>
                </a:solidFill>
                <a:latin typeface="Monotype Corsiva" pitchFamily="66" charset="0"/>
              </a:rPr>
              <a:t>Тема:</a:t>
            </a:r>
            <a:r>
              <a:rPr lang="ru-RU" sz="3600" b="1" dirty="0" smtClean="0">
                <a:solidFill>
                  <a:srgbClr val="FF0000"/>
                </a:solidFill>
              </a:rPr>
              <a:t> </a:t>
            </a:r>
            <a:r>
              <a:rPr lang="ru-RU" sz="3100" b="1" dirty="0" smtClean="0">
                <a:solidFill>
                  <a:srgbClr val="C00000"/>
                </a:solidFill>
                <a:latin typeface="Monotype Corsiva" pitchFamily="66" charset="0"/>
              </a:rPr>
              <a:t>«Развитие речи детей дошкольного возраста через театрализованную деятельность</a:t>
            </a:r>
            <a:r>
              <a:rPr lang="ru-RU" b="1" dirty="0" smtClean="0">
                <a:solidFill>
                  <a:srgbClr val="C00000"/>
                </a:solidFill>
                <a:latin typeface="Monotype Corsiva" pitchFamily="66" charset="0"/>
              </a:rPr>
              <a:t>» </a:t>
            </a:r>
            <a:r>
              <a:rPr lang="ru-RU" b="1" i="1" dirty="0" smtClean="0"/>
              <a:t/>
            </a:r>
            <a:br>
              <a:rPr lang="ru-RU" b="1" i="1" dirty="0" smtClean="0"/>
            </a:br>
            <a:r>
              <a:rPr lang="ru-RU" sz="3100" dirty="0" smtClean="0">
                <a:latin typeface="Monotype Corsiva" pitchFamily="66" charset="0"/>
              </a:rPr>
              <a:t/>
            </a:r>
            <a:br>
              <a:rPr lang="ru-RU" sz="3100" dirty="0" smtClean="0">
                <a:latin typeface="Monotype Corsiva" pitchFamily="66" charset="0"/>
              </a:rPr>
            </a:br>
            <a:endParaRPr lang="ru-RU" sz="3100" dirty="0">
              <a:latin typeface="Monotype Corsiva" pitchFamily="66" charset="0"/>
            </a:endParaRPr>
          </a:p>
        </p:txBody>
      </p:sp>
      <p:sp>
        <p:nvSpPr>
          <p:cNvPr id="3" name="Содержимое 2"/>
          <p:cNvSpPr>
            <a:spLocks noGrp="1"/>
          </p:cNvSpPr>
          <p:nvPr>
            <p:ph idx="1"/>
          </p:nvPr>
        </p:nvSpPr>
        <p:spPr>
          <a:xfrm>
            <a:off x="457200" y="1524001"/>
            <a:ext cx="8229600" cy="4572000"/>
          </a:xfrm>
        </p:spPr>
        <p:txBody>
          <a:bodyPr>
            <a:normAutofit fontScale="70000" lnSpcReduction="20000"/>
          </a:bodyPr>
          <a:lstStyle/>
          <a:p>
            <a:pPr>
              <a:buNone/>
            </a:pPr>
            <a:r>
              <a:rPr lang="ru-RU" b="1" dirty="0" smtClean="0">
                <a:solidFill>
                  <a:srgbClr val="FF0000"/>
                </a:solidFill>
                <a:latin typeface="Monotype Corsiva" pitchFamily="66" charset="0"/>
              </a:rPr>
              <a:t>Актуальность:</a:t>
            </a:r>
            <a:endParaRPr lang="ru-RU" dirty="0" smtClean="0">
              <a:solidFill>
                <a:srgbClr val="FF0000"/>
              </a:solidFill>
              <a:latin typeface="Monotype Corsiva" pitchFamily="66" charset="0"/>
            </a:endParaRPr>
          </a:p>
          <a:p>
            <a:pPr>
              <a:buNone/>
            </a:pPr>
            <a:r>
              <a:rPr lang="ru-RU" sz="3400" b="1" dirty="0" smtClean="0">
                <a:latin typeface="Monotype Corsiva" pitchFamily="66" charset="0"/>
              </a:rPr>
              <a:t>В театральной деятельности ребенок раскрепощается, передает свои творческие замыслы, получает удовлетворение от деятельности. Театрализованная деятельность способствует раскрытию личности ребенка, его индивидуальности, творческого потенциала. Ребенок имеет возможность выразить свои чувства, переживания, эмоции, разрешить свои внутренние конфликты.</a:t>
            </a:r>
          </a:p>
          <a:p>
            <a:pPr>
              <a:buNone/>
            </a:pPr>
            <a:r>
              <a:rPr lang="ru-RU" sz="3400" b="1" dirty="0" smtClean="0">
                <a:latin typeface="Monotype Corsiva" pitchFamily="66" charset="0"/>
              </a:rPr>
              <a:t>Поэтому, я считаю, что данная работа позволяет сделать жизнь наших воспитанников интересной и содержательной, наполненной яркими впечатлениями, интересными делами, радостью творчества.</a:t>
            </a:r>
          </a:p>
          <a:p>
            <a:pPr>
              <a:buNone/>
            </a:pPr>
            <a:r>
              <a:rPr lang="ru-RU" sz="3400" b="1" dirty="0" smtClean="0">
                <a:solidFill>
                  <a:srgbClr val="FF0000"/>
                </a:solidFill>
                <a:latin typeface="Monotype Corsiva" pitchFamily="66" charset="0"/>
              </a:rPr>
              <a:t>Цель: </a:t>
            </a:r>
            <a:r>
              <a:rPr lang="ru-RU" sz="3400" b="1" dirty="0" smtClean="0">
                <a:latin typeface="Monotype Corsiva" pitchFamily="66" charset="0"/>
              </a:rPr>
              <a:t>создать условия для развития речи детей через творческую активность</a:t>
            </a:r>
          </a:p>
          <a:p>
            <a:pPr>
              <a:buNone/>
            </a:pPr>
            <a:r>
              <a:rPr lang="ru-RU" sz="3400" b="1" dirty="0" smtClean="0">
                <a:latin typeface="Monotype Corsiva" pitchFamily="66" charset="0"/>
              </a:rPr>
              <a:t>в театрализованной деятельности.</a:t>
            </a:r>
          </a:p>
          <a:p>
            <a:endParaRPr lang="ru-RU" sz="3400" b="1" dirty="0" smtClean="0"/>
          </a:p>
          <a:p>
            <a:pPr lvl="8"/>
            <a:endParaRPr lang="ru-RU" dirty="0" smtClean="0"/>
          </a:p>
          <a:p>
            <a:endParaRPr lang="ru-RU" dirty="0" smtClean="0"/>
          </a:p>
          <a:p>
            <a:endParaRPr lang="ru-RU" dirty="0" smtClean="0"/>
          </a:p>
        </p:txBody>
      </p:sp>
      <p:pic>
        <p:nvPicPr>
          <p:cNvPr id="5" name="Рисунок 4" descr="C:\Users\ольга\Desktop\0_62147_46ac9d77_M.gif"/>
          <p:cNvPicPr/>
          <p:nvPr/>
        </p:nvPicPr>
        <p:blipFill>
          <a:blip r:embed="rId3" cstate="print"/>
          <a:srcRect/>
          <a:stretch>
            <a:fillRect/>
          </a:stretch>
        </p:blipFill>
        <p:spPr bwMode="auto">
          <a:xfrm>
            <a:off x="7239000" y="1143000"/>
            <a:ext cx="1295400"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normAutofit fontScale="85000" lnSpcReduction="20000"/>
          </a:bodyPr>
          <a:lstStyle/>
          <a:p>
            <a:pPr>
              <a:buNone/>
            </a:pPr>
            <a:r>
              <a:rPr lang="ru-RU" sz="3600" b="1" dirty="0" smtClean="0">
                <a:solidFill>
                  <a:srgbClr val="FF0000"/>
                </a:solidFill>
                <a:latin typeface="Monotype Corsiva" pitchFamily="66" charset="0"/>
              </a:rPr>
              <a:t>Задачи:</a:t>
            </a:r>
            <a:endParaRPr lang="ru-RU" sz="3600" dirty="0" smtClean="0">
              <a:solidFill>
                <a:srgbClr val="FF0000"/>
              </a:solidFill>
              <a:latin typeface="Monotype Corsiva" pitchFamily="66" charset="0"/>
            </a:endParaRPr>
          </a:p>
          <a:p>
            <a:pPr>
              <a:buNone/>
            </a:pPr>
            <a:r>
              <a:rPr lang="ru-RU" dirty="0" smtClean="0">
                <a:solidFill>
                  <a:srgbClr val="FF0000"/>
                </a:solidFill>
              </a:rPr>
              <a:t>1</a:t>
            </a:r>
            <a:r>
              <a:rPr lang="ru-RU" dirty="0" smtClean="0">
                <a:solidFill>
                  <a:srgbClr val="FF0000"/>
                </a:solidFill>
                <a:latin typeface="Monotype Corsiva" pitchFamily="66" charset="0"/>
              </a:rPr>
              <a:t>.</a:t>
            </a:r>
            <a:r>
              <a:rPr lang="ru-RU" dirty="0" smtClean="0">
                <a:latin typeface="Monotype Corsiva" pitchFamily="66" charset="0"/>
              </a:rPr>
              <a:t> </a:t>
            </a:r>
            <a:r>
              <a:rPr lang="ru-RU" sz="3100" b="1" dirty="0" smtClean="0">
                <a:latin typeface="Monotype Corsiva" pitchFamily="66" charset="0"/>
              </a:rPr>
              <a:t>Развивать умение эмоционально воспринимать художественные произведения (при этом использовать весь комплекс средств интонационной, лексической и синтетической выразительности) .</a:t>
            </a:r>
          </a:p>
          <a:p>
            <a:pPr>
              <a:buNone/>
            </a:pPr>
            <a:r>
              <a:rPr lang="ru-RU" dirty="0" smtClean="0">
                <a:solidFill>
                  <a:srgbClr val="FF0000"/>
                </a:solidFill>
              </a:rPr>
              <a:t>2</a:t>
            </a:r>
            <a:r>
              <a:rPr lang="ru-RU" dirty="0" smtClean="0">
                <a:solidFill>
                  <a:srgbClr val="FF0000"/>
                </a:solidFill>
                <a:latin typeface="Monotype Corsiva" pitchFamily="66" charset="0"/>
              </a:rPr>
              <a:t>.</a:t>
            </a:r>
            <a:r>
              <a:rPr lang="ru-RU" dirty="0" smtClean="0">
                <a:latin typeface="Monotype Corsiva" pitchFamily="66" charset="0"/>
              </a:rPr>
              <a:t> </a:t>
            </a:r>
            <a:r>
              <a:rPr lang="ru-RU" sz="3100" b="1" dirty="0" smtClean="0">
                <a:latin typeface="Monotype Corsiva" pitchFamily="66" charset="0"/>
              </a:rPr>
              <a:t>Развивать уверенность в себе и социальные навыки поведения, создавать творческую атмосферу, психологический комфорт, эмоциональный подъём, акцентировать внимание на развитие всех видов памяти, фантазии воображения, художественно-речевого, игрового, сценического творчества.</a:t>
            </a:r>
          </a:p>
          <a:p>
            <a:pPr>
              <a:buNone/>
            </a:pPr>
            <a:r>
              <a:rPr lang="ru-RU" dirty="0" smtClean="0">
                <a:solidFill>
                  <a:srgbClr val="FF0000"/>
                </a:solidFill>
              </a:rPr>
              <a:t>3</a:t>
            </a:r>
            <a:r>
              <a:rPr lang="ru-RU" dirty="0" smtClean="0">
                <a:solidFill>
                  <a:srgbClr val="FF0000"/>
                </a:solidFill>
                <a:latin typeface="Monotype Corsiva" pitchFamily="66" charset="0"/>
              </a:rPr>
              <a:t>. </a:t>
            </a:r>
            <a:r>
              <a:rPr lang="ru-RU" sz="3100" b="1" dirty="0" smtClean="0">
                <a:latin typeface="Monotype Corsiva" pitchFamily="66" charset="0"/>
              </a:rPr>
              <a:t>Способствовать восстановлению психофизических функций (тренировка пальцев, мышц, мимики) .</a:t>
            </a:r>
            <a:endParaRPr lang="ru-RU" sz="3100" b="1" dirty="0">
              <a:latin typeface="Monotype Corsiva" pitchFamily="66" charset="0"/>
            </a:endParaRPr>
          </a:p>
        </p:txBody>
      </p:sp>
      <p:pic>
        <p:nvPicPr>
          <p:cNvPr id="5" name="Рисунок 4" descr="http://img1.liveinternet.ru/images/attach/c/2/70/861/70861246_fty.gif"/>
          <p:cNvPicPr/>
          <p:nvPr/>
        </p:nvPicPr>
        <p:blipFill>
          <a:blip r:embed="rId3" cstate="print"/>
          <a:srcRect/>
          <a:stretch>
            <a:fillRect/>
          </a:stretch>
        </p:blipFill>
        <p:spPr bwMode="auto">
          <a:xfrm>
            <a:off x="7239000" y="5638800"/>
            <a:ext cx="990600" cy="990600"/>
          </a:xfrm>
          <a:prstGeom prst="rect">
            <a:avLst/>
          </a:prstGeom>
          <a:ln>
            <a:noFill/>
          </a:ln>
          <a:effectLst>
            <a:softEdge rad="112500"/>
          </a:effectLst>
        </p:spPr>
      </p:pic>
      <p:pic>
        <p:nvPicPr>
          <p:cNvPr id="6" name="Picture 4" descr="C:\Users\ольга\Desktop\группа\Мы артисты\DSCF3125.JPG"/>
          <p:cNvPicPr>
            <a:picLocks noChangeAspect="1" noChangeArrowheads="1"/>
          </p:cNvPicPr>
          <p:nvPr/>
        </p:nvPicPr>
        <p:blipFill>
          <a:blip r:embed="rId4" cstate="print"/>
          <a:srcRect/>
          <a:stretch>
            <a:fillRect/>
          </a:stretch>
        </p:blipFill>
        <p:spPr bwMode="auto">
          <a:xfrm>
            <a:off x="5638800" y="304800"/>
            <a:ext cx="3276600" cy="1885950"/>
          </a:xfrm>
          <a:prstGeom prst="rect">
            <a:avLst/>
          </a:prstGeom>
          <a:ln>
            <a:noFill/>
          </a:ln>
          <a:effectLst>
            <a:softEdge rad="112500"/>
          </a:effectLst>
        </p:spPr>
      </p:pic>
      <p:pic>
        <p:nvPicPr>
          <p:cNvPr id="7" name="Picture 2" descr="C:\Users\ольга\Desktop\фото сказки ТеРЕМОК 24.10.13\Новая папка\DSCN1132.jpg"/>
          <p:cNvPicPr>
            <a:picLocks noChangeAspect="1" noChangeArrowheads="1"/>
          </p:cNvPicPr>
          <p:nvPr/>
        </p:nvPicPr>
        <p:blipFill>
          <a:blip r:embed="rId5" cstate="print"/>
          <a:srcRect/>
          <a:stretch>
            <a:fillRect/>
          </a:stretch>
        </p:blipFill>
        <p:spPr bwMode="auto">
          <a:xfrm>
            <a:off x="2819400" y="381000"/>
            <a:ext cx="2514600" cy="1567070"/>
          </a:xfrm>
          <a:prstGeom prst="rect">
            <a:avLst/>
          </a:prstGeom>
          <a:ln>
            <a:noFill/>
          </a:ln>
          <a:effectLst>
            <a:softEdge rad="112500"/>
          </a:effectLst>
        </p:spPr>
      </p:pic>
      <p:pic>
        <p:nvPicPr>
          <p:cNvPr id="8" name="Picture 2" descr="C:\Users\ольга\Desktop\театр\фото0609.jpg"/>
          <p:cNvPicPr>
            <a:picLocks noGrp="1" noChangeAspect="1" noChangeArrowheads="1"/>
          </p:cNvPicPr>
          <p:nvPr>
            <p:ph idx="1"/>
          </p:nvPr>
        </p:nvPicPr>
        <p:blipFill>
          <a:blip r:embed="rId6" cstate="print"/>
          <a:srcRect l="19447" t="11427" r="17095"/>
          <a:stretch>
            <a:fillRect/>
          </a:stretch>
        </p:blipFill>
        <p:spPr bwMode="auto">
          <a:xfrm rot="5400000">
            <a:off x="944917" y="274283"/>
            <a:ext cx="1303312" cy="1364346"/>
          </a:xfrm>
          <a:prstGeom prst="rect">
            <a:avLst/>
          </a:prstGeom>
          <a:ln>
            <a:noFill/>
          </a:ln>
          <a:effectLst>
            <a:softEdge rad="112500"/>
          </a:effectLst>
        </p:spPr>
      </p:pic>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228600" y="152400"/>
            <a:ext cx="6248400" cy="1143000"/>
          </a:xfrm>
        </p:spPr>
        <p:txBody>
          <a:bodyPr anchor="ctr">
            <a:normAutofit fontScale="90000"/>
          </a:bodyPr>
          <a:lstStyle/>
          <a:p>
            <a:r>
              <a:rPr lang="ru-RU" sz="3100" b="1" dirty="0" smtClean="0">
                <a:solidFill>
                  <a:srgbClr val="FF0000"/>
                </a:solidFill>
                <a:latin typeface="Monotype Corsiva" pitchFamily="66" charset="0"/>
              </a:rPr>
              <a:t>*Форма самообразования: индивидуальная.</a:t>
            </a:r>
            <a:r>
              <a:rPr lang="ru-RU" dirty="0" smtClean="0">
                <a:solidFill>
                  <a:srgbClr val="FF0000"/>
                </a:solidFill>
              </a:rPr>
              <a:t/>
            </a:r>
            <a:br>
              <a:rPr lang="ru-RU" dirty="0" smtClean="0">
                <a:solidFill>
                  <a:srgbClr val="FF0000"/>
                </a:solidFill>
              </a:rPr>
            </a:br>
            <a:endParaRPr lang="ru-RU" dirty="0">
              <a:solidFill>
                <a:srgbClr val="FF0000"/>
              </a:solidFill>
            </a:endParaRPr>
          </a:p>
        </p:txBody>
      </p:sp>
      <p:sp>
        <p:nvSpPr>
          <p:cNvPr id="3" name="Содержимое 2"/>
          <p:cNvSpPr>
            <a:spLocks noGrp="1"/>
          </p:cNvSpPr>
          <p:nvPr>
            <p:ph idx="1"/>
          </p:nvPr>
        </p:nvSpPr>
        <p:spPr>
          <a:xfrm>
            <a:off x="457200" y="914400"/>
            <a:ext cx="8229600" cy="5257800"/>
          </a:xfrm>
        </p:spPr>
        <p:txBody>
          <a:bodyPr anchor="b">
            <a:noAutofit/>
          </a:bodyPr>
          <a:lstStyle/>
          <a:p>
            <a:pPr>
              <a:buNone/>
            </a:pPr>
            <a:endParaRPr lang="ru-RU" sz="2400" b="1" dirty="0" smtClean="0">
              <a:latin typeface="Monotype Corsiva" pitchFamily="66" charset="0"/>
            </a:endParaRPr>
          </a:p>
          <a:p>
            <a:pPr>
              <a:buNone/>
            </a:pPr>
            <a:endParaRPr lang="ru-RU" sz="2400" b="1" dirty="0" smtClean="0">
              <a:latin typeface="Monotype Corsiva" pitchFamily="66" charset="0"/>
            </a:endParaRPr>
          </a:p>
          <a:p>
            <a:pPr>
              <a:buNone/>
            </a:pPr>
            <a:endParaRPr lang="ru-RU" sz="2400" b="1" dirty="0" smtClean="0">
              <a:latin typeface="Monotype Corsiva" pitchFamily="66" charset="0"/>
            </a:endParaRPr>
          </a:p>
          <a:p>
            <a:pPr>
              <a:buNone/>
            </a:pPr>
            <a:endParaRPr lang="ru-RU" sz="2400" b="1" dirty="0" smtClean="0">
              <a:latin typeface="Monotype Corsiva" pitchFamily="66" charset="0"/>
            </a:endParaRPr>
          </a:p>
          <a:p>
            <a:pPr>
              <a:buNone/>
            </a:pPr>
            <a:endParaRPr lang="ru-RU" sz="2400" b="1" dirty="0" smtClean="0">
              <a:latin typeface="Monotype Corsiva" pitchFamily="66" charset="0"/>
            </a:endParaRPr>
          </a:p>
          <a:p>
            <a:pPr>
              <a:buNone/>
            </a:pPr>
            <a:endParaRPr lang="ru-RU" sz="2400" b="1" dirty="0" smtClean="0">
              <a:latin typeface="Monotype Corsiva" pitchFamily="66" charset="0"/>
            </a:endParaRPr>
          </a:p>
          <a:p>
            <a:pPr>
              <a:buNone/>
            </a:pPr>
            <a:endParaRPr lang="ru-RU" sz="2400" b="1" dirty="0" smtClean="0">
              <a:latin typeface="Monotype Corsiva" pitchFamily="66" charset="0"/>
            </a:endParaRPr>
          </a:p>
          <a:p>
            <a:pPr>
              <a:buNone/>
            </a:pPr>
            <a:endParaRPr lang="ru-RU" sz="2400" b="1" dirty="0" smtClean="0">
              <a:latin typeface="Monotype Corsiva" pitchFamily="66" charset="0"/>
            </a:endParaRPr>
          </a:p>
          <a:p>
            <a:pPr>
              <a:buNone/>
            </a:pPr>
            <a:endParaRPr lang="ru-RU" sz="2400" b="1" dirty="0" smtClean="0">
              <a:latin typeface="Monotype Corsiva" pitchFamily="66" charset="0"/>
            </a:endParaRPr>
          </a:p>
          <a:p>
            <a:pPr>
              <a:buNone/>
            </a:pPr>
            <a:endParaRPr lang="ru-RU" sz="2400" b="1" dirty="0" smtClean="0">
              <a:latin typeface="Monotype Corsiva" pitchFamily="66" charset="0"/>
            </a:endParaRPr>
          </a:p>
          <a:p>
            <a:pPr>
              <a:buNone/>
            </a:pPr>
            <a:endParaRPr lang="ru-RU" sz="2400" b="1" dirty="0" smtClean="0">
              <a:latin typeface="Monotype Corsiva" pitchFamily="66" charset="0"/>
            </a:endParaRPr>
          </a:p>
          <a:p>
            <a:pPr>
              <a:buNone/>
            </a:pPr>
            <a:endParaRPr lang="ru-RU" sz="2400" b="1" dirty="0" smtClean="0">
              <a:latin typeface="Monotype Corsiva" pitchFamily="66" charset="0"/>
            </a:endParaRPr>
          </a:p>
          <a:p>
            <a:pPr>
              <a:buNone/>
            </a:pPr>
            <a:endParaRPr lang="ru-RU" sz="2400" b="1" dirty="0" smtClean="0">
              <a:latin typeface="Monotype Corsiva" pitchFamily="66" charset="0"/>
            </a:endParaRPr>
          </a:p>
          <a:p>
            <a:pPr>
              <a:buNone/>
            </a:pPr>
            <a:endParaRPr lang="ru-RU" sz="2400" b="1" dirty="0" smtClean="0">
              <a:latin typeface="Monotype Corsiva" pitchFamily="66" charset="0"/>
            </a:endParaRPr>
          </a:p>
          <a:p>
            <a:pPr>
              <a:buNone/>
            </a:pPr>
            <a:endParaRPr lang="ru-RU" sz="2400" b="1" dirty="0" smtClean="0">
              <a:latin typeface="Monotype Corsiva" pitchFamily="66" charset="0"/>
            </a:endParaRPr>
          </a:p>
          <a:p>
            <a:pPr>
              <a:buNone/>
            </a:pPr>
            <a:endParaRPr lang="ru-RU" sz="2400" b="1" dirty="0" smtClean="0">
              <a:latin typeface="Monotype Corsiva" pitchFamily="66" charset="0"/>
            </a:endParaRPr>
          </a:p>
          <a:p>
            <a:pPr>
              <a:buNone/>
            </a:pPr>
            <a:endParaRPr lang="ru-RU" sz="2400" b="1" dirty="0" smtClean="0">
              <a:latin typeface="Monotype Corsiva" pitchFamily="66" charset="0"/>
            </a:endParaRPr>
          </a:p>
          <a:p>
            <a:pPr>
              <a:buNone/>
            </a:pPr>
            <a:endParaRPr lang="ru-RU" sz="2400" b="1" dirty="0" smtClean="0">
              <a:latin typeface="Monotype Corsiva" pitchFamily="66" charset="0"/>
            </a:endParaRPr>
          </a:p>
          <a:p>
            <a:pPr>
              <a:buNone/>
            </a:pPr>
            <a:endParaRPr lang="ru-RU" sz="2400" b="1" dirty="0" smtClean="0">
              <a:latin typeface="Monotype Corsiva" pitchFamily="66" charset="0"/>
            </a:endParaRPr>
          </a:p>
          <a:p>
            <a:pPr>
              <a:buNone/>
            </a:pPr>
            <a:endParaRPr lang="ru-RU" sz="2400" b="1" dirty="0" smtClean="0">
              <a:latin typeface="Monotype Corsiva" pitchFamily="66" charset="0"/>
            </a:endParaRPr>
          </a:p>
          <a:p>
            <a:pPr>
              <a:buNone/>
            </a:pPr>
            <a:endParaRPr lang="ru-RU" sz="2400" b="1" dirty="0" smtClean="0">
              <a:latin typeface="Monotype Corsiva" pitchFamily="66" charset="0"/>
            </a:endParaRPr>
          </a:p>
          <a:p>
            <a:pPr>
              <a:buNone/>
            </a:pPr>
            <a:r>
              <a:rPr lang="ru-RU" sz="2400" b="1" dirty="0" smtClean="0">
                <a:latin typeface="Monotype Corsiva" pitchFamily="66" charset="0"/>
              </a:rPr>
              <a:t>                                                                                                                </a:t>
            </a:r>
            <a:r>
              <a:rPr lang="ru-RU" sz="2400" b="1" dirty="0" smtClean="0">
                <a:solidFill>
                  <a:srgbClr val="FF0000"/>
                </a:solidFill>
                <a:latin typeface="Monotype Corsiva" pitchFamily="66" charset="0"/>
              </a:rPr>
              <a:t>Предполагаемый результат:</a:t>
            </a:r>
            <a:endParaRPr lang="ru-RU" sz="2400" dirty="0" smtClean="0">
              <a:solidFill>
                <a:srgbClr val="FF0000"/>
              </a:solidFill>
              <a:latin typeface="Monotype Corsiva" pitchFamily="66" charset="0"/>
            </a:endParaRPr>
          </a:p>
          <a:p>
            <a:pPr>
              <a:buNone/>
            </a:pPr>
            <a:r>
              <a:rPr lang="ru-RU" sz="2000" dirty="0" smtClean="0">
                <a:latin typeface="Monotype Corsiva" pitchFamily="66" charset="0"/>
              </a:rPr>
              <a:t>    </a:t>
            </a:r>
            <a:r>
              <a:rPr lang="ru-RU" sz="2000" b="1" dirty="0" smtClean="0">
                <a:latin typeface="Monotype Corsiva" pitchFamily="66" charset="0"/>
              </a:rPr>
              <a:t>*умение владеть навыками выразительной речи;                                                   *умение передавать различные чувства, используя мимику, жест, интонацию;</a:t>
            </a:r>
          </a:p>
          <a:p>
            <a:pPr>
              <a:buNone/>
            </a:pPr>
            <a:r>
              <a:rPr lang="ru-RU" sz="2000" b="1" dirty="0" smtClean="0">
                <a:latin typeface="Monotype Corsiva" pitchFamily="66" charset="0"/>
              </a:rPr>
              <a:t>проявлять интерес, желание к театральному искусству;</a:t>
            </a:r>
          </a:p>
          <a:p>
            <a:pPr>
              <a:buNone/>
            </a:pPr>
            <a:r>
              <a:rPr lang="ru-RU" sz="2000" b="1" dirty="0" smtClean="0">
                <a:latin typeface="Monotype Corsiva" pitchFamily="66" charset="0"/>
              </a:rPr>
              <a:t>передавать образы сказочных персонажей характерными движениями;</a:t>
            </a:r>
          </a:p>
          <a:p>
            <a:pPr>
              <a:buNone/>
            </a:pPr>
            <a:r>
              <a:rPr lang="ru-RU" sz="2000" b="1" dirty="0" smtClean="0">
                <a:latin typeface="Monotype Corsiva" pitchFamily="66" charset="0"/>
              </a:rPr>
              <a:t> взаимодействовать коллективно и согласованно, проявляя свою индивидуальность;</a:t>
            </a:r>
          </a:p>
          <a:p>
            <a:pPr>
              <a:buNone/>
            </a:pPr>
            <a:r>
              <a:rPr lang="ru-RU" sz="2000" b="1" dirty="0" smtClean="0">
                <a:latin typeface="Monotype Corsiva" pitchFamily="66" charset="0"/>
              </a:rPr>
              <a:t>*умение последовательно высказывать свои мысли;</a:t>
            </a:r>
          </a:p>
          <a:p>
            <a:pPr>
              <a:buNone/>
            </a:pPr>
            <a:r>
              <a:rPr lang="ru-RU" sz="2000" b="1" dirty="0" smtClean="0">
                <a:latin typeface="Monotype Corsiva" pitchFamily="66" charset="0"/>
              </a:rPr>
              <a:t>*умение произносить одну и ту же фразу с разными интонациями, скороговорки в разных темпах, с разной силой голоса;</a:t>
            </a:r>
          </a:p>
          <a:p>
            <a:pPr>
              <a:buNone/>
            </a:pPr>
            <a:r>
              <a:rPr lang="ru-RU" sz="2000" b="1" dirty="0" smtClean="0">
                <a:latin typeface="Monotype Corsiva" pitchFamily="66" charset="0"/>
              </a:rPr>
              <a:t>выразительно читать стихотворный текст;</a:t>
            </a:r>
          </a:p>
          <a:p>
            <a:pPr>
              <a:buNone/>
            </a:pPr>
            <a:r>
              <a:rPr lang="ru-RU" sz="2000" b="1" dirty="0" smtClean="0">
                <a:latin typeface="Monotype Corsiva" pitchFamily="66" charset="0"/>
              </a:rPr>
              <a:t>*умение владеть своими чувствами, держатся уверенно перед аудиторией;  умение владеть правилами хорошего тона, поведения, этикета общения со сверстниками и взрослыми;</a:t>
            </a:r>
          </a:p>
          <a:p>
            <a:endParaRPr lang="ru-RU" sz="2400" dirty="0"/>
          </a:p>
        </p:txBody>
      </p:sp>
      <p:pic>
        <p:nvPicPr>
          <p:cNvPr id="5" name="Picture 5" descr="C:\Users\ольга\Desktop\театр\фото0608.jpg"/>
          <p:cNvPicPr>
            <a:picLocks noChangeAspect="1" noChangeArrowheads="1"/>
          </p:cNvPicPr>
          <p:nvPr/>
        </p:nvPicPr>
        <p:blipFill>
          <a:blip r:embed="rId3" cstate="print"/>
          <a:srcRect l="26562" t="31250" r="7813" b="27084"/>
          <a:stretch>
            <a:fillRect/>
          </a:stretch>
        </p:blipFill>
        <p:spPr bwMode="auto">
          <a:xfrm>
            <a:off x="5715000" y="5410200"/>
            <a:ext cx="2179320" cy="1037771"/>
          </a:xfrm>
          <a:prstGeom prst="rect">
            <a:avLst/>
          </a:prstGeom>
          <a:ln>
            <a:noFill/>
          </a:ln>
          <a:effectLst>
            <a:softEdge rad="112500"/>
          </a:effectLst>
        </p:spPr>
      </p:pic>
      <p:pic>
        <p:nvPicPr>
          <p:cNvPr id="6" name="Picture 4" descr="C:\Users\ольга\Desktop\В гостях у сказки\DSCN7579.JPG"/>
          <p:cNvPicPr>
            <a:picLocks noChangeAspect="1" noChangeArrowheads="1"/>
          </p:cNvPicPr>
          <p:nvPr/>
        </p:nvPicPr>
        <p:blipFill>
          <a:blip r:embed="rId4" cstate="print"/>
          <a:srcRect l="4138" t="24828" r="11034" b="8966"/>
          <a:stretch>
            <a:fillRect/>
          </a:stretch>
        </p:blipFill>
        <p:spPr bwMode="auto">
          <a:xfrm>
            <a:off x="6248400" y="533400"/>
            <a:ext cx="2667000" cy="1426535"/>
          </a:xfrm>
          <a:prstGeom prst="rect">
            <a:avLst/>
          </a:prstGeom>
          <a:ln>
            <a:noFill/>
          </a:ln>
          <a:effectLst>
            <a:softEdge rad="112500"/>
          </a:effectLst>
        </p:spPr>
      </p:pic>
      <p:pic>
        <p:nvPicPr>
          <p:cNvPr id="7" name="Рисунок 6" descr="http://i675.photobucket.com/albums/vv119/Bekkiehere/Animated%20Gifs/BekkiesreaderSmilie.gif"/>
          <p:cNvPicPr/>
          <p:nvPr/>
        </p:nvPicPr>
        <p:blipFill>
          <a:blip r:embed="rId5" cstate="print"/>
          <a:srcRect/>
          <a:stretch>
            <a:fillRect/>
          </a:stretch>
        </p:blipFill>
        <p:spPr bwMode="auto">
          <a:xfrm>
            <a:off x="1981200" y="5715000"/>
            <a:ext cx="1171575" cy="933450"/>
          </a:xfrm>
          <a:prstGeom prst="rect">
            <a:avLst/>
          </a:prstGeom>
          <a:noFill/>
          <a:ln w="9525">
            <a:noFill/>
            <a:miter lim="800000"/>
            <a:headEnd/>
            <a:tailEnd/>
          </a:ln>
        </p:spPr>
      </p:pic>
    </p:spTree>
  </p:cSld>
  <p:clrMapOvr>
    <a:masterClrMapping/>
  </p:clrMapOvr>
  <p:transition>
    <p:strips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okartinkah.ru/img/shablony-dlya-prezentaciy-kartinki-2193/shablony-dlya-prezentaciy-kartinki-2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457200" y="274638"/>
            <a:ext cx="8229600" cy="563562"/>
          </a:xfrm>
        </p:spPr>
        <p:txBody>
          <a:bodyPr>
            <a:normAutofit fontScale="90000"/>
          </a:bodyPr>
          <a:lstStyle/>
          <a:p>
            <a:r>
              <a:rPr lang="ru-RU" sz="3100" b="1" dirty="0" smtClean="0">
                <a:solidFill>
                  <a:srgbClr val="FF0000"/>
                </a:solidFill>
                <a:latin typeface="Monotype Corsiva" pitchFamily="66" charset="0"/>
              </a:rPr>
              <a:t>Этапы работы по плану самообразованию</a:t>
            </a:r>
            <a:r>
              <a:rPr lang="ru-RU" dirty="0" smtClean="0">
                <a:solidFill>
                  <a:srgbClr val="FF0000"/>
                </a:solidFill>
              </a:rPr>
              <a:t>.</a:t>
            </a:r>
            <a:endParaRPr lang="ru-RU" dirty="0">
              <a:solidFill>
                <a:srgbClr val="FF0000"/>
              </a:solidFill>
            </a:endParaRPr>
          </a:p>
        </p:txBody>
      </p:sp>
      <p:sp>
        <p:nvSpPr>
          <p:cNvPr id="3" name="Содержимое 2"/>
          <p:cNvSpPr>
            <a:spLocks noGrp="1"/>
          </p:cNvSpPr>
          <p:nvPr>
            <p:ph idx="1"/>
          </p:nvPr>
        </p:nvSpPr>
        <p:spPr/>
        <p:txBody>
          <a:bodyPr>
            <a:normAutofit/>
          </a:bodyPr>
          <a:lstStyle/>
          <a:p>
            <a:endParaRPr lang="ru-RU" dirty="0" smtClean="0"/>
          </a:p>
          <a:p>
            <a:pPr>
              <a:buNone/>
            </a:pPr>
            <a:r>
              <a:rPr lang="ru-RU" dirty="0" smtClean="0"/>
              <a:t> </a:t>
            </a:r>
          </a:p>
          <a:p>
            <a:pPr>
              <a:buNone/>
            </a:pPr>
            <a:r>
              <a:rPr lang="ru-RU" dirty="0" smtClean="0"/>
              <a:t> </a:t>
            </a:r>
          </a:p>
          <a:p>
            <a:pPr>
              <a:buNone/>
            </a:pPr>
            <a:r>
              <a:rPr lang="ru-RU" dirty="0" smtClean="0"/>
              <a:t> </a:t>
            </a:r>
          </a:p>
          <a:p>
            <a:pPr>
              <a:buNone/>
            </a:pPr>
            <a:endParaRPr lang="ru-RU" dirty="0"/>
          </a:p>
        </p:txBody>
      </p:sp>
      <p:pic>
        <p:nvPicPr>
          <p:cNvPr id="1026" name="Picture 2" descr="E:\Антропова И.П\1 этап.jpeg"/>
          <p:cNvPicPr>
            <a:picLocks noChangeAspect="1" noChangeArrowheads="1"/>
          </p:cNvPicPr>
          <p:nvPr/>
        </p:nvPicPr>
        <p:blipFill>
          <a:blip r:embed="rId3" cstate="print"/>
          <a:srcRect l="3603" t="3896" r="8117" b="5195"/>
          <a:stretch>
            <a:fillRect/>
          </a:stretch>
        </p:blipFill>
        <p:spPr bwMode="auto">
          <a:xfrm>
            <a:off x="533400" y="1066800"/>
            <a:ext cx="3893820" cy="5562600"/>
          </a:xfrm>
          <a:prstGeom prst="rect">
            <a:avLst/>
          </a:prstGeom>
          <a:ln>
            <a:noFill/>
          </a:ln>
          <a:effectLst>
            <a:outerShdw blurRad="292100" dist="139700" dir="2700000" algn="tl" rotWithShape="0">
              <a:srgbClr val="333333">
                <a:alpha val="65000"/>
              </a:srgbClr>
            </a:outerShdw>
          </a:effectLst>
        </p:spPr>
      </p:pic>
      <p:pic>
        <p:nvPicPr>
          <p:cNvPr id="1027" name="Picture 3" descr="E:\Антропова И.П\2 этап.jpeg"/>
          <p:cNvPicPr>
            <a:picLocks noChangeAspect="1" noChangeArrowheads="1"/>
          </p:cNvPicPr>
          <p:nvPr/>
        </p:nvPicPr>
        <p:blipFill>
          <a:blip r:embed="rId4" cstate="print"/>
          <a:srcRect l="2202" t="3175" r="7503" b="3161"/>
          <a:stretch>
            <a:fillRect/>
          </a:stretch>
        </p:blipFill>
        <p:spPr bwMode="auto">
          <a:xfrm>
            <a:off x="4648200" y="1143000"/>
            <a:ext cx="3759630" cy="5410200"/>
          </a:xfrm>
          <a:prstGeom prst="rect">
            <a:avLst/>
          </a:prstGeom>
          <a:ln>
            <a:noFill/>
          </a:ln>
          <a:effectLst>
            <a:outerShdw blurRad="292100" dist="139700" dir="2700000" algn="tl" rotWithShape="0">
              <a:srgbClr val="333333">
                <a:alpha val="65000"/>
              </a:srgbClr>
            </a:outerShdw>
          </a:effectLst>
        </p:spPr>
      </p:pic>
      <p:pic>
        <p:nvPicPr>
          <p:cNvPr id="7" name="Рисунок 6" descr="http://img1.liveinternet.ru/images/attach/c/2/70/861/70861246_fty.gif"/>
          <p:cNvPicPr/>
          <p:nvPr/>
        </p:nvPicPr>
        <p:blipFill>
          <a:blip r:embed="rId5" cstate="print"/>
          <a:srcRect/>
          <a:stretch>
            <a:fillRect/>
          </a:stretch>
        </p:blipFill>
        <p:spPr bwMode="auto">
          <a:xfrm>
            <a:off x="685800" y="228600"/>
            <a:ext cx="857250" cy="8572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1031</TotalTime>
  <Words>1085</Words>
  <Application>Microsoft Office PowerPoint</Application>
  <PresentationFormat>Экран (4:3)</PresentationFormat>
  <Paragraphs>136</Paragraphs>
  <Slides>36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36</vt:i4>
      </vt:variant>
    </vt:vector>
  </HeadingPairs>
  <TitlesOfParts>
    <vt:vector size="37" baseType="lpstr">
      <vt:lpstr>Office Theme</vt:lpstr>
      <vt:lpstr>    муниципальное автономное дошкольное образовательное учреждение Тюменского муниципального района Новотарманский детский сад «Огонек»  общеразвивающего вида с приоритетным осуществлением деятельности по познавательно-речевому направлению развития детей    </vt:lpstr>
      <vt:lpstr>Антропова Ирина Петровна</vt:lpstr>
      <vt:lpstr>Повышение квалификации </vt:lpstr>
      <vt:lpstr>Мое педагогическое кредо.</vt:lpstr>
      <vt:lpstr>Концепция педагогической деятельности </vt:lpstr>
      <vt:lpstr>    Тема: «Развитие речи детей дошкольного возраста через театрализованную деятельность»   </vt:lpstr>
      <vt:lpstr>Слайд 7</vt:lpstr>
      <vt:lpstr>*Форма самообразования: индивидуальная. </vt:lpstr>
      <vt:lpstr>Этапы работы по плану самообразованию.</vt:lpstr>
      <vt:lpstr>Слайд 10</vt:lpstr>
      <vt:lpstr>Театральной студии  «В гостях у сказки»</vt:lpstr>
      <vt:lpstr> Сказка на новый лад «Теремок» </vt:lpstr>
      <vt:lpstr> Музыкальная сказка «Волк и семеро козлят»  </vt:lpstr>
      <vt:lpstr>Сказка «Красная Шапочка»</vt:lpstr>
      <vt:lpstr>Методическая деятельность</vt:lpstr>
      <vt:lpstr>   Копилка достижений (грамоты, дипломы, и.т.д)</vt:lpstr>
      <vt:lpstr>Центр дистанционного творческого и интеллектуального развития «Крылья творчества» Всероссийский конкурс «Новогодний карнавал творчества в номинации «Сценический костюм». Работа «Очумелые ручки»</vt:lpstr>
      <vt:lpstr>Интернет- портал «Дети – цветы жизни» III – Всероссийский фотоконкурс  Диплом 1 место Пр.№ С - 01174 Октябрь 2015</vt:lpstr>
      <vt:lpstr> Интернет- портал «Дети – цветы жизни» VII-Всероссийский творческий конкурс «У природы нет плохой погоды» Номинация «Декоративно –прикладное творчество» Сертификат куратора за подготовку победителей.  </vt:lpstr>
      <vt:lpstr>Организация и проведение дистанционных конкурсов для педагогов и школьников «Ищем таланты»Диплом II  степени награждается победитель V Международного конкурса «Ищем таланты» Антропова Ирина Петровна. Номинация: Педагогический опыт. Название работы: «Развитие речевых способностей через театрализованную деятельность» январь 2016г.</vt:lpstr>
      <vt:lpstr>Достижения группы.</vt:lpstr>
      <vt:lpstr>Слайд 22</vt:lpstr>
      <vt:lpstr>Слайд 23</vt:lpstr>
      <vt:lpstr>Копилка достижений воспитанников (грамоты, дипломы, и.т.д)</vt:lpstr>
      <vt:lpstr>Слайд 25</vt:lpstr>
      <vt:lpstr>Слайд 26</vt:lpstr>
      <vt:lpstr>Конкурс рисунков, посвященный 70-летию Победы в Великой Отечественной войне «Разноцветная Победа"</vt:lpstr>
      <vt:lpstr>Всероссийский творческий конкурс раскрасок "Ёлочка-красавица!" </vt:lpstr>
      <vt:lpstr>Слайд 29</vt:lpstr>
      <vt:lpstr>Слайд 30</vt:lpstr>
      <vt:lpstr>Слайд 31</vt:lpstr>
      <vt:lpstr>Слайд 32</vt:lpstr>
      <vt:lpstr> Хобби - (англ. hobby) - какое-либо увлечение, любимое занятие на досуге.  </vt:lpstr>
      <vt:lpstr>Слайд 34</vt:lpstr>
      <vt:lpstr>Слайд 35</vt:lpstr>
      <vt:lpstr>Слайд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ольга</dc:creator>
  <cp:lastModifiedBy>Windows User</cp:lastModifiedBy>
  <cp:revision>101</cp:revision>
  <dcterms:created xsi:type="dcterms:W3CDTF">2016-01-08T16:58:55Z</dcterms:created>
  <dcterms:modified xsi:type="dcterms:W3CDTF">2016-02-12T09:55:22Z</dcterms:modified>
</cp:coreProperties>
</file>