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56" r:id="rId4"/>
    <p:sldId id="271" r:id="rId5"/>
    <p:sldId id="257" r:id="rId6"/>
    <p:sldId id="258" r:id="rId7"/>
    <p:sldId id="273" r:id="rId8"/>
    <p:sldId id="260" r:id="rId9"/>
    <p:sldId id="261" r:id="rId10"/>
    <p:sldId id="274" r:id="rId11"/>
    <p:sldId id="262" r:id="rId12"/>
    <p:sldId id="272" r:id="rId13"/>
    <p:sldId id="263" r:id="rId14"/>
    <p:sldId id="264" r:id="rId15"/>
    <p:sldId id="265" r:id="rId16"/>
    <p:sldId id="266" r:id="rId17"/>
    <p:sldId id="259" r:id="rId18"/>
    <p:sldId id="267" r:id="rId19"/>
    <p:sldId id="268" r:id="rId20"/>
    <p:sldId id="269" r:id="rId21"/>
    <p:sldId id="270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844DC"/>
    <a:srgbClr val="EA1AEA"/>
    <a:srgbClr val="107A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68" d="100"/>
          <a:sy n="68" d="100"/>
        </p:scale>
        <p:origin x="-14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cer\Desktop\&#1053;&#1086;&#1074;&#1072;&#1103;%20&#1087;&#1072;&#1087;&#1082;&#1072;\DKabalevskiy-Klouny(muzofon.com).mp3" TargetMode="Externa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Acer\Desktop\&#1053;&#1086;&#1074;&#1072;&#1103;%20&#1087;&#1072;&#1087;&#1082;&#1072;\Robert_Aleksandr_Shuman_-_Veselyy_krest_yanin_vozvraschayuschiysya_s_raboty_muzofon.com.mp3" TargetMode="Externa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cer\Desktop\&#1053;&#1086;&#1074;&#1072;&#1103;%20&#1087;&#1072;&#1087;&#1082;&#1072;\V-Shainskiy-Vmeste-veselo-shagat_(muzofon.com).mp3" TargetMode="Externa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Acer\Desktop\&#1053;&#1086;&#1074;&#1072;&#1103;%20&#1087;&#1072;&#1087;&#1082;&#1072;\L-van-bethoven-Surok(muzofon.com).mp3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5701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onstantia" pitchFamily="18" charset="0"/>
              </a:rPr>
              <a:t>Урок музыки </a:t>
            </a:r>
            <a:br>
              <a:rPr lang="ru-RU" b="1" dirty="0" smtClean="0">
                <a:solidFill>
                  <a:srgbClr val="FFFF00"/>
                </a:solidFill>
                <a:latin typeface="Constantia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Constantia" pitchFamily="18" charset="0"/>
              </a:rPr>
              <a:t>«Весело – грустно»</a:t>
            </a:r>
            <a:endParaRPr lang="ru-RU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r"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Разработал: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учитель начальных классов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МКОУ СОШ№16, г.Болотное</a:t>
            </a:r>
          </a:p>
          <a:p>
            <a:pPr algn="r">
              <a:buNone/>
            </a:pP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Бубович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З.А.</a:t>
            </a:r>
          </a:p>
          <a:p>
            <a:pPr>
              <a:buNone/>
            </a:pP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Дмитрий </a:t>
            </a:r>
            <a:r>
              <a:rPr lang="ru-RU" sz="5400" dirty="0" err="1" smtClean="0">
                <a:solidFill>
                  <a:srgbClr val="FFFF00"/>
                </a:solidFill>
                <a:latin typeface="Monotype Corsiva" pitchFamily="66" charset="0"/>
              </a:rPr>
              <a:t>Кабалевский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600200"/>
            <a:ext cx="6552728" cy="49971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600" dirty="0" smtClean="0">
                <a:latin typeface="Comic Sans MS" pitchFamily="66" charset="0"/>
              </a:rPr>
              <a:t>Родился в Петербурге 17  декабря 1904. Окончил Московскую консерваторию по классу композиции </a:t>
            </a:r>
            <a:r>
              <a:rPr lang="ru-RU" sz="4600" dirty="0" err="1" smtClean="0">
                <a:latin typeface="Comic Sans MS" pitchFamily="66" charset="0"/>
              </a:rPr>
              <a:t>Н.Я.Мясковского</a:t>
            </a:r>
            <a:r>
              <a:rPr lang="ru-RU" sz="4600" dirty="0" smtClean="0">
                <a:latin typeface="Comic Sans MS" pitchFamily="66" charset="0"/>
              </a:rPr>
              <a:t>. 	</a:t>
            </a:r>
          </a:p>
          <a:p>
            <a:pPr>
              <a:buNone/>
            </a:pPr>
            <a:r>
              <a:rPr lang="ru-RU" sz="4600" dirty="0" smtClean="0">
                <a:latin typeface="Comic Sans MS" pitchFamily="66" charset="0"/>
              </a:rPr>
              <a:t>	Наибольшей популярностью пользовались сочинения композитора для детей и подростков: триада инструментальных концертов (в том числе фортепианный концерт на тему песни То березка, то рябина), циклы фортепианных пьес и песен; в вокальной музыке выделяются часто исполнявшиеся в свое время Десять сонетов Шекспира (1955).</a:t>
            </a:r>
            <a:endParaRPr lang="ru-RU" sz="4600" dirty="0">
              <a:latin typeface="Comic Sans MS" pitchFamily="66" charset="0"/>
            </a:endParaRPr>
          </a:p>
        </p:txBody>
      </p:sp>
      <p:pic>
        <p:nvPicPr>
          <p:cNvPr id="31746" name="Picture 2" descr="http://www.peoples.ru/art/music/composer/kabalevskiy/kabalevskiy_dmitriy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2771800" cy="4051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Музыка:</a:t>
            </a:r>
            <a:b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Д. </a:t>
            </a:r>
            <a:r>
              <a:rPr lang="ru-RU" sz="4800" dirty="0" err="1" smtClean="0">
                <a:solidFill>
                  <a:srgbClr val="FF0000"/>
                </a:solidFill>
                <a:latin typeface="Monotype Corsiva" pitchFamily="66" charset="0"/>
              </a:rPr>
              <a:t>Кабалевский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 «Клоуны»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6388" name="Picture 4" descr="клоун - Марина Владимировна Кореп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02174"/>
            <a:ext cx="3611810" cy="3755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6" descr="Клоуны картинки для детей - Подел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9744" y="1772816"/>
            <a:ext cx="2304256" cy="3058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2" name="Picture 8" descr="Раскраска Клоу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700808"/>
            <a:ext cx="2652886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DKabalevskiy-Klouny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316416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38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15212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Роберт Шуман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71800" y="1340768"/>
            <a:ext cx="6192688" cy="4824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Родился 8 июня 1810 г. в Германии в семье книгоиздателя. Занятия музыкой начал с семи лет.</a:t>
            </a: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В 1828 г. поступил в университет на юридический факультет. Вскоре Шуман познакомился с Ф.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Виком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, одним из лучших преподавателей фортепианной игры, и стал брать у него уроки. Юристом Шуман так и не стал.  Продолжал заниматься с Ф.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Виком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, работал в печати как музыкальный критик – писал музыку.</a:t>
            </a: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В своём творчестве композитор уделял большое внимание фортепианной музыке.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9698" name="Picture 2" descr="http://citaty.su/wp-content/uploads/2012/05/sh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2941603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07A1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107A1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107A10"/>
                </a:solidFill>
                <a:latin typeface="Monotype Corsiva" pitchFamily="66" charset="0"/>
              </a:rPr>
              <a:t>Музыка: Р.Шуман «Веселый крестьянин, возвращающийся с работы»</a:t>
            </a:r>
            <a:br>
              <a:rPr lang="ru-RU" sz="3600" b="1" dirty="0" smtClean="0">
                <a:solidFill>
                  <a:srgbClr val="107A1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107A10"/>
                </a:solidFill>
                <a:latin typeface="Monotype Corsiva" pitchFamily="66" charset="0"/>
              </a:rPr>
              <a:t>Картина: Брейгель «Крестьянские пляски на свадьбе»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482" name="Picture 2" descr="Брейгель, Питер II (1564 Брюссель - 1638 Антверпен) -- Крестьянские пляски на свадьбе. часть 4 Лувр. Описание картины, скачать 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129364"/>
            <a:ext cx="6840760" cy="4728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obert_Aleksandr_Shuman_-_Veselyy_krest_yanin_vozvraschayuschiysya_s_raboty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4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  <a:latin typeface="Monotype Corsiva" pitchFamily="66" charset="0"/>
              </a:rPr>
              <a:t>Споем?</a:t>
            </a:r>
            <a:endParaRPr lang="ru-RU" sz="7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latin typeface="Comic Sans MS" pitchFamily="66" charset="0"/>
              <a:ea typeface="Batang" pitchFamily="18" charset="-127"/>
              <a:cs typeface="Aharoni" pitchFamily="2" charset="-79"/>
            </a:endParaRPr>
          </a:p>
          <a:p>
            <a:pPr>
              <a:buNone/>
            </a:pPr>
            <a:endParaRPr lang="ru-RU" sz="2800" b="1" dirty="0" smtClean="0">
              <a:latin typeface="Comic Sans MS" pitchFamily="66" charset="0"/>
              <a:ea typeface="Batang" pitchFamily="18" charset="-127"/>
              <a:cs typeface="Aharoni" pitchFamily="2" charset="-79"/>
            </a:endParaRPr>
          </a:p>
          <a:p>
            <a:pPr algn="ctr">
              <a:buNone/>
            </a:pPr>
            <a:r>
              <a:rPr lang="ru-RU" sz="2800" b="1" dirty="0" smtClean="0">
                <a:latin typeface="Comic Sans MS" pitchFamily="66" charset="0"/>
                <a:ea typeface="Batang" pitchFamily="18" charset="-127"/>
                <a:cs typeface="Aharoni" pitchFamily="2" charset="-79"/>
              </a:rPr>
              <a:t>ДО – РЕ- МИ – ФА – СОЛЬ –ФА – МИ – РЕ –ДО</a:t>
            </a:r>
          </a:p>
          <a:p>
            <a:pPr algn="ctr">
              <a:buNone/>
            </a:pPr>
            <a:endParaRPr lang="ru-RU" sz="2800" b="1" dirty="0" smtClean="0">
              <a:latin typeface="Comic Sans MS" pitchFamily="66" charset="0"/>
              <a:ea typeface="Batang" pitchFamily="18" charset="-127"/>
              <a:cs typeface="Aharoni" pitchFamily="2" charset="-79"/>
            </a:endParaRPr>
          </a:p>
          <a:p>
            <a:pPr algn="ctr">
              <a:buNone/>
            </a:pPr>
            <a:r>
              <a:rPr lang="ru-RU" sz="2800" b="1" dirty="0" smtClean="0">
                <a:latin typeface="Comic Sans MS" pitchFamily="66" charset="0"/>
                <a:ea typeface="Batang" pitchFamily="18" charset="-127"/>
                <a:cs typeface="Aharoni" pitchFamily="2" charset="-79"/>
              </a:rPr>
              <a:t>РЕ –МИ – ФА – СОЛЬ - ФА – МИ – РЕ – ДОО…</a:t>
            </a:r>
            <a:endParaRPr lang="ru-RU" sz="2800" b="1" dirty="0">
              <a:latin typeface="Comic Sans MS" pitchFamily="66" charset="0"/>
              <a:ea typeface="Batang" pitchFamily="18" charset="-127"/>
              <a:cs typeface="Aharoni" pitchFamily="2" charset="-79"/>
            </a:endParaRPr>
          </a:p>
        </p:txBody>
      </p:sp>
      <p:pic>
        <p:nvPicPr>
          <p:cNvPr id="21506" name="Picture 2" descr="&quot;Музыка - могучий источник мыслей. Без музыкального воспитания невозможно полноценное умственное развитие ребе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156198" cy="1655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Super MP3 Download 4.6.9.8 - менеджер закачки музы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20282">
            <a:off x="5457541" y="4473761"/>
            <a:ext cx="3505572" cy="1682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0" name="Picture 6" descr="Открытки-С днём Рождения(детские) - Открытки с днём рождения детские - Открытки - Мамино Сокровищ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06922">
            <a:off x="683568" y="4437112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3" name="Picture 9" descr="C:\Users\Администратор\Desktop\сочиняем музыку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85533"/>
            <a:ext cx="2016224" cy="2103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Д. </a:t>
            </a:r>
            <a:r>
              <a:rPr lang="ru-RU" dirty="0" err="1" smtClean="0">
                <a:solidFill>
                  <a:srgbClr val="FF0000"/>
                </a:solidFill>
                <a:latin typeface="Monotype Corsiva" pitchFamily="66" charset="0"/>
              </a:rPr>
              <a:t>Кабалевский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«</a:t>
            </a:r>
            <a:r>
              <a:rPr lang="ru-RU" dirty="0" err="1" smtClean="0">
                <a:solidFill>
                  <a:srgbClr val="FF0000"/>
                </a:solidFill>
                <a:latin typeface="Monotype Corsiva" pitchFamily="66" charset="0"/>
              </a:rPr>
              <a:t>Перепелочка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2530" name="Picture 2" descr="Новости Фермерское Хозяйство Баклыковых &quot;Перепелочка&quot; перепел, перепела, перепелочка, яйцо, Екатеринбур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5400600" cy="5192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«</a:t>
            </a:r>
            <a:r>
              <a:rPr lang="ru-RU" sz="5400" dirty="0" err="1" smtClean="0">
                <a:solidFill>
                  <a:srgbClr val="FFFF00"/>
                </a:solidFill>
                <a:latin typeface="Monotype Corsiva" pitchFamily="66" charset="0"/>
              </a:rPr>
              <a:t>Перепёлочка</a:t>
            </a:r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»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latin typeface="Comic Sans MS" pitchFamily="66" charset="0"/>
              </a:rPr>
              <a:t>Наша </a:t>
            </a:r>
            <a:r>
              <a:rPr lang="ru-RU" sz="3600" dirty="0" err="1" smtClean="0">
                <a:latin typeface="Comic Sans MS" pitchFamily="66" charset="0"/>
              </a:rPr>
              <a:t>перепёлока</a:t>
            </a:r>
            <a:r>
              <a:rPr lang="ru-RU" sz="3600" dirty="0" smtClean="0">
                <a:latin typeface="Comic Sans MS" pitchFamily="66" charset="0"/>
              </a:rPr>
              <a:t> старенькая стала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FFFF00"/>
                </a:solidFill>
                <a:latin typeface="Comic Sans MS" pitchFamily="66" charset="0"/>
              </a:rPr>
              <a:t>ПРИПЕВ:</a:t>
            </a:r>
          </a:p>
          <a:p>
            <a:pPr marL="514350" indent="-514350">
              <a:buNone/>
            </a:pPr>
            <a:r>
              <a:rPr lang="ru-RU" sz="3600" dirty="0" smtClean="0">
                <a:latin typeface="Comic Sans MS" pitchFamily="66" charset="0"/>
              </a:rPr>
              <a:t>Ты ж моя, ты ж моя </a:t>
            </a:r>
            <a:r>
              <a:rPr lang="ru-RU" sz="3600" dirty="0" err="1" smtClean="0">
                <a:latin typeface="Comic Sans MS" pitchFamily="66" charset="0"/>
              </a:rPr>
              <a:t>перепёлочка</a:t>
            </a:r>
            <a:r>
              <a:rPr lang="ru-RU" sz="36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None/>
            </a:pPr>
            <a:r>
              <a:rPr lang="ru-RU" sz="3600" dirty="0" smtClean="0">
                <a:latin typeface="Comic Sans MS" pitchFamily="66" charset="0"/>
              </a:rPr>
              <a:t>Ты ж моя родная </a:t>
            </a:r>
            <a:r>
              <a:rPr lang="ru-RU" sz="3600" dirty="0" err="1" smtClean="0">
                <a:latin typeface="Comic Sans MS" pitchFamily="66" charset="0"/>
              </a:rPr>
              <a:t>перепёлочка</a:t>
            </a:r>
            <a:r>
              <a:rPr lang="ru-RU" sz="36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None/>
            </a:pPr>
            <a:r>
              <a:rPr lang="ru-RU" sz="3600" dirty="0" smtClean="0">
                <a:latin typeface="Comic Sans MS" pitchFamily="66" charset="0"/>
              </a:rPr>
              <a:t>2. А у перепёлки заболели ножки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FFFF00"/>
                </a:solidFill>
                <a:latin typeface="Comic Sans MS" pitchFamily="66" charset="0"/>
              </a:rPr>
              <a:t>ПРИПЕВ:</a:t>
            </a:r>
          </a:p>
          <a:p>
            <a:pPr marL="514350" indent="-514350">
              <a:buNone/>
            </a:pPr>
            <a:r>
              <a:rPr lang="ru-RU" sz="3600" dirty="0" smtClean="0">
                <a:latin typeface="Comic Sans MS" pitchFamily="66" charset="0"/>
              </a:rPr>
              <a:t>3. А у перепёлки спинка заболела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FFFF00"/>
                </a:solidFill>
                <a:latin typeface="Comic Sans MS" pitchFamily="66" charset="0"/>
              </a:rPr>
              <a:t>ПРИПЕВ:</a:t>
            </a:r>
            <a:endParaRPr lang="ru-RU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FF00"/>
                </a:solidFill>
                <a:latin typeface="Monotype Corsiva" pitchFamily="66" charset="0"/>
              </a:rPr>
              <a:t>В. </a:t>
            </a:r>
            <a:r>
              <a:rPr lang="ru-RU" dirty="0" err="1" smtClean="0">
                <a:solidFill>
                  <a:srgbClr val="00FF00"/>
                </a:solidFill>
                <a:latin typeface="Monotype Corsiva" pitchFamily="66" charset="0"/>
              </a:rPr>
              <a:t>Шаинский</a:t>
            </a:r>
            <a:r>
              <a:rPr lang="ru-RU" dirty="0" smtClean="0">
                <a:solidFill>
                  <a:srgbClr val="00FF00"/>
                </a:solidFill>
                <a:latin typeface="Monotype Corsiva" pitchFamily="66" charset="0"/>
              </a:rPr>
              <a:t> «Вместе весело шагать»</a:t>
            </a:r>
            <a:endParaRPr lang="ru-RU" dirty="0">
              <a:solidFill>
                <a:srgbClr val="00FF00"/>
              </a:solidFill>
              <a:latin typeface="Monotype Corsiva" pitchFamily="66" charset="0"/>
            </a:endParaRPr>
          </a:p>
        </p:txBody>
      </p:sp>
      <p:pic>
        <p:nvPicPr>
          <p:cNvPr id="4" name="Picture 2" descr="Кулинария. Блюда из птицы. Комментарии : Дневники на К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73460"/>
            <a:ext cx="3989818" cy="5684540"/>
          </a:xfrm>
          <a:prstGeom prst="rect">
            <a:avLst/>
          </a:prstGeom>
          <a:noFill/>
        </p:spPr>
      </p:pic>
      <p:pic>
        <p:nvPicPr>
          <p:cNvPr id="6" name="V-Shainskiy-Vmeste-veselo-shagat_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28384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3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«Вместе весело шагать»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FF00"/>
                </a:solidFill>
                <a:latin typeface="Comic Sans MS" pitchFamily="66" charset="0"/>
              </a:rPr>
              <a:t>ПРИПЕВ: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Вместе весело шагать по просторам,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По просторам, по просторам!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И конечно, припевать лучше хором,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Лучше хором, лучше хором!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Спой – </a:t>
            </a:r>
            <a:r>
              <a:rPr lang="ru-RU" sz="3600" dirty="0" err="1" smtClean="0">
                <a:latin typeface="Comic Sans MS" pitchFamily="66" charset="0"/>
              </a:rPr>
              <a:t>ка</a:t>
            </a:r>
            <a:r>
              <a:rPr lang="ru-RU" sz="3600" dirty="0" smtClean="0">
                <a:latin typeface="Comic Sans MS" pitchFamily="66" charset="0"/>
              </a:rPr>
              <a:t> с нами, перепёлка, </a:t>
            </a:r>
            <a:r>
              <a:rPr lang="ru-RU" sz="3600" dirty="0" err="1" smtClean="0">
                <a:latin typeface="Comic Sans MS" pitchFamily="66" charset="0"/>
              </a:rPr>
              <a:t>перепёлочка</a:t>
            </a:r>
            <a:r>
              <a:rPr lang="ru-RU" sz="3600" dirty="0" smtClean="0">
                <a:latin typeface="Comic Sans MS" pitchFamily="66" charset="0"/>
              </a:rPr>
              <a:t>!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Раз – иголочка, два – иголка, будет елочка!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Раз – дощечка, два дощечка, будет лесенка!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Раз – словечко, два словечко будет песенка!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  <a:latin typeface="Comic Sans MS" pitchFamily="66" charset="0"/>
              </a:rPr>
              <a:t>ПРИПЕВ: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Вместе весело шагать по просторам,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По просторам, по просторам!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И конечно, припевать лучше хором,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Лучше хором, лучше хором!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340768"/>
            <a:ext cx="8352927" cy="3888432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Самого доброго дня!!!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5-конечная звезда 5"/>
          <p:cNvSpPr/>
          <p:nvPr/>
        </p:nvSpPr>
        <p:spPr>
          <a:xfrm rot="20420139">
            <a:off x="1681309" y="4454241"/>
            <a:ext cx="2088232" cy="1584176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 rot="19565780">
            <a:off x="467544" y="404664"/>
            <a:ext cx="1440160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ердце 7"/>
          <p:cNvSpPr/>
          <p:nvPr/>
        </p:nvSpPr>
        <p:spPr>
          <a:xfrm rot="19675128">
            <a:off x="6728712" y="4746234"/>
            <a:ext cx="1224136" cy="115212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 rot="1129796">
            <a:off x="6732240" y="404664"/>
            <a:ext cx="1224136" cy="1008112"/>
          </a:xfrm>
          <a:prstGeom prst="smileyFace">
            <a:avLst/>
          </a:prstGeom>
          <a:solidFill>
            <a:srgbClr val="D844D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61926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500" dirty="0" smtClean="0">
                <a:latin typeface="Comic Sans MS" pitchFamily="66" charset="0"/>
              </a:rPr>
              <a:t>В небесах зари полоска заполощется</a:t>
            </a:r>
            <a:br>
              <a:rPr lang="ru-RU" sz="3500" dirty="0" smtClean="0">
                <a:latin typeface="Comic Sans MS" pitchFamily="66" charset="0"/>
              </a:rPr>
            </a:br>
            <a:r>
              <a:rPr lang="ru-RU" sz="3500" dirty="0" smtClean="0">
                <a:latin typeface="Comic Sans MS" pitchFamily="66" charset="0"/>
              </a:rPr>
              <a:t>Раз – березка, два березка, будет рощица</a:t>
            </a:r>
            <a:br>
              <a:rPr lang="ru-RU" sz="3500" dirty="0" smtClean="0">
                <a:latin typeface="Comic Sans MS" pitchFamily="66" charset="0"/>
              </a:rPr>
            </a:br>
            <a:r>
              <a:rPr lang="ru-RU" sz="3500" dirty="0" smtClean="0">
                <a:latin typeface="Comic Sans MS" pitchFamily="66" charset="0"/>
              </a:rPr>
              <a:t>Раз – дощечка, два дощечка, будет лесенка</a:t>
            </a:r>
            <a:br>
              <a:rPr lang="ru-RU" sz="3500" dirty="0" smtClean="0">
                <a:latin typeface="Comic Sans MS" pitchFamily="66" charset="0"/>
              </a:rPr>
            </a:br>
            <a:r>
              <a:rPr lang="ru-RU" sz="3500" dirty="0" smtClean="0">
                <a:latin typeface="Comic Sans MS" pitchFamily="66" charset="0"/>
              </a:rPr>
              <a:t>Раз – словечко, два словечко, будет песенка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rgbClr val="107A10"/>
                </a:solidFill>
                <a:latin typeface="Comic Sans MS" pitchFamily="66" charset="0"/>
              </a:rPr>
              <a:t>ПРИПЕВ:</a:t>
            </a:r>
            <a:r>
              <a:rPr lang="ru-RU" sz="3500" dirty="0" smtClean="0">
                <a:latin typeface="Comic Sans MS" pitchFamily="66" charset="0"/>
              </a:rPr>
              <a:t/>
            </a:r>
            <a:br>
              <a:rPr lang="ru-RU" sz="3500" dirty="0" smtClean="0">
                <a:latin typeface="Comic Sans MS" pitchFamily="66" charset="0"/>
              </a:rPr>
            </a:br>
            <a:r>
              <a:rPr lang="ru-RU" sz="3500" dirty="0" smtClean="0">
                <a:latin typeface="Comic Sans MS" pitchFamily="66" charset="0"/>
              </a:rPr>
              <a:t>Вместе весело шагать по просторам, По просторам, по просторам!</a:t>
            </a:r>
            <a:br>
              <a:rPr lang="ru-RU" sz="3500" dirty="0" smtClean="0">
                <a:latin typeface="Comic Sans MS" pitchFamily="66" charset="0"/>
              </a:rPr>
            </a:br>
            <a:r>
              <a:rPr lang="ru-RU" sz="3500" dirty="0" smtClean="0">
                <a:latin typeface="Comic Sans MS" pitchFamily="66" charset="0"/>
              </a:rPr>
              <a:t>И конечно, припевать лучше хором,</a:t>
            </a:r>
            <a:br>
              <a:rPr lang="ru-RU" sz="3500" dirty="0" smtClean="0">
                <a:latin typeface="Comic Sans MS" pitchFamily="66" charset="0"/>
              </a:rPr>
            </a:br>
            <a:r>
              <a:rPr lang="ru-RU" sz="3500" dirty="0" smtClean="0">
                <a:latin typeface="Comic Sans MS" pitchFamily="66" charset="0"/>
              </a:rPr>
              <a:t>Лучше хором, лучше хором!</a:t>
            </a:r>
            <a:endParaRPr lang="ru-RU" sz="35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61648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dirty="0" smtClean="0">
                <a:latin typeface="Comic Sans MS" pitchFamily="66" charset="0"/>
              </a:rPr>
              <a:t>   Нам счастливую тропинку выбрать надобно,</a:t>
            </a:r>
            <a:br>
              <a:rPr lang="ru-RU" sz="3800" dirty="0" smtClean="0">
                <a:latin typeface="Comic Sans MS" pitchFamily="66" charset="0"/>
              </a:rPr>
            </a:br>
            <a:r>
              <a:rPr lang="ru-RU" sz="3800" dirty="0" smtClean="0">
                <a:latin typeface="Comic Sans MS" pitchFamily="66" charset="0"/>
              </a:rPr>
              <a:t>Раз – дождинка, два дождинка, будет радуга</a:t>
            </a:r>
            <a:br>
              <a:rPr lang="ru-RU" sz="3800" dirty="0" smtClean="0">
                <a:latin typeface="Comic Sans MS" pitchFamily="66" charset="0"/>
              </a:rPr>
            </a:br>
            <a:r>
              <a:rPr lang="ru-RU" sz="3800" dirty="0" smtClean="0">
                <a:latin typeface="Comic Sans MS" pitchFamily="66" charset="0"/>
              </a:rPr>
              <a:t>Раз – дощечка, два дощечка, будет лесенка</a:t>
            </a:r>
            <a:br>
              <a:rPr lang="ru-RU" sz="3800" dirty="0" smtClean="0">
                <a:latin typeface="Comic Sans MS" pitchFamily="66" charset="0"/>
              </a:rPr>
            </a:br>
            <a:r>
              <a:rPr lang="ru-RU" sz="3800" dirty="0" smtClean="0">
                <a:latin typeface="Comic Sans MS" pitchFamily="66" charset="0"/>
              </a:rPr>
              <a:t>Раз – словечко, два словечко, будет песенка</a:t>
            </a:r>
          </a:p>
          <a:p>
            <a:pPr>
              <a:buNone/>
            </a:pPr>
            <a:endParaRPr lang="ru-RU" sz="3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rgbClr val="FFFF00"/>
                </a:solidFill>
                <a:latin typeface="Comic Sans MS" pitchFamily="66" charset="0"/>
              </a:rPr>
              <a:t>ПРИПЕВ:</a:t>
            </a:r>
          </a:p>
          <a:p>
            <a:pPr algn="ctr">
              <a:buNone/>
            </a:pPr>
            <a:r>
              <a:rPr lang="ru-RU" sz="3800" dirty="0" smtClean="0">
                <a:latin typeface="Comic Sans MS" pitchFamily="66" charset="0"/>
              </a:rPr>
              <a:t>Вместе весело шагать по просторам,</a:t>
            </a:r>
          </a:p>
          <a:p>
            <a:pPr algn="ctr">
              <a:buNone/>
            </a:pPr>
            <a:r>
              <a:rPr lang="ru-RU" sz="3800" dirty="0" smtClean="0">
                <a:latin typeface="Comic Sans MS" pitchFamily="66" charset="0"/>
              </a:rPr>
              <a:t>По просторам, по просторам!</a:t>
            </a:r>
          </a:p>
          <a:p>
            <a:pPr algn="ctr">
              <a:buNone/>
            </a:pPr>
            <a:r>
              <a:rPr lang="ru-RU" sz="3800" dirty="0" smtClean="0">
                <a:latin typeface="Comic Sans MS" pitchFamily="66" charset="0"/>
              </a:rPr>
              <a:t>И конечно, припевать лучше хором,</a:t>
            </a:r>
          </a:p>
          <a:p>
            <a:pPr algn="ctr">
              <a:buNone/>
            </a:pPr>
            <a:r>
              <a:rPr lang="ru-RU" sz="3800" dirty="0" smtClean="0">
                <a:latin typeface="Comic Sans MS" pitchFamily="66" charset="0"/>
              </a:rPr>
              <a:t>Лучше хором, лучше хором!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628800"/>
            <a:ext cx="8424936" cy="3600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Молодцы!!!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иллюстрации Владимира Трубицы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3653417" cy="4248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Одинокий И Грустно, Маленькая Девочка, Плача С Хвостики И Розовый Пуловер клипарты - ClipartLogo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32656"/>
            <a:ext cx="3672408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4" name="Picture 12" descr="Дневник ROLLETA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10448">
            <a:off x="3538125" y="1819063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4" name="Picture 2" descr="Надоели дожди, сырость и холод. Тогда вам в Египет. - Туризм / иммиграция в Ужгороде на Sla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03418">
            <a:off x="259183" y="256867"/>
            <a:ext cx="2106806" cy="21209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КлипАрт Весёлые зверюшки на прозрачном фо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744383">
            <a:off x="6528242" y="201885"/>
            <a:ext cx="1116584" cy="1196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6" descr="Семья - Праздничный портал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52746">
            <a:off x="5292080" y="3915054"/>
            <a:ext cx="3489176" cy="2616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60" name="Picture 8" descr="Детские иллюстрации Владимира Трубицын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567789">
            <a:off x="179512" y="4869160"/>
            <a:ext cx="1800200" cy="1812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62" name="Picture 10" descr="Веселое застолье, которым российский участник Евровидения отметил - 23 May 2013 - Blog - Rocketworksho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48913">
            <a:off x="3131840" y="4653136"/>
            <a:ext cx="1708398" cy="1912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868560">
            <a:off x="43989" y="2091357"/>
            <a:ext cx="9103612" cy="1698928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EA1AEA"/>
                </a:solidFill>
                <a:latin typeface="Monotype Corsiva" pitchFamily="66" charset="0"/>
              </a:rPr>
              <a:t>«Весело – грустно»</a:t>
            </a:r>
            <a:endParaRPr lang="ru-RU" sz="8000" dirty="0">
              <a:solidFill>
                <a:srgbClr val="EA1AEA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Симпатичные клоуны Светланы Михайловой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528" y="260648"/>
            <a:ext cx="4248472" cy="5299527"/>
          </a:xfrm>
          <a:prstGeom prst="rect">
            <a:avLst/>
          </a:prstGeom>
          <a:noFill/>
        </p:spPr>
      </p:pic>
      <p:sp>
        <p:nvSpPr>
          <p:cNvPr id="8" name="Солнце 7"/>
          <p:cNvSpPr/>
          <p:nvPr/>
        </p:nvSpPr>
        <p:spPr>
          <a:xfrm>
            <a:off x="0" y="0"/>
            <a:ext cx="6372200" cy="6237312"/>
          </a:xfrm>
          <a:prstGeom prst="su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Меня зовут сеньор Мажор! Я лучший друг ребят. С собой, когда я прихожу, - улыбки, шутки, смех. И если дружен ты со мной, то ждет тебя успех!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росмотр изображения 2394428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4664"/>
            <a:ext cx="4355976" cy="53713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0" y="188640"/>
            <a:ext cx="5076056" cy="4581128"/>
          </a:xfrm>
          <a:prstGeom prst="cloudCallout">
            <a:avLst>
              <a:gd name="adj1" fmla="val 58917"/>
              <a:gd name="adj2" fmla="val 21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Меня зовут синьор Минор. И вот что я скажу: со смехом мне не по пути, я грустью дорожу. Люблю, вздыхая, слёзы лить и предлагаю вам. Давайте вместе погрусти – о чем – не знаю сам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Monotype Corsiva" pitchFamily="66" charset="0"/>
              </a:rPr>
              <a:t>Людвиг </a:t>
            </a:r>
            <a:r>
              <a:rPr lang="ru-RU" sz="6000" dirty="0" err="1" smtClean="0">
                <a:solidFill>
                  <a:srgbClr val="FFFF00"/>
                </a:solidFill>
                <a:latin typeface="Monotype Corsiva" pitchFamily="66" charset="0"/>
              </a:rPr>
              <a:t>ван</a:t>
            </a:r>
            <a:r>
              <a:rPr lang="ru-RU" sz="6000" dirty="0" smtClean="0">
                <a:solidFill>
                  <a:srgbClr val="FFFF00"/>
                </a:solidFill>
                <a:latin typeface="Monotype Corsiva" pitchFamily="66" charset="0"/>
              </a:rPr>
              <a:t> Бетховен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7784" y="1124744"/>
            <a:ext cx="6336704" cy="5733256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ru-RU" sz="3400" dirty="0" smtClean="0">
                <a:latin typeface="Comic Sans MS" pitchFamily="66" charset="0"/>
              </a:rPr>
              <a:t>     Родился в Бонне в семье музыкантов. Первым учителем музыки стал для Бетховена отец, чей вспыльчивый и грубый характер почти полностью отвратил мальчика от занятий.</a:t>
            </a:r>
          </a:p>
          <a:p>
            <a:pPr fontAlgn="base">
              <a:buNone/>
            </a:pPr>
            <a:r>
              <a:rPr lang="ru-RU" sz="3400" dirty="0" smtClean="0">
                <a:latin typeface="Comic Sans MS" pitchFamily="66" charset="0"/>
              </a:rPr>
              <a:t>	Гораздо больше ему дали уроки придворного капельмейстера (руководитель капеллы) К. Г. Нефе. В 1785 г. Бетховен был назначен на должность органиста </a:t>
            </a:r>
            <a:r>
              <a:rPr lang="ru-RU" sz="3400" dirty="0" err="1" smtClean="0">
                <a:latin typeface="Comic Sans MS" pitchFamily="66" charset="0"/>
              </a:rPr>
              <a:t>курфюрстской</a:t>
            </a:r>
            <a:r>
              <a:rPr lang="ru-RU" sz="3400" dirty="0" smtClean="0">
                <a:latin typeface="Comic Sans MS" pitchFamily="66" charset="0"/>
              </a:rPr>
              <a:t> капеллы. Его выступления проходили с неизменным успехом; в 1814 г. композитор достиг пика своей славы. Но жизнь его омрачалась прогрессирующей глухотой, впервые давшей о себе знать ещё в 1797 г. Болезнь заставила полностью отказаться от концертной деятельности.</a:t>
            </a:r>
          </a:p>
          <a:p>
            <a:pPr fontAlgn="base">
              <a:buNone/>
            </a:pPr>
            <a:r>
              <a:rPr lang="ru-RU" sz="3400" dirty="0" smtClean="0">
                <a:latin typeface="Comic Sans MS" pitchFamily="66" charset="0"/>
              </a:rPr>
              <a:t>	Однако, даже полностью потеряв слух, Бетховен продолжал писать музыку. В последние годы жизни он создал пять фортепианных сонат</a:t>
            </a:r>
          </a:p>
          <a:p>
            <a:pPr fontAlgn="base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22" name="Picture 2" descr="http://citaty.su/wp-content/uploads/2012/04/beetho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08484"/>
            <a:ext cx="2664296" cy="3184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Музыка: Л.Бетховен «Сурок»</a:t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Картина А. Ватто Савояр с сурком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А. Ватто Савояр с сурком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484785"/>
            <a:ext cx="5616624" cy="537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L-van-bethoven-Surok(muzofon.com)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28384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59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Какие клоуны?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Клоун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6984776" cy="49082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441</Words>
  <Application>Microsoft Office PowerPoint</Application>
  <PresentationFormat>Экран (4:3)</PresentationFormat>
  <Paragraphs>68</Paragraphs>
  <Slides>22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Урок музыки  «Весело – грустно»</vt:lpstr>
      <vt:lpstr>Слайд 2</vt:lpstr>
      <vt:lpstr>Слайд 3</vt:lpstr>
      <vt:lpstr>«Весело – грустно»</vt:lpstr>
      <vt:lpstr>Слайд 5</vt:lpstr>
      <vt:lpstr>Слайд 6</vt:lpstr>
      <vt:lpstr>Людвиг ван Бетховен </vt:lpstr>
      <vt:lpstr>Музыка: Л.Бетховен «Сурок» Картина А. Ватто Савояр с сурком</vt:lpstr>
      <vt:lpstr>Какие клоуны?</vt:lpstr>
      <vt:lpstr>Дмитрий Кабалевский</vt:lpstr>
      <vt:lpstr>Музыка: Д. Кабалевский «Клоуны»</vt:lpstr>
      <vt:lpstr>Роберт Шуман</vt:lpstr>
      <vt:lpstr> Музыка: Р.Шуман «Веселый крестьянин, возвращающийся с работы» Картина: Брейгель «Крестьянские пляски на свадьбе» </vt:lpstr>
      <vt:lpstr>Споем?</vt:lpstr>
      <vt:lpstr>Д. Кабалевский «Перепелочка»</vt:lpstr>
      <vt:lpstr>«Перепёлочка»</vt:lpstr>
      <vt:lpstr>В. Шаинский «Вместе весело шагать»</vt:lpstr>
      <vt:lpstr>«Вместе весело шагать»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Acer</cp:lastModifiedBy>
  <cp:revision>19</cp:revision>
  <dcterms:created xsi:type="dcterms:W3CDTF">2014-10-29T09:15:35Z</dcterms:created>
  <dcterms:modified xsi:type="dcterms:W3CDTF">2016-02-21T10:04:07Z</dcterms:modified>
</cp:coreProperties>
</file>