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85" r:id="rId3"/>
    <p:sldId id="257" r:id="rId4"/>
    <p:sldId id="275" r:id="rId5"/>
    <p:sldId id="276" r:id="rId6"/>
    <p:sldId id="280" r:id="rId7"/>
    <p:sldId id="281" r:id="rId8"/>
    <p:sldId id="258" r:id="rId9"/>
    <p:sldId id="277" r:id="rId10"/>
    <p:sldId id="282" r:id="rId11"/>
    <p:sldId id="278" r:id="rId12"/>
    <p:sldId id="279" r:id="rId13"/>
    <p:sldId id="259" r:id="rId14"/>
    <p:sldId id="260" r:id="rId15"/>
    <p:sldId id="274" r:id="rId16"/>
    <p:sldId id="283" r:id="rId17"/>
    <p:sldId id="284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012BE"/>
    <a:srgbClr val="00FF00"/>
    <a:srgbClr val="66FF33"/>
    <a:srgbClr val="FFFFFF"/>
    <a:srgbClr val="FFFFCC"/>
    <a:srgbClr val="9900CC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857E-C0AB-4611-81F0-51537EE3B2D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0830-10A8-4C2E-B7AA-06CEBD59F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0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624F3A-3BE2-4485-AB1C-82A6B332845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F29BAE-8320-4E27-89CA-BF36A07A4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7572428" cy="6286544"/>
          </a:xfr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858148" cy="1928826"/>
          </a:xfrm>
          <a:ln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44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44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44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44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44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569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Света\Рабочий стол\scn000009.tif"/>
          <p:cNvPicPr/>
          <p:nvPr/>
        </p:nvPicPr>
        <p:blipFill>
          <a:blip r:embed="rId2"/>
          <a:srcRect l="15094" r="18868"/>
          <a:stretch>
            <a:fillRect/>
          </a:stretch>
        </p:blipFill>
        <p:spPr bwMode="auto">
          <a:xfrm>
            <a:off x="5652120" y="2132856"/>
            <a:ext cx="2857520" cy="32956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0"/>
            <a:ext cx="7243718" cy="6525344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3100" dirty="0" smtClean="0">
              <a:solidFill>
                <a:srgbClr val="9900CC"/>
              </a:solidFill>
            </a:endParaRP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400" dirty="0" smtClean="0">
                <a:solidFill>
                  <a:srgbClr val="002060"/>
                </a:solidFill>
              </a:rPr>
              <a:t>                                        </a:t>
            </a:r>
            <a:endParaRPr kumimoji="0" lang="ru-RU" sz="34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«Наука думать для </a:t>
            </a: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больших и маленьких»</a:t>
            </a:r>
            <a:endParaRPr kumimoji="0" lang="ru-RU" sz="3200" b="0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                                                        </a:t>
            </a:r>
          </a:p>
          <a:p>
            <a:pPr marL="27432" lvl="0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 </a:t>
            </a:r>
          </a:p>
          <a:p>
            <a:pPr marL="27432" lvl="0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3100" dirty="0" smtClean="0">
              <a:solidFill>
                <a:srgbClr val="C00000"/>
              </a:solidFill>
            </a:endParaRPr>
          </a:p>
          <a:p>
            <a:pPr marL="27432" lvl="0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 </a:t>
            </a:r>
          </a:p>
          <a:p>
            <a:pPr marL="27432" lvl="0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7432" lvl="0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>
                <a:solidFill>
                  <a:srgbClr val="002060"/>
                </a:solidFill>
              </a:rPr>
              <a:t>Полякова Светлана Дмитриевна,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оспитатель высшей квалификационной </a:t>
            </a:r>
            <a:r>
              <a:rPr lang="ru-RU" sz="2400" dirty="0" smtClean="0">
                <a:solidFill>
                  <a:srgbClr val="002060"/>
                </a:solidFill>
              </a:rPr>
              <a:t>категории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МБДОУ «Детский сад №71 «Антошка»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г</a:t>
            </a:r>
            <a:r>
              <a:rPr lang="ru-RU" sz="2400" dirty="0" smtClean="0">
                <a:solidFill>
                  <a:srgbClr val="002060"/>
                </a:solidFill>
              </a:rPr>
              <a:t>. Норильск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7432" lvl="0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kumimoji="0" lang="ru-RU" sz="3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600" baseline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Sveta\Рабочий стол\Фото от Оли\DSC015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96044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Sveta\Рабочий стол\Новая папка\DSC01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451174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71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a\Рабочий стол\DSC023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761">
            <a:off x="529147" y="390477"/>
            <a:ext cx="5019819" cy="37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veta\Рабочий стол\DSC02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70">
            <a:off x="4276313" y="2926612"/>
            <a:ext cx="4462230" cy="33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481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Sveta\Рабочий стол\Новая папка\100_13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896544" cy="358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Sveta\Рабочий стол\Новая папка\DSC01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086536" cy="38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430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46460" y="1780071"/>
            <a:ext cx="6000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9" name="Рисунок 8" descr="C:\Documents and Settings\Sveta\Рабочий стол\Фото от Оли\DSC02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7"/>
            <a:ext cx="475252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Documents and Settings\Sveta\Рабочий стол\Новая папка фотографий\DSC020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32048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214414" y="714356"/>
            <a:ext cx="7647836" cy="5105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571744"/>
            <a:ext cx="8215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                                      </a:t>
            </a:r>
          </a:p>
        </p:txBody>
      </p:sp>
      <p:pic>
        <p:nvPicPr>
          <p:cNvPr id="18" name="Рисунок 17" descr="C:\Documents and Settings\Sveta\Рабочий стол\фото света\DSC02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31" y="3267064"/>
            <a:ext cx="4661119" cy="318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Sveta\Рабочий стол\фото света\DSC026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779">
            <a:off x="332664" y="667359"/>
            <a:ext cx="4480025" cy="314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Sveta\Рабочий стол\фото пекчатать\IMG_81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677">
            <a:off x="246736" y="528972"/>
            <a:ext cx="464139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Светлана\Прочее\Desktop\DSC0656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9" r="10745"/>
          <a:stretch>
            <a:fillRect/>
          </a:stretch>
        </p:blipFill>
        <p:spPr bwMode="auto">
          <a:xfrm rot="269772">
            <a:off x="4835970" y="1540850"/>
            <a:ext cx="3834927" cy="5047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Светлана\Прочее\Desktop\фото для ДЕТИ\P30300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5" y="3645024"/>
            <a:ext cx="3849653" cy="279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Светлана\Прочее\Desktop\фото для ДЕТИ\DSC05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050"/>
            <a:ext cx="3960440" cy="31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лана\Прочее\Desktop\фото для ДЕТИ\DSC058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3"/>
          <a:stretch>
            <a:fillRect/>
          </a:stretch>
        </p:blipFill>
        <p:spPr bwMode="auto">
          <a:xfrm>
            <a:off x="4067944" y="1702198"/>
            <a:ext cx="4896544" cy="3453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6953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</a:rPr>
              <a:t>ТРИЗ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- это не составленная раз и навсегда система творческой педагогической работы, это постоянно развивающаяся программа. Постепенно опыт работы по внедрению ТРИЗ в </a:t>
            </a:r>
            <a:r>
              <a:rPr lang="ru-RU" sz="2800" dirty="0" smtClean="0">
                <a:effectLst/>
              </a:rPr>
              <a:t>образовании «обрастает</a:t>
            </a:r>
            <a:r>
              <a:rPr lang="ru-RU" sz="2800" dirty="0">
                <a:effectLst/>
              </a:rPr>
              <a:t>»  всё новыми идеями и педагогическими  находками, ведь дорога творчества не имеет </a:t>
            </a:r>
            <a:r>
              <a:rPr lang="ru-RU" sz="2800" dirty="0" smtClean="0">
                <a:effectLst/>
              </a:rPr>
              <a:t>конца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7485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-99392"/>
            <a:ext cx="7579169" cy="542926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357166"/>
            <a:ext cx="77153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1799611"/>
            <a:ext cx="66967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FF0000"/>
                </a:solidFill>
              </a:rPr>
              <a:t>«От того каким будет старт – зависит успешность человека в будущем»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5984" y="4079566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498080" cy="5904656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endParaRPr lang="ru-RU" sz="5900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  <a:p>
            <a:pPr marL="82296" indent="0">
              <a:buNone/>
            </a:pPr>
            <a:endParaRPr lang="ru-RU" sz="59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  <a:p>
            <a:pPr marL="82296" indent="0">
              <a:buNone/>
            </a:pPr>
            <a:r>
              <a:rPr lang="ru-RU" sz="8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Адаптированные </a:t>
            </a:r>
            <a:r>
              <a:rPr lang="ru-RU" sz="8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методы </a:t>
            </a:r>
            <a:r>
              <a:rPr lang="ru-RU" sz="8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ТРИЗ(теории решения изобретательских задач),  </a:t>
            </a:r>
            <a:r>
              <a:rPr lang="ru-RU" sz="8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умело и разумно включённые в </a:t>
            </a:r>
            <a:r>
              <a:rPr lang="ru-RU" sz="8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8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рограмму ДОУ, </a:t>
            </a:r>
            <a:r>
              <a:rPr lang="ru-RU" sz="8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создают ребёнку</a:t>
            </a:r>
            <a:r>
              <a:rPr lang="ru-RU" sz="8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82296" indent="0">
              <a:buNone/>
            </a:pPr>
            <a:endParaRPr lang="ru-RU" sz="59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ru-RU" sz="7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возможность для интересного обучения </a:t>
            </a:r>
          </a:p>
          <a:p>
            <a:pPr lvl="0"/>
            <a:r>
              <a:rPr lang="ru-RU" sz="7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повышают интерес и готовность к творческому решению задач, возникающих в процессе познания окружающего мира, обучения, общения, игр</a:t>
            </a:r>
          </a:p>
          <a:p>
            <a:pPr lvl="0"/>
            <a:r>
              <a:rPr lang="ru-RU" sz="7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способствуют формированию системного мышления</a:t>
            </a:r>
          </a:p>
          <a:p>
            <a:pPr lvl="0"/>
            <a:r>
              <a:rPr lang="ru-RU" sz="7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раскрытию творческого потенциала каждого ребёнка</a:t>
            </a:r>
          </a:p>
          <a:p>
            <a:pPr lvl="0"/>
            <a:r>
              <a:rPr lang="ru-RU" sz="7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развитию чувства уверенности в себе и в своих возможностях,   умению преодолевать трудности</a:t>
            </a:r>
          </a:p>
          <a:p>
            <a:pPr marL="82296" indent="0">
              <a:buNone/>
            </a:pPr>
            <a:r>
              <a:rPr lang="ru-RU" sz="7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832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28662" y="1357298"/>
            <a:ext cx="5786478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96752"/>
            <a:ext cx="8072462" cy="6606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900CC"/>
                </a:solidFill>
              </a:rPr>
              <a:t/>
            </a:r>
            <a:br>
              <a:rPr lang="ru-RU" sz="4000" dirty="0" smtClean="0">
                <a:solidFill>
                  <a:srgbClr val="9900CC"/>
                </a:solidFill>
              </a:rPr>
            </a:br>
            <a:r>
              <a:rPr lang="ru-RU" sz="4000" dirty="0" smtClean="0">
                <a:solidFill>
                  <a:srgbClr val="9900CC"/>
                </a:solidFill>
              </a:rPr>
              <a:t/>
            </a:r>
            <a:br>
              <a:rPr lang="ru-RU" sz="4000" dirty="0" smtClean="0">
                <a:solidFill>
                  <a:srgbClr val="9900CC"/>
                </a:solidFill>
              </a:rPr>
            </a:br>
            <a:r>
              <a:rPr lang="ru-RU" sz="2700" b="1" dirty="0" smtClean="0">
                <a:solidFill>
                  <a:srgbClr val="9900CC"/>
                </a:solidFill>
              </a:rPr>
              <a:t/>
            </a:r>
            <a:br>
              <a:rPr lang="ru-RU" sz="2700" b="1" dirty="0" smtClean="0">
                <a:solidFill>
                  <a:srgbClr val="9900CC"/>
                </a:solidFill>
              </a:rPr>
            </a:br>
            <a:r>
              <a:rPr lang="ru-RU" sz="3600" b="1" dirty="0" smtClean="0">
                <a:solidFill>
                  <a:srgbClr val="9900CC"/>
                </a:solidFill>
              </a:rPr>
              <a:t/>
            </a:r>
            <a:br>
              <a:rPr lang="ru-RU" sz="3600" b="1" dirty="0" smtClean="0">
                <a:solidFill>
                  <a:srgbClr val="9900CC"/>
                </a:solidFill>
              </a:rPr>
            </a:br>
            <a:r>
              <a:rPr lang="ru-RU" sz="3600" b="1" dirty="0" smtClean="0">
                <a:solidFill>
                  <a:srgbClr val="9900CC"/>
                </a:solidFill>
              </a:rPr>
              <a:t/>
            </a:r>
            <a:br>
              <a:rPr lang="ru-RU" sz="3600" b="1" dirty="0" smtClean="0">
                <a:solidFill>
                  <a:srgbClr val="9900CC"/>
                </a:solidFill>
              </a:rPr>
            </a:br>
            <a:r>
              <a:rPr lang="ru-RU" sz="2800" dirty="0" smtClean="0">
                <a:solidFill>
                  <a:srgbClr val="9900CC"/>
                </a:solidFill>
              </a:rPr>
              <a:t/>
            </a:r>
            <a:br>
              <a:rPr lang="ru-RU" sz="2800" dirty="0" smtClean="0">
                <a:solidFill>
                  <a:srgbClr val="9900CC"/>
                </a:solidFill>
              </a:rPr>
            </a:br>
            <a:endParaRPr lang="ru-RU" sz="2800" b="1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959117" y="722"/>
            <a:ext cx="7643866" cy="100811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0260"/>
              </a:avLst>
            </a:prstTxWarp>
          </a:bodyPr>
          <a:lstStyle/>
          <a:p>
            <a:pPr algn="ctr" rtl="0"/>
            <a:r>
              <a:rPr lang="ru-RU" sz="3200" b="1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00B0F0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/>
                <a:latin typeface="Corbel"/>
              </a:rPr>
              <a:t>"Школа маленьких волшебников"</a:t>
            </a:r>
            <a:endParaRPr lang="ru-RU" sz="3200" b="1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50000">
                    <a:srgbClr val="00B0F0"/>
                  </a:gs>
                  <a:gs pos="100000">
                    <a:srgbClr val="FF0000"/>
                  </a:gs>
                </a:gsLst>
                <a:lin ang="0" scaled="1"/>
              </a:gradFill>
              <a:effectLst/>
              <a:latin typeface="Corbel"/>
            </a:endParaRPr>
          </a:p>
        </p:txBody>
      </p:sp>
      <p:pic>
        <p:nvPicPr>
          <p:cNvPr id="7" name="Рисунок 6" descr="C:\Documents and Settings\Sveta\Рабочий стол\Фото от Оли\DSC01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508">
            <a:off x="4218840" y="2868162"/>
            <a:ext cx="4573439" cy="37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G:\ЦЕЛЕВАЯ ДЕТИ\фото для ДЕТИ\P10704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23463" b="24217"/>
          <a:stretch>
            <a:fillRect/>
          </a:stretch>
        </p:blipFill>
        <p:spPr bwMode="auto">
          <a:xfrm rot="21255121">
            <a:off x="331669" y="1257319"/>
            <a:ext cx="4501499" cy="32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пекчатать\DSC025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827">
            <a:off x="341096" y="680999"/>
            <a:ext cx="4306709" cy="342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Documents and Settings\Sveta\Рабочий стол\Куча фоток\DSC01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555">
            <a:off x="4334146" y="2890441"/>
            <a:ext cx="4503593" cy="341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Sveta\Рабочий стол\Куча фоток\DSC0161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/>
          <a:stretch/>
        </p:blipFill>
        <p:spPr bwMode="auto">
          <a:xfrm>
            <a:off x="611560" y="188640"/>
            <a:ext cx="4464496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фото для отчёта\IMG_8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8571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176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ветлана\ФОТО РТВ\ФОТО осень\DSC019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66474">
            <a:off x="398884" y="462568"/>
            <a:ext cx="4725243" cy="32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Sveta\Рабочий стол\Новая папка\Изображение 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4" y="2852936"/>
            <a:ext cx="5117116" cy="379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6995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a\Рабочий стол\Новая папка\DSC0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Sveta\Рабочий стол\Новая папка\DSC001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0768"/>
            <a:ext cx="4057357" cy="509460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36858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 descr="C:\Documents and Settings\Света\Рабочий стол\ПАПКА с фотками\воздух\DSC0061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5290">
            <a:off x="411821" y="1192850"/>
            <a:ext cx="40431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72547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Развитие Творческого Воображения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8429684" cy="53911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928802"/>
            <a:ext cx="68580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3244334"/>
            <a:ext cx="8072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</a:t>
            </a:r>
            <a:endParaRPr lang="ru-RU" sz="2800" dirty="0"/>
          </a:p>
        </p:txBody>
      </p:sp>
      <p:pic>
        <p:nvPicPr>
          <p:cNvPr id="12" name="Рисунок 11" descr="C:\Documents and Settings\Sveta\Рабочий стол\фото с воздухом\DSC027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62">
            <a:off x="4069255" y="3031934"/>
            <a:ext cx="4571885" cy="34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Sveta\Рабочий стол\Новая папка\Изображение 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068959"/>
            <a:ext cx="5005519" cy="361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Sveta\Рабочий стол\Новая папка фотографий\DSC0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667">
            <a:off x="395065" y="516126"/>
            <a:ext cx="4610031" cy="3646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4491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C9DA91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128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Творческого Воображения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ТРИЗ - это не составленная раз и навсегда система творческой педагогической работы, это постоянно развивающаяся программа. Постепенно опыт работы по внедрению ТРИЗ в образовании «обрастает»  всё новыми идеями и педагогическими  находками, ведь дорога творчества не имеет конца 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городского методического объединения по программе «Развитие»</dc:title>
  <dc:creator>MJ226</dc:creator>
  <cp:lastModifiedBy>Светлана</cp:lastModifiedBy>
  <cp:revision>248</cp:revision>
  <dcterms:created xsi:type="dcterms:W3CDTF">2008-11-17T10:25:34Z</dcterms:created>
  <dcterms:modified xsi:type="dcterms:W3CDTF">2016-02-19T14:58:39Z</dcterms:modified>
</cp:coreProperties>
</file>