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81" r:id="rId2"/>
    <p:sldId id="398" r:id="rId3"/>
    <p:sldId id="347" r:id="rId4"/>
    <p:sldId id="314" r:id="rId5"/>
    <p:sldId id="346" r:id="rId6"/>
    <p:sldId id="348" r:id="rId7"/>
    <p:sldId id="349" r:id="rId8"/>
    <p:sldId id="350" r:id="rId9"/>
    <p:sldId id="313" r:id="rId10"/>
    <p:sldId id="354" r:id="rId11"/>
    <p:sldId id="355" r:id="rId12"/>
    <p:sldId id="391" r:id="rId13"/>
    <p:sldId id="364" r:id="rId14"/>
    <p:sldId id="357" r:id="rId15"/>
    <p:sldId id="358" r:id="rId16"/>
    <p:sldId id="359" r:id="rId17"/>
    <p:sldId id="360" r:id="rId18"/>
    <p:sldId id="361" r:id="rId19"/>
    <p:sldId id="386" r:id="rId20"/>
    <p:sldId id="318" r:id="rId21"/>
    <p:sldId id="319" r:id="rId22"/>
    <p:sldId id="341" r:id="rId23"/>
    <p:sldId id="342" r:id="rId24"/>
    <p:sldId id="343" r:id="rId25"/>
    <p:sldId id="344" r:id="rId26"/>
    <p:sldId id="320" r:id="rId27"/>
    <p:sldId id="389" r:id="rId28"/>
    <p:sldId id="321" r:id="rId29"/>
    <p:sldId id="337" r:id="rId30"/>
    <p:sldId id="339" r:id="rId31"/>
    <p:sldId id="371" r:id="rId32"/>
    <p:sldId id="373" r:id="rId33"/>
    <p:sldId id="366" r:id="rId34"/>
    <p:sldId id="372" r:id="rId35"/>
    <p:sldId id="375" r:id="rId36"/>
    <p:sldId id="377" r:id="rId37"/>
    <p:sldId id="388" r:id="rId38"/>
    <p:sldId id="370" r:id="rId39"/>
    <p:sldId id="378" r:id="rId40"/>
    <p:sldId id="393" r:id="rId41"/>
    <p:sldId id="395" r:id="rId42"/>
    <p:sldId id="379" r:id="rId43"/>
    <p:sldId id="397" r:id="rId44"/>
  </p:sldIdLst>
  <p:sldSz cx="9144000" cy="6858000" type="screen4x3"/>
  <p:notesSz cx="6858000" cy="994568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FFCCFF"/>
    <a:srgbClr val="C0C0C0"/>
    <a:srgbClr val="66CCFF"/>
    <a:srgbClr val="FFCC99"/>
    <a:srgbClr val="FF6600"/>
    <a:srgbClr val="FF3300"/>
    <a:srgbClr val="000099"/>
    <a:srgbClr val="F8F8F8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66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Documents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Documents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Лист1!$J$11</c:f>
              <c:strCache>
                <c:ptCount val="1"/>
                <c:pt idx="0">
                  <c:v>кол-во участников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cat>
            <c:strRef>
              <c:f>Лист1!$I$12:$I$14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Лист1!$J$12:$J$14</c:f>
              <c:numCache>
                <c:formatCode>General</c:formatCode>
                <c:ptCount val="3"/>
                <c:pt idx="0">
                  <c:v>17</c:v>
                </c:pt>
                <c:pt idx="1">
                  <c:v>30</c:v>
                </c:pt>
                <c:pt idx="2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Лист1!$K$11</c:f>
              <c:strCache>
                <c:ptCount val="1"/>
                <c:pt idx="0">
                  <c:v>кол-во призёров</c:v>
                </c:pt>
              </c:strCache>
            </c:strRef>
          </c:tx>
          <c:cat>
            <c:strRef>
              <c:f>Лист1!$I$12:$I$14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Лист1!$K$12:$K$14</c:f>
              <c:numCache>
                <c:formatCode>General</c:formatCode>
                <c:ptCount val="3"/>
                <c:pt idx="0">
                  <c:v>16</c:v>
                </c:pt>
                <c:pt idx="1">
                  <c:v>27</c:v>
                </c:pt>
                <c:pt idx="2">
                  <c:v>28</c:v>
                </c:pt>
              </c:numCache>
            </c:numRef>
          </c:val>
        </c:ser>
        <c:axId val="77543680"/>
        <c:axId val="77561856"/>
      </c:barChart>
      <c:catAx>
        <c:axId val="77543680"/>
        <c:scaling>
          <c:orientation val="minMax"/>
        </c:scaling>
        <c:axPos val="b"/>
        <c:tickLblPos val="nextTo"/>
        <c:crossAx val="77561856"/>
        <c:crosses val="autoZero"/>
        <c:auto val="1"/>
        <c:lblAlgn val="ctr"/>
        <c:lblOffset val="100"/>
      </c:catAx>
      <c:valAx>
        <c:axId val="77561856"/>
        <c:scaling>
          <c:orientation val="minMax"/>
        </c:scaling>
        <c:axPos val="l"/>
        <c:majorGridlines/>
        <c:numFmt formatCode="General" sourceLinked="1"/>
        <c:tickLblPos val="nextTo"/>
        <c:crossAx val="77543680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C0C0C0"/>
    </a:solidFill>
    <a:ln w="38100">
      <a:solidFill>
        <a:schemeClr val="bg2">
          <a:lumMod val="75000"/>
          <a:lumOff val="25000"/>
        </a:schemeClr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Лист1!$J$11</c:f>
              <c:strCache>
                <c:ptCount val="1"/>
                <c:pt idx="0">
                  <c:v>кол-во участников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cat>
            <c:strRef>
              <c:f>Лист1!$I$12:$I$14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Лист1!$J$12:$J$14</c:f>
              <c:numCache>
                <c:formatCode>General</c:formatCode>
                <c:ptCount val="3"/>
                <c:pt idx="0">
                  <c:v>1</c:v>
                </c:pt>
                <c:pt idx="1">
                  <c:v>35</c:v>
                </c:pt>
                <c:pt idx="2">
                  <c:v>57</c:v>
                </c:pt>
              </c:numCache>
            </c:numRef>
          </c:val>
        </c:ser>
        <c:ser>
          <c:idx val="1"/>
          <c:order val="1"/>
          <c:tx>
            <c:strRef>
              <c:f>Лист1!$K$11</c:f>
              <c:strCache>
                <c:ptCount val="1"/>
                <c:pt idx="0">
                  <c:v>кол-во призёров</c:v>
                </c:pt>
              </c:strCache>
            </c:strRef>
          </c:tx>
          <c:cat>
            <c:strRef>
              <c:f>Лист1!$I$12:$I$14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Лист1!$K$12:$K$14</c:f>
              <c:numCache>
                <c:formatCode>General</c:formatCode>
                <c:ptCount val="3"/>
                <c:pt idx="0">
                  <c:v>1</c:v>
                </c:pt>
                <c:pt idx="1">
                  <c:v>28</c:v>
                </c:pt>
                <c:pt idx="2">
                  <c:v>46</c:v>
                </c:pt>
              </c:numCache>
            </c:numRef>
          </c:val>
        </c:ser>
        <c:shape val="cylinder"/>
        <c:axId val="78419456"/>
        <c:axId val="78420992"/>
        <c:axId val="0"/>
      </c:bar3DChart>
      <c:catAx>
        <c:axId val="78419456"/>
        <c:scaling>
          <c:orientation val="minMax"/>
        </c:scaling>
        <c:axPos val="b"/>
        <c:tickLblPos val="nextTo"/>
        <c:crossAx val="78420992"/>
        <c:crosses val="autoZero"/>
        <c:auto val="1"/>
        <c:lblAlgn val="ctr"/>
        <c:lblOffset val="100"/>
      </c:catAx>
      <c:valAx>
        <c:axId val="78420992"/>
        <c:scaling>
          <c:orientation val="minMax"/>
        </c:scaling>
        <c:axPos val="l"/>
        <c:majorGridlines/>
        <c:numFmt formatCode="General" sourceLinked="1"/>
        <c:tickLblPos val="nextTo"/>
        <c:crossAx val="78419456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C0C0C0"/>
    </a:solidFill>
    <a:ln w="38100">
      <a:solidFill>
        <a:schemeClr val="bg2">
          <a:lumMod val="75000"/>
          <a:lumOff val="25000"/>
        </a:schemeClr>
      </a:solidFill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0" y="0"/>
            <a:ext cx="9144000" cy="6846888"/>
            <a:chOff x="2308" y="1895"/>
            <a:chExt cx="1144" cy="96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08" y="1895"/>
              <a:ext cx="1144" cy="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2485" y="2042"/>
              <a:ext cx="967" cy="801"/>
            </a:xfrm>
            <a:custGeom>
              <a:avLst/>
              <a:gdLst/>
              <a:ahLst/>
              <a:cxnLst>
                <a:cxn ang="0">
                  <a:pos x="1611" y="1506"/>
                </a:cxn>
                <a:cxn ang="0">
                  <a:pos x="1663" y="1498"/>
                </a:cxn>
                <a:cxn ang="0">
                  <a:pos x="1712" y="1481"/>
                </a:cxn>
                <a:cxn ang="0">
                  <a:pos x="1755" y="1456"/>
                </a:cxn>
                <a:cxn ang="0">
                  <a:pos x="1793" y="1423"/>
                </a:cxn>
                <a:cxn ang="0">
                  <a:pos x="1825" y="1384"/>
                </a:cxn>
                <a:cxn ang="0">
                  <a:pos x="1849" y="1339"/>
                </a:cxn>
                <a:cxn ang="0">
                  <a:pos x="1864" y="1289"/>
                </a:cxn>
                <a:cxn ang="0">
                  <a:pos x="1868" y="1236"/>
                </a:cxn>
                <a:cxn ang="0">
                  <a:pos x="1868" y="1222"/>
                </a:cxn>
                <a:cxn ang="0">
                  <a:pos x="1867" y="1209"/>
                </a:cxn>
                <a:cxn ang="0">
                  <a:pos x="1934" y="175"/>
                </a:cxn>
                <a:cxn ang="0">
                  <a:pos x="1932" y="162"/>
                </a:cxn>
                <a:cxn ang="0">
                  <a:pos x="1929" y="138"/>
                </a:cxn>
                <a:cxn ang="0">
                  <a:pos x="1914" y="118"/>
                </a:cxn>
                <a:cxn ang="0">
                  <a:pos x="1889" y="104"/>
                </a:cxn>
                <a:cxn ang="0">
                  <a:pos x="1860" y="95"/>
                </a:cxn>
                <a:cxn ang="0">
                  <a:pos x="1831" y="89"/>
                </a:cxn>
                <a:cxn ang="0">
                  <a:pos x="1815" y="87"/>
                </a:cxn>
                <a:cxn ang="0">
                  <a:pos x="1810" y="86"/>
                </a:cxn>
                <a:cxn ang="0">
                  <a:pos x="251" y="0"/>
                </a:cxn>
                <a:cxn ang="0">
                  <a:pos x="201" y="1"/>
                </a:cxn>
                <a:cxn ang="0">
                  <a:pos x="155" y="12"/>
                </a:cxn>
                <a:cxn ang="0">
                  <a:pos x="111" y="33"/>
                </a:cxn>
                <a:cxn ang="0">
                  <a:pos x="73" y="63"/>
                </a:cxn>
                <a:cxn ang="0">
                  <a:pos x="41" y="100"/>
                </a:cxn>
                <a:cxn ang="0">
                  <a:pos x="18" y="141"/>
                </a:cxn>
                <a:cxn ang="0">
                  <a:pos x="4" y="187"/>
                </a:cxn>
                <a:cxn ang="0">
                  <a:pos x="0" y="236"/>
                </a:cxn>
                <a:cxn ang="0">
                  <a:pos x="67" y="1354"/>
                </a:cxn>
                <a:cxn ang="0">
                  <a:pos x="63" y="1378"/>
                </a:cxn>
                <a:cxn ang="0">
                  <a:pos x="63" y="1392"/>
                </a:cxn>
                <a:cxn ang="0">
                  <a:pos x="65" y="1427"/>
                </a:cxn>
                <a:cxn ang="0">
                  <a:pos x="78" y="1484"/>
                </a:cxn>
                <a:cxn ang="0">
                  <a:pos x="103" y="1537"/>
                </a:cxn>
                <a:cxn ang="0">
                  <a:pos x="138" y="1582"/>
                </a:cxn>
                <a:cxn ang="0">
                  <a:pos x="162" y="1601"/>
                </a:cxn>
                <a:cxn ang="0">
                  <a:pos x="169" y="1602"/>
                </a:cxn>
                <a:cxn ang="0">
                  <a:pos x="1611" y="1507"/>
                </a:cxn>
              </a:cxnLst>
              <a:rect l="0" t="0" r="r" b="b"/>
              <a:pathLst>
                <a:path w="1934" h="1602">
                  <a:moveTo>
                    <a:pt x="1611" y="1507"/>
                  </a:moveTo>
                  <a:lnTo>
                    <a:pt x="1611" y="1506"/>
                  </a:lnTo>
                  <a:lnTo>
                    <a:pt x="1638" y="1503"/>
                  </a:lnTo>
                  <a:lnTo>
                    <a:pt x="1663" y="1498"/>
                  </a:lnTo>
                  <a:lnTo>
                    <a:pt x="1689" y="1491"/>
                  </a:lnTo>
                  <a:lnTo>
                    <a:pt x="1712" y="1481"/>
                  </a:lnTo>
                  <a:lnTo>
                    <a:pt x="1735" y="1469"/>
                  </a:lnTo>
                  <a:lnTo>
                    <a:pt x="1755" y="1456"/>
                  </a:lnTo>
                  <a:lnTo>
                    <a:pt x="1775" y="1440"/>
                  </a:lnTo>
                  <a:lnTo>
                    <a:pt x="1793" y="1423"/>
                  </a:lnTo>
                  <a:lnTo>
                    <a:pt x="1810" y="1404"/>
                  </a:lnTo>
                  <a:lnTo>
                    <a:pt x="1825" y="1384"/>
                  </a:lnTo>
                  <a:lnTo>
                    <a:pt x="1837" y="1362"/>
                  </a:lnTo>
                  <a:lnTo>
                    <a:pt x="1849" y="1339"/>
                  </a:lnTo>
                  <a:lnTo>
                    <a:pt x="1857" y="1315"/>
                  </a:lnTo>
                  <a:lnTo>
                    <a:pt x="1864" y="1289"/>
                  </a:lnTo>
                  <a:lnTo>
                    <a:pt x="1867" y="1263"/>
                  </a:lnTo>
                  <a:lnTo>
                    <a:pt x="1868" y="1236"/>
                  </a:lnTo>
                  <a:lnTo>
                    <a:pt x="1868" y="1229"/>
                  </a:lnTo>
                  <a:lnTo>
                    <a:pt x="1868" y="1222"/>
                  </a:lnTo>
                  <a:lnTo>
                    <a:pt x="1868" y="1215"/>
                  </a:lnTo>
                  <a:lnTo>
                    <a:pt x="1867" y="1209"/>
                  </a:lnTo>
                  <a:lnTo>
                    <a:pt x="1869" y="1209"/>
                  </a:lnTo>
                  <a:lnTo>
                    <a:pt x="1934" y="175"/>
                  </a:lnTo>
                  <a:lnTo>
                    <a:pt x="1932" y="175"/>
                  </a:lnTo>
                  <a:lnTo>
                    <a:pt x="1932" y="162"/>
                  </a:lnTo>
                  <a:lnTo>
                    <a:pt x="1931" y="149"/>
                  </a:lnTo>
                  <a:lnTo>
                    <a:pt x="1929" y="138"/>
                  </a:lnTo>
                  <a:lnTo>
                    <a:pt x="1927" y="125"/>
                  </a:lnTo>
                  <a:lnTo>
                    <a:pt x="1914" y="118"/>
                  </a:lnTo>
                  <a:lnTo>
                    <a:pt x="1902" y="111"/>
                  </a:lnTo>
                  <a:lnTo>
                    <a:pt x="1889" y="104"/>
                  </a:lnTo>
                  <a:lnTo>
                    <a:pt x="1875" y="100"/>
                  </a:lnTo>
                  <a:lnTo>
                    <a:pt x="1860" y="95"/>
                  </a:lnTo>
                  <a:lnTo>
                    <a:pt x="1846" y="92"/>
                  </a:lnTo>
                  <a:lnTo>
                    <a:pt x="1831" y="89"/>
                  </a:lnTo>
                  <a:lnTo>
                    <a:pt x="1816" y="87"/>
                  </a:lnTo>
                  <a:lnTo>
                    <a:pt x="1815" y="87"/>
                  </a:lnTo>
                  <a:lnTo>
                    <a:pt x="1813" y="86"/>
                  </a:lnTo>
                  <a:lnTo>
                    <a:pt x="1810" y="86"/>
                  </a:lnTo>
                  <a:lnTo>
                    <a:pt x="1806" y="86"/>
                  </a:lnTo>
                  <a:lnTo>
                    <a:pt x="251" y="0"/>
                  </a:lnTo>
                  <a:lnTo>
                    <a:pt x="225" y="0"/>
                  </a:lnTo>
                  <a:lnTo>
                    <a:pt x="201" y="1"/>
                  </a:lnTo>
                  <a:lnTo>
                    <a:pt x="178" y="5"/>
                  </a:lnTo>
                  <a:lnTo>
                    <a:pt x="155" y="12"/>
                  </a:lnTo>
                  <a:lnTo>
                    <a:pt x="132" y="21"/>
                  </a:lnTo>
                  <a:lnTo>
                    <a:pt x="111" y="33"/>
                  </a:lnTo>
                  <a:lnTo>
                    <a:pt x="92" y="47"/>
                  </a:lnTo>
                  <a:lnTo>
                    <a:pt x="73" y="63"/>
                  </a:lnTo>
                  <a:lnTo>
                    <a:pt x="56" y="80"/>
                  </a:lnTo>
                  <a:lnTo>
                    <a:pt x="41" y="100"/>
                  </a:lnTo>
                  <a:lnTo>
                    <a:pt x="28" y="121"/>
                  </a:lnTo>
                  <a:lnTo>
                    <a:pt x="18" y="141"/>
                  </a:lnTo>
                  <a:lnTo>
                    <a:pt x="10" y="164"/>
                  </a:lnTo>
                  <a:lnTo>
                    <a:pt x="4" y="187"/>
                  </a:lnTo>
                  <a:lnTo>
                    <a:pt x="1" y="211"/>
                  </a:lnTo>
                  <a:lnTo>
                    <a:pt x="0" y="236"/>
                  </a:lnTo>
                  <a:lnTo>
                    <a:pt x="62" y="1354"/>
                  </a:lnTo>
                  <a:lnTo>
                    <a:pt x="67" y="1354"/>
                  </a:lnTo>
                  <a:lnTo>
                    <a:pt x="64" y="1372"/>
                  </a:lnTo>
                  <a:lnTo>
                    <a:pt x="63" y="1378"/>
                  </a:lnTo>
                  <a:lnTo>
                    <a:pt x="63" y="1385"/>
                  </a:lnTo>
                  <a:lnTo>
                    <a:pt x="63" y="1392"/>
                  </a:lnTo>
                  <a:lnTo>
                    <a:pt x="63" y="1397"/>
                  </a:lnTo>
                  <a:lnTo>
                    <a:pt x="65" y="1427"/>
                  </a:lnTo>
                  <a:lnTo>
                    <a:pt x="70" y="1456"/>
                  </a:lnTo>
                  <a:lnTo>
                    <a:pt x="78" y="1484"/>
                  </a:lnTo>
                  <a:lnTo>
                    <a:pt x="90" y="1511"/>
                  </a:lnTo>
                  <a:lnTo>
                    <a:pt x="103" y="1537"/>
                  </a:lnTo>
                  <a:lnTo>
                    <a:pt x="119" y="1560"/>
                  </a:lnTo>
                  <a:lnTo>
                    <a:pt x="138" y="1582"/>
                  </a:lnTo>
                  <a:lnTo>
                    <a:pt x="159" y="1601"/>
                  </a:lnTo>
                  <a:lnTo>
                    <a:pt x="162" y="1601"/>
                  </a:lnTo>
                  <a:lnTo>
                    <a:pt x="166" y="1601"/>
                  </a:lnTo>
                  <a:lnTo>
                    <a:pt x="169" y="1602"/>
                  </a:lnTo>
                  <a:lnTo>
                    <a:pt x="172" y="1602"/>
                  </a:lnTo>
                  <a:lnTo>
                    <a:pt x="1611" y="1507"/>
                  </a:lnTo>
                  <a:close/>
                </a:path>
              </a:pathLst>
            </a:custGeom>
            <a:solidFill>
              <a:srgbClr val="FFFF66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404" y="1995"/>
              <a:ext cx="1038" cy="843"/>
            </a:xfrm>
            <a:custGeom>
              <a:avLst/>
              <a:gdLst/>
              <a:ahLst/>
              <a:cxnLst>
                <a:cxn ang="0">
                  <a:pos x="190" y="1489"/>
                </a:cxn>
                <a:cxn ang="0">
                  <a:pos x="190" y="1482"/>
                </a:cxn>
                <a:cxn ang="0">
                  <a:pos x="190" y="1466"/>
                </a:cxn>
                <a:cxn ang="0">
                  <a:pos x="180" y="1289"/>
                </a:cxn>
                <a:cxn ang="0">
                  <a:pos x="158" y="899"/>
                </a:cxn>
                <a:cxn ang="0">
                  <a:pos x="136" y="509"/>
                </a:cxn>
                <a:cxn ang="0">
                  <a:pos x="126" y="332"/>
                </a:cxn>
                <a:cxn ang="0">
                  <a:pos x="132" y="275"/>
                </a:cxn>
                <a:cxn ang="0">
                  <a:pos x="148" y="222"/>
                </a:cxn>
                <a:cxn ang="0">
                  <a:pos x="176" y="175"/>
                </a:cxn>
                <a:cxn ang="0">
                  <a:pos x="211" y="133"/>
                </a:cxn>
                <a:cxn ang="0">
                  <a:pos x="232" y="114"/>
                </a:cxn>
                <a:cxn ang="0">
                  <a:pos x="255" y="99"/>
                </a:cxn>
                <a:cxn ang="0">
                  <a:pos x="279" y="85"/>
                </a:cxn>
                <a:cxn ang="0">
                  <a:pos x="305" y="75"/>
                </a:cxn>
                <a:cxn ang="0">
                  <a:pos x="331" y="67"/>
                </a:cxn>
                <a:cxn ang="0">
                  <a:pos x="359" y="61"/>
                </a:cxn>
                <a:cxn ang="0">
                  <a:pos x="386" y="59"/>
                </a:cxn>
                <a:cxn ang="0">
                  <a:pos x="415" y="59"/>
                </a:cxn>
                <a:cxn ang="0">
                  <a:pos x="1983" y="146"/>
                </a:cxn>
                <a:cxn ang="0">
                  <a:pos x="1995" y="148"/>
                </a:cxn>
                <a:cxn ang="0">
                  <a:pos x="1997" y="150"/>
                </a:cxn>
                <a:cxn ang="0">
                  <a:pos x="2018" y="153"/>
                </a:cxn>
                <a:cxn ang="0">
                  <a:pos x="2037" y="159"/>
                </a:cxn>
                <a:cxn ang="0">
                  <a:pos x="2057" y="165"/>
                </a:cxn>
                <a:cxn ang="0">
                  <a:pos x="2076" y="173"/>
                </a:cxn>
                <a:cxn ang="0">
                  <a:pos x="2059" y="138"/>
                </a:cxn>
                <a:cxn ang="0">
                  <a:pos x="2038" y="106"/>
                </a:cxn>
                <a:cxn ang="0">
                  <a:pos x="2013" y="77"/>
                </a:cxn>
                <a:cxn ang="0">
                  <a:pos x="1983" y="52"/>
                </a:cxn>
                <a:cxn ang="0">
                  <a:pos x="1951" y="32"/>
                </a:cxn>
                <a:cxn ang="0">
                  <a:pos x="1915" y="16"/>
                </a:cxn>
                <a:cxn ang="0">
                  <a:pos x="1877" y="5"/>
                </a:cxn>
                <a:cxn ang="0">
                  <a:pos x="1837" y="0"/>
                </a:cxn>
                <a:cxn ang="0">
                  <a:pos x="271" y="0"/>
                </a:cxn>
                <a:cxn ang="0">
                  <a:pos x="217" y="6"/>
                </a:cxn>
                <a:cxn ang="0">
                  <a:pos x="165" y="21"/>
                </a:cxn>
                <a:cxn ang="0">
                  <a:pos x="120" y="46"/>
                </a:cxn>
                <a:cxn ang="0">
                  <a:pos x="80" y="80"/>
                </a:cxn>
                <a:cxn ang="0">
                  <a:pos x="46" y="119"/>
                </a:cxn>
                <a:cxn ang="0">
                  <a:pos x="21" y="165"/>
                </a:cxn>
                <a:cxn ang="0">
                  <a:pos x="6" y="216"/>
                </a:cxn>
                <a:cxn ang="0">
                  <a:pos x="0" y="270"/>
                </a:cxn>
                <a:cxn ang="0">
                  <a:pos x="66" y="1399"/>
                </a:cxn>
                <a:cxn ang="0">
                  <a:pos x="65" y="1413"/>
                </a:cxn>
                <a:cxn ang="0">
                  <a:pos x="65" y="1427"/>
                </a:cxn>
                <a:cxn ang="0">
                  <a:pos x="68" y="1473"/>
                </a:cxn>
                <a:cxn ang="0">
                  <a:pos x="80" y="1515"/>
                </a:cxn>
                <a:cxn ang="0">
                  <a:pos x="97" y="1556"/>
                </a:cxn>
                <a:cxn ang="0">
                  <a:pos x="121" y="1591"/>
                </a:cxn>
                <a:cxn ang="0">
                  <a:pos x="150" y="1624"/>
                </a:cxn>
                <a:cxn ang="0">
                  <a:pos x="184" y="1650"/>
                </a:cxn>
                <a:cxn ang="0">
                  <a:pos x="222" y="1672"/>
                </a:cxn>
                <a:cxn ang="0">
                  <a:pos x="263" y="1687"/>
                </a:cxn>
                <a:cxn ang="0">
                  <a:pos x="233" y="1644"/>
                </a:cxn>
                <a:cxn ang="0">
                  <a:pos x="210" y="1597"/>
                </a:cxn>
                <a:cxn ang="0">
                  <a:pos x="195" y="1547"/>
                </a:cxn>
                <a:cxn ang="0">
                  <a:pos x="190" y="1492"/>
                </a:cxn>
              </a:cxnLst>
              <a:rect l="0" t="0" r="r" b="b"/>
              <a:pathLst>
                <a:path w="2076" h="1687">
                  <a:moveTo>
                    <a:pt x="190" y="1492"/>
                  </a:moveTo>
                  <a:lnTo>
                    <a:pt x="190" y="1489"/>
                  </a:lnTo>
                  <a:lnTo>
                    <a:pt x="190" y="1486"/>
                  </a:lnTo>
                  <a:lnTo>
                    <a:pt x="190" y="1482"/>
                  </a:lnTo>
                  <a:lnTo>
                    <a:pt x="190" y="1479"/>
                  </a:lnTo>
                  <a:lnTo>
                    <a:pt x="190" y="1466"/>
                  </a:lnTo>
                  <a:lnTo>
                    <a:pt x="188" y="1418"/>
                  </a:lnTo>
                  <a:lnTo>
                    <a:pt x="180" y="1289"/>
                  </a:lnTo>
                  <a:lnTo>
                    <a:pt x="171" y="1108"/>
                  </a:lnTo>
                  <a:lnTo>
                    <a:pt x="158" y="899"/>
                  </a:lnTo>
                  <a:lnTo>
                    <a:pt x="147" y="691"/>
                  </a:lnTo>
                  <a:lnTo>
                    <a:pt x="136" y="509"/>
                  </a:lnTo>
                  <a:lnTo>
                    <a:pt x="129" y="381"/>
                  </a:lnTo>
                  <a:lnTo>
                    <a:pt x="126" y="332"/>
                  </a:lnTo>
                  <a:lnTo>
                    <a:pt x="127" y="303"/>
                  </a:lnTo>
                  <a:lnTo>
                    <a:pt x="132" y="275"/>
                  </a:lnTo>
                  <a:lnTo>
                    <a:pt x="139" y="249"/>
                  </a:lnTo>
                  <a:lnTo>
                    <a:pt x="148" y="222"/>
                  </a:lnTo>
                  <a:lnTo>
                    <a:pt x="161" y="198"/>
                  </a:lnTo>
                  <a:lnTo>
                    <a:pt x="176" y="175"/>
                  </a:lnTo>
                  <a:lnTo>
                    <a:pt x="192" y="153"/>
                  </a:lnTo>
                  <a:lnTo>
                    <a:pt x="211" y="133"/>
                  </a:lnTo>
                  <a:lnTo>
                    <a:pt x="222" y="123"/>
                  </a:lnTo>
                  <a:lnTo>
                    <a:pt x="232" y="114"/>
                  </a:lnTo>
                  <a:lnTo>
                    <a:pt x="243" y="106"/>
                  </a:lnTo>
                  <a:lnTo>
                    <a:pt x="255" y="99"/>
                  </a:lnTo>
                  <a:lnTo>
                    <a:pt x="267" y="92"/>
                  </a:lnTo>
                  <a:lnTo>
                    <a:pt x="279" y="85"/>
                  </a:lnTo>
                  <a:lnTo>
                    <a:pt x="292" y="80"/>
                  </a:lnTo>
                  <a:lnTo>
                    <a:pt x="305" y="75"/>
                  </a:lnTo>
                  <a:lnTo>
                    <a:pt x="317" y="70"/>
                  </a:lnTo>
                  <a:lnTo>
                    <a:pt x="331" y="67"/>
                  </a:lnTo>
                  <a:lnTo>
                    <a:pt x="345" y="64"/>
                  </a:lnTo>
                  <a:lnTo>
                    <a:pt x="359" y="61"/>
                  </a:lnTo>
                  <a:lnTo>
                    <a:pt x="373" y="60"/>
                  </a:lnTo>
                  <a:lnTo>
                    <a:pt x="386" y="59"/>
                  </a:lnTo>
                  <a:lnTo>
                    <a:pt x="400" y="59"/>
                  </a:lnTo>
                  <a:lnTo>
                    <a:pt x="415" y="59"/>
                  </a:lnTo>
                  <a:lnTo>
                    <a:pt x="1981" y="146"/>
                  </a:lnTo>
                  <a:lnTo>
                    <a:pt x="1983" y="146"/>
                  </a:lnTo>
                  <a:lnTo>
                    <a:pt x="1989" y="146"/>
                  </a:lnTo>
                  <a:lnTo>
                    <a:pt x="1995" y="148"/>
                  </a:lnTo>
                  <a:lnTo>
                    <a:pt x="1997" y="148"/>
                  </a:lnTo>
                  <a:lnTo>
                    <a:pt x="1997" y="150"/>
                  </a:lnTo>
                  <a:lnTo>
                    <a:pt x="2007" y="151"/>
                  </a:lnTo>
                  <a:lnTo>
                    <a:pt x="2018" y="153"/>
                  </a:lnTo>
                  <a:lnTo>
                    <a:pt x="2028" y="156"/>
                  </a:lnTo>
                  <a:lnTo>
                    <a:pt x="2037" y="159"/>
                  </a:lnTo>
                  <a:lnTo>
                    <a:pt x="2048" y="163"/>
                  </a:lnTo>
                  <a:lnTo>
                    <a:pt x="2057" y="165"/>
                  </a:lnTo>
                  <a:lnTo>
                    <a:pt x="2067" y="169"/>
                  </a:lnTo>
                  <a:lnTo>
                    <a:pt x="2076" y="173"/>
                  </a:lnTo>
                  <a:lnTo>
                    <a:pt x="2068" y="156"/>
                  </a:lnTo>
                  <a:lnTo>
                    <a:pt x="2059" y="138"/>
                  </a:lnTo>
                  <a:lnTo>
                    <a:pt x="2050" y="121"/>
                  </a:lnTo>
                  <a:lnTo>
                    <a:pt x="2038" y="106"/>
                  </a:lnTo>
                  <a:lnTo>
                    <a:pt x="2026" y="91"/>
                  </a:lnTo>
                  <a:lnTo>
                    <a:pt x="2013" y="77"/>
                  </a:lnTo>
                  <a:lnTo>
                    <a:pt x="1998" y="65"/>
                  </a:lnTo>
                  <a:lnTo>
                    <a:pt x="1983" y="52"/>
                  </a:lnTo>
                  <a:lnTo>
                    <a:pt x="1967" y="42"/>
                  </a:lnTo>
                  <a:lnTo>
                    <a:pt x="1951" y="32"/>
                  </a:lnTo>
                  <a:lnTo>
                    <a:pt x="1934" y="23"/>
                  </a:lnTo>
                  <a:lnTo>
                    <a:pt x="1915" y="16"/>
                  </a:lnTo>
                  <a:lnTo>
                    <a:pt x="1897" y="11"/>
                  </a:lnTo>
                  <a:lnTo>
                    <a:pt x="1877" y="5"/>
                  </a:lnTo>
                  <a:lnTo>
                    <a:pt x="1858" y="2"/>
                  </a:lnTo>
                  <a:lnTo>
                    <a:pt x="1837" y="0"/>
                  </a:lnTo>
                  <a:lnTo>
                    <a:pt x="1837" y="0"/>
                  </a:lnTo>
                  <a:lnTo>
                    <a:pt x="271" y="0"/>
                  </a:lnTo>
                  <a:lnTo>
                    <a:pt x="243" y="1"/>
                  </a:lnTo>
                  <a:lnTo>
                    <a:pt x="217" y="6"/>
                  </a:lnTo>
                  <a:lnTo>
                    <a:pt x="190" y="13"/>
                  </a:lnTo>
                  <a:lnTo>
                    <a:pt x="165" y="21"/>
                  </a:lnTo>
                  <a:lnTo>
                    <a:pt x="142" y="32"/>
                  </a:lnTo>
                  <a:lnTo>
                    <a:pt x="120" y="46"/>
                  </a:lnTo>
                  <a:lnTo>
                    <a:pt x="98" y="62"/>
                  </a:lnTo>
                  <a:lnTo>
                    <a:pt x="80" y="80"/>
                  </a:lnTo>
                  <a:lnTo>
                    <a:pt x="63" y="98"/>
                  </a:lnTo>
                  <a:lnTo>
                    <a:pt x="46" y="119"/>
                  </a:lnTo>
                  <a:lnTo>
                    <a:pt x="33" y="142"/>
                  </a:lnTo>
                  <a:lnTo>
                    <a:pt x="21" y="165"/>
                  </a:lnTo>
                  <a:lnTo>
                    <a:pt x="13" y="190"/>
                  </a:lnTo>
                  <a:lnTo>
                    <a:pt x="6" y="216"/>
                  </a:lnTo>
                  <a:lnTo>
                    <a:pt x="2" y="242"/>
                  </a:lnTo>
                  <a:lnTo>
                    <a:pt x="0" y="270"/>
                  </a:lnTo>
                  <a:lnTo>
                    <a:pt x="65" y="1399"/>
                  </a:lnTo>
                  <a:lnTo>
                    <a:pt x="66" y="1399"/>
                  </a:lnTo>
                  <a:lnTo>
                    <a:pt x="65" y="1406"/>
                  </a:lnTo>
                  <a:lnTo>
                    <a:pt x="65" y="1413"/>
                  </a:lnTo>
                  <a:lnTo>
                    <a:pt x="65" y="1420"/>
                  </a:lnTo>
                  <a:lnTo>
                    <a:pt x="65" y="1427"/>
                  </a:lnTo>
                  <a:lnTo>
                    <a:pt x="66" y="1450"/>
                  </a:lnTo>
                  <a:lnTo>
                    <a:pt x="68" y="1473"/>
                  </a:lnTo>
                  <a:lnTo>
                    <a:pt x="73" y="1495"/>
                  </a:lnTo>
                  <a:lnTo>
                    <a:pt x="80" y="1515"/>
                  </a:lnTo>
                  <a:lnTo>
                    <a:pt x="88" y="1536"/>
                  </a:lnTo>
                  <a:lnTo>
                    <a:pt x="97" y="1556"/>
                  </a:lnTo>
                  <a:lnTo>
                    <a:pt x="109" y="1574"/>
                  </a:lnTo>
                  <a:lnTo>
                    <a:pt x="121" y="1591"/>
                  </a:lnTo>
                  <a:lnTo>
                    <a:pt x="135" y="1609"/>
                  </a:lnTo>
                  <a:lnTo>
                    <a:pt x="150" y="1624"/>
                  </a:lnTo>
                  <a:lnTo>
                    <a:pt x="166" y="1637"/>
                  </a:lnTo>
                  <a:lnTo>
                    <a:pt x="184" y="1650"/>
                  </a:lnTo>
                  <a:lnTo>
                    <a:pt x="202" y="1662"/>
                  </a:lnTo>
                  <a:lnTo>
                    <a:pt x="222" y="1672"/>
                  </a:lnTo>
                  <a:lnTo>
                    <a:pt x="242" y="1680"/>
                  </a:lnTo>
                  <a:lnTo>
                    <a:pt x="263" y="1687"/>
                  </a:lnTo>
                  <a:lnTo>
                    <a:pt x="247" y="1666"/>
                  </a:lnTo>
                  <a:lnTo>
                    <a:pt x="233" y="1644"/>
                  </a:lnTo>
                  <a:lnTo>
                    <a:pt x="220" y="1621"/>
                  </a:lnTo>
                  <a:lnTo>
                    <a:pt x="210" y="1597"/>
                  </a:lnTo>
                  <a:lnTo>
                    <a:pt x="202" y="1572"/>
                  </a:lnTo>
                  <a:lnTo>
                    <a:pt x="195" y="1547"/>
                  </a:lnTo>
                  <a:lnTo>
                    <a:pt x="192" y="1520"/>
                  </a:lnTo>
                  <a:lnTo>
                    <a:pt x="190" y="1492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308" y="1895"/>
              <a:ext cx="1086" cy="962"/>
            </a:xfrm>
            <a:custGeom>
              <a:avLst/>
              <a:gdLst/>
              <a:ahLst/>
              <a:cxnLst>
                <a:cxn ang="0">
                  <a:pos x="2154" y="377"/>
                </a:cxn>
                <a:cxn ang="0">
                  <a:pos x="2162" y="339"/>
                </a:cxn>
                <a:cxn ang="0">
                  <a:pos x="2159" y="268"/>
                </a:cxn>
                <a:cxn ang="0">
                  <a:pos x="2127" y="193"/>
                </a:cxn>
                <a:cxn ang="0">
                  <a:pos x="2073" y="143"/>
                </a:cxn>
                <a:cxn ang="0">
                  <a:pos x="1997" y="108"/>
                </a:cxn>
                <a:cxn ang="0">
                  <a:pos x="1962" y="99"/>
                </a:cxn>
                <a:cxn ang="0">
                  <a:pos x="271" y="0"/>
                </a:cxn>
                <a:cxn ang="0">
                  <a:pos x="245" y="2"/>
                </a:cxn>
                <a:cxn ang="0">
                  <a:pos x="184" y="18"/>
                </a:cxn>
                <a:cxn ang="0">
                  <a:pos x="109" y="56"/>
                </a:cxn>
                <a:cxn ang="0">
                  <a:pos x="41" y="128"/>
                </a:cxn>
                <a:cxn ang="0">
                  <a:pos x="3" y="243"/>
                </a:cxn>
                <a:cxn ang="0">
                  <a:pos x="0" y="296"/>
                </a:cxn>
                <a:cxn ang="0">
                  <a:pos x="81" y="636"/>
                </a:cxn>
                <a:cxn ang="0">
                  <a:pos x="62" y="428"/>
                </a:cxn>
                <a:cxn ang="0">
                  <a:pos x="51" y="306"/>
                </a:cxn>
                <a:cxn ang="0">
                  <a:pos x="59" y="216"/>
                </a:cxn>
                <a:cxn ang="0">
                  <a:pos x="98" y="135"/>
                </a:cxn>
                <a:cxn ang="0">
                  <a:pos x="154" y="85"/>
                </a:cxn>
                <a:cxn ang="0">
                  <a:pos x="212" y="60"/>
                </a:cxn>
                <a:cxn ang="0">
                  <a:pos x="257" y="51"/>
                </a:cxn>
                <a:cxn ang="0">
                  <a:pos x="1957" y="149"/>
                </a:cxn>
                <a:cxn ang="0">
                  <a:pos x="2025" y="173"/>
                </a:cxn>
                <a:cxn ang="0">
                  <a:pos x="2074" y="207"/>
                </a:cxn>
                <a:cxn ang="0">
                  <a:pos x="2112" y="281"/>
                </a:cxn>
                <a:cxn ang="0">
                  <a:pos x="2107" y="363"/>
                </a:cxn>
                <a:cxn ang="0">
                  <a:pos x="2107" y="365"/>
                </a:cxn>
                <a:cxn ang="0">
                  <a:pos x="1903" y="1574"/>
                </a:cxn>
                <a:cxn ang="0">
                  <a:pos x="355" y="1686"/>
                </a:cxn>
                <a:cxn ang="0">
                  <a:pos x="262" y="1656"/>
                </a:cxn>
                <a:cxn ang="0">
                  <a:pos x="205" y="1613"/>
                </a:cxn>
                <a:cxn ang="0">
                  <a:pos x="176" y="1571"/>
                </a:cxn>
                <a:cxn ang="0">
                  <a:pos x="166" y="1539"/>
                </a:cxn>
                <a:cxn ang="0">
                  <a:pos x="162" y="1509"/>
                </a:cxn>
                <a:cxn ang="0">
                  <a:pos x="139" y="1256"/>
                </a:cxn>
                <a:cxn ang="0">
                  <a:pos x="101" y="853"/>
                </a:cxn>
                <a:cxn ang="0">
                  <a:pos x="115" y="1535"/>
                </a:cxn>
                <a:cxn ang="0">
                  <a:pos x="119" y="1554"/>
                </a:cxn>
                <a:cxn ang="0">
                  <a:pos x="137" y="1599"/>
                </a:cxn>
                <a:cxn ang="0">
                  <a:pos x="180" y="1657"/>
                </a:cxn>
                <a:cxn ang="0">
                  <a:pos x="259" y="1709"/>
                </a:cxn>
                <a:cxn ang="0">
                  <a:pos x="386" y="1740"/>
                </a:cxn>
                <a:cxn ang="0">
                  <a:pos x="444" y="1743"/>
                </a:cxn>
                <a:cxn ang="0">
                  <a:pos x="1888" y="1924"/>
                </a:cxn>
                <a:cxn ang="0">
                  <a:pos x="2167" y="1552"/>
                </a:cxn>
              </a:cxnLst>
              <a:rect l="0" t="0" r="r" b="b"/>
              <a:pathLst>
                <a:path w="2172" h="1924">
                  <a:moveTo>
                    <a:pt x="2167" y="1552"/>
                  </a:moveTo>
                  <a:lnTo>
                    <a:pt x="1954" y="1569"/>
                  </a:lnTo>
                  <a:lnTo>
                    <a:pt x="2154" y="377"/>
                  </a:lnTo>
                  <a:lnTo>
                    <a:pt x="2157" y="368"/>
                  </a:lnTo>
                  <a:lnTo>
                    <a:pt x="2160" y="356"/>
                  </a:lnTo>
                  <a:lnTo>
                    <a:pt x="2162" y="339"/>
                  </a:lnTo>
                  <a:lnTo>
                    <a:pt x="2164" y="318"/>
                  </a:lnTo>
                  <a:lnTo>
                    <a:pt x="2164" y="294"/>
                  </a:lnTo>
                  <a:lnTo>
                    <a:pt x="2159" y="268"/>
                  </a:lnTo>
                  <a:lnTo>
                    <a:pt x="2152" y="242"/>
                  </a:lnTo>
                  <a:lnTo>
                    <a:pt x="2139" y="214"/>
                  </a:lnTo>
                  <a:lnTo>
                    <a:pt x="2127" y="193"/>
                  </a:lnTo>
                  <a:lnTo>
                    <a:pt x="2111" y="175"/>
                  </a:lnTo>
                  <a:lnTo>
                    <a:pt x="2093" y="159"/>
                  </a:lnTo>
                  <a:lnTo>
                    <a:pt x="2073" y="143"/>
                  </a:lnTo>
                  <a:lnTo>
                    <a:pt x="2050" y="130"/>
                  </a:lnTo>
                  <a:lnTo>
                    <a:pt x="2024" y="119"/>
                  </a:lnTo>
                  <a:lnTo>
                    <a:pt x="1997" y="108"/>
                  </a:lnTo>
                  <a:lnTo>
                    <a:pt x="1967" y="100"/>
                  </a:lnTo>
                  <a:lnTo>
                    <a:pt x="1964" y="99"/>
                  </a:lnTo>
                  <a:lnTo>
                    <a:pt x="1962" y="99"/>
                  </a:lnTo>
                  <a:lnTo>
                    <a:pt x="273" y="0"/>
                  </a:lnTo>
                  <a:lnTo>
                    <a:pt x="272" y="0"/>
                  </a:lnTo>
                  <a:lnTo>
                    <a:pt x="271" y="0"/>
                  </a:lnTo>
                  <a:lnTo>
                    <a:pt x="267" y="0"/>
                  </a:lnTo>
                  <a:lnTo>
                    <a:pt x="258" y="1"/>
                  </a:lnTo>
                  <a:lnTo>
                    <a:pt x="245" y="2"/>
                  </a:lnTo>
                  <a:lnTo>
                    <a:pt x="227" y="6"/>
                  </a:lnTo>
                  <a:lnTo>
                    <a:pt x="207" y="10"/>
                  </a:lnTo>
                  <a:lnTo>
                    <a:pt x="184" y="18"/>
                  </a:lnTo>
                  <a:lnTo>
                    <a:pt x="160" y="28"/>
                  </a:lnTo>
                  <a:lnTo>
                    <a:pt x="135" y="40"/>
                  </a:lnTo>
                  <a:lnTo>
                    <a:pt x="109" y="56"/>
                  </a:lnTo>
                  <a:lnTo>
                    <a:pt x="85" y="76"/>
                  </a:lnTo>
                  <a:lnTo>
                    <a:pt x="62" y="99"/>
                  </a:lnTo>
                  <a:lnTo>
                    <a:pt x="41" y="128"/>
                  </a:lnTo>
                  <a:lnTo>
                    <a:pt x="25" y="161"/>
                  </a:lnTo>
                  <a:lnTo>
                    <a:pt x="12" y="199"/>
                  </a:lnTo>
                  <a:lnTo>
                    <a:pt x="3" y="243"/>
                  </a:lnTo>
                  <a:lnTo>
                    <a:pt x="0" y="294"/>
                  </a:lnTo>
                  <a:lnTo>
                    <a:pt x="0" y="295"/>
                  </a:lnTo>
                  <a:lnTo>
                    <a:pt x="0" y="296"/>
                  </a:lnTo>
                  <a:lnTo>
                    <a:pt x="39" y="716"/>
                  </a:lnTo>
                  <a:lnTo>
                    <a:pt x="89" y="716"/>
                  </a:lnTo>
                  <a:lnTo>
                    <a:pt x="81" y="636"/>
                  </a:lnTo>
                  <a:lnTo>
                    <a:pt x="74" y="560"/>
                  </a:lnTo>
                  <a:lnTo>
                    <a:pt x="68" y="489"/>
                  </a:lnTo>
                  <a:lnTo>
                    <a:pt x="62" y="428"/>
                  </a:lnTo>
                  <a:lnTo>
                    <a:pt x="56" y="375"/>
                  </a:lnTo>
                  <a:lnTo>
                    <a:pt x="53" y="335"/>
                  </a:lnTo>
                  <a:lnTo>
                    <a:pt x="51" y="306"/>
                  </a:lnTo>
                  <a:lnTo>
                    <a:pt x="50" y="292"/>
                  </a:lnTo>
                  <a:lnTo>
                    <a:pt x="52" y="252"/>
                  </a:lnTo>
                  <a:lnTo>
                    <a:pt x="59" y="216"/>
                  </a:lnTo>
                  <a:lnTo>
                    <a:pt x="69" y="185"/>
                  </a:lnTo>
                  <a:lnTo>
                    <a:pt x="82" y="158"/>
                  </a:lnTo>
                  <a:lnTo>
                    <a:pt x="98" y="135"/>
                  </a:lnTo>
                  <a:lnTo>
                    <a:pt x="115" y="115"/>
                  </a:lnTo>
                  <a:lnTo>
                    <a:pt x="135" y="99"/>
                  </a:lnTo>
                  <a:lnTo>
                    <a:pt x="154" y="85"/>
                  </a:lnTo>
                  <a:lnTo>
                    <a:pt x="174" y="75"/>
                  </a:lnTo>
                  <a:lnTo>
                    <a:pt x="194" y="67"/>
                  </a:lnTo>
                  <a:lnTo>
                    <a:pt x="212" y="60"/>
                  </a:lnTo>
                  <a:lnTo>
                    <a:pt x="229" y="55"/>
                  </a:lnTo>
                  <a:lnTo>
                    <a:pt x="244" y="53"/>
                  </a:lnTo>
                  <a:lnTo>
                    <a:pt x="257" y="51"/>
                  </a:lnTo>
                  <a:lnTo>
                    <a:pt x="266" y="50"/>
                  </a:lnTo>
                  <a:lnTo>
                    <a:pt x="271" y="50"/>
                  </a:lnTo>
                  <a:lnTo>
                    <a:pt x="1957" y="149"/>
                  </a:lnTo>
                  <a:lnTo>
                    <a:pt x="1982" y="155"/>
                  </a:lnTo>
                  <a:lnTo>
                    <a:pt x="2005" y="163"/>
                  </a:lnTo>
                  <a:lnTo>
                    <a:pt x="2025" y="173"/>
                  </a:lnTo>
                  <a:lnTo>
                    <a:pt x="2044" y="183"/>
                  </a:lnTo>
                  <a:lnTo>
                    <a:pt x="2060" y="195"/>
                  </a:lnTo>
                  <a:lnTo>
                    <a:pt x="2074" y="207"/>
                  </a:lnTo>
                  <a:lnTo>
                    <a:pt x="2086" y="222"/>
                  </a:lnTo>
                  <a:lnTo>
                    <a:pt x="2096" y="237"/>
                  </a:lnTo>
                  <a:lnTo>
                    <a:pt x="2112" y="281"/>
                  </a:lnTo>
                  <a:lnTo>
                    <a:pt x="2114" y="321"/>
                  </a:lnTo>
                  <a:lnTo>
                    <a:pt x="2111" y="351"/>
                  </a:lnTo>
                  <a:lnTo>
                    <a:pt x="2107" y="363"/>
                  </a:lnTo>
                  <a:lnTo>
                    <a:pt x="2107" y="365"/>
                  </a:lnTo>
                  <a:lnTo>
                    <a:pt x="2107" y="365"/>
                  </a:lnTo>
                  <a:lnTo>
                    <a:pt x="2107" y="365"/>
                  </a:lnTo>
                  <a:lnTo>
                    <a:pt x="2106" y="366"/>
                  </a:lnTo>
                  <a:lnTo>
                    <a:pt x="2106" y="366"/>
                  </a:lnTo>
                  <a:lnTo>
                    <a:pt x="1903" y="1574"/>
                  </a:lnTo>
                  <a:lnTo>
                    <a:pt x="441" y="1694"/>
                  </a:lnTo>
                  <a:lnTo>
                    <a:pt x="395" y="1691"/>
                  </a:lnTo>
                  <a:lnTo>
                    <a:pt x="355" y="1686"/>
                  </a:lnTo>
                  <a:lnTo>
                    <a:pt x="319" y="1678"/>
                  </a:lnTo>
                  <a:lnTo>
                    <a:pt x="288" y="1667"/>
                  </a:lnTo>
                  <a:lnTo>
                    <a:pt x="262" y="1656"/>
                  </a:lnTo>
                  <a:lnTo>
                    <a:pt x="238" y="1642"/>
                  </a:lnTo>
                  <a:lnTo>
                    <a:pt x="220" y="1628"/>
                  </a:lnTo>
                  <a:lnTo>
                    <a:pt x="205" y="1613"/>
                  </a:lnTo>
                  <a:lnTo>
                    <a:pt x="192" y="1598"/>
                  </a:lnTo>
                  <a:lnTo>
                    <a:pt x="183" y="1584"/>
                  </a:lnTo>
                  <a:lnTo>
                    <a:pt x="176" y="1571"/>
                  </a:lnTo>
                  <a:lnTo>
                    <a:pt x="172" y="1558"/>
                  </a:lnTo>
                  <a:lnTo>
                    <a:pt x="168" y="1547"/>
                  </a:lnTo>
                  <a:lnTo>
                    <a:pt x="166" y="1539"/>
                  </a:lnTo>
                  <a:lnTo>
                    <a:pt x="165" y="1534"/>
                  </a:lnTo>
                  <a:lnTo>
                    <a:pt x="165" y="1530"/>
                  </a:lnTo>
                  <a:lnTo>
                    <a:pt x="162" y="1509"/>
                  </a:lnTo>
                  <a:lnTo>
                    <a:pt x="158" y="1453"/>
                  </a:lnTo>
                  <a:lnTo>
                    <a:pt x="150" y="1366"/>
                  </a:lnTo>
                  <a:lnTo>
                    <a:pt x="139" y="1256"/>
                  </a:lnTo>
                  <a:lnTo>
                    <a:pt x="127" y="1130"/>
                  </a:lnTo>
                  <a:lnTo>
                    <a:pt x="114" y="993"/>
                  </a:lnTo>
                  <a:lnTo>
                    <a:pt x="101" y="853"/>
                  </a:lnTo>
                  <a:lnTo>
                    <a:pt x="89" y="716"/>
                  </a:lnTo>
                  <a:lnTo>
                    <a:pt x="39" y="716"/>
                  </a:lnTo>
                  <a:lnTo>
                    <a:pt x="115" y="1535"/>
                  </a:lnTo>
                  <a:lnTo>
                    <a:pt x="115" y="1537"/>
                  </a:lnTo>
                  <a:lnTo>
                    <a:pt x="116" y="1544"/>
                  </a:lnTo>
                  <a:lnTo>
                    <a:pt x="119" y="1554"/>
                  </a:lnTo>
                  <a:lnTo>
                    <a:pt x="122" y="1567"/>
                  </a:lnTo>
                  <a:lnTo>
                    <a:pt x="128" y="1582"/>
                  </a:lnTo>
                  <a:lnTo>
                    <a:pt x="137" y="1599"/>
                  </a:lnTo>
                  <a:lnTo>
                    <a:pt x="147" y="1618"/>
                  </a:lnTo>
                  <a:lnTo>
                    <a:pt x="162" y="1637"/>
                  </a:lnTo>
                  <a:lnTo>
                    <a:pt x="180" y="1657"/>
                  </a:lnTo>
                  <a:lnTo>
                    <a:pt x="202" y="1675"/>
                  </a:lnTo>
                  <a:lnTo>
                    <a:pt x="228" y="1693"/>
                  </a:lnTo>
                  <a:lnTo>
                    <a:pt x="259" y="1709"/>
                  </a:lnTo>
                  <a:lnTo>
                    <a:pt x="296" y="1723"/>
                  </a:lnTo>
                  <a:lnTo>
                    <a:pt x="339" y="1733"/>
                  </a:lnTo>
                  <a:lnTo>
                    <a:pt x="386" y="1740"/>
                  </a:lnTo>
                  <a:lnTo>
                    <a:pt x="441" y="1743"/>
                  </a:lnTo>
                  <a:lnTo>
                    <a:pt x="442" y="1743"/>
                  </a:lnTo>
                  <a:lnTo>
                    <a:pt x="444" y="1743"/>
                  </a:lnTo>
                  <a:lnTo>
                    <a:pt x="1894" y="1623"/>
                  </a:lnTo>
                  <a:lnTo>
                    <a:pt x="1840" y="1916"/>
                  </a:lnTo>
                  <a:lnTo>
                    <a:pt x="1888" y="1924"/>
                  </a:lnTo>
                  <a:lnTo>
                    <a:pt x="1945" y="1620"/>
                  </a:lnTo>
                  <a:lnTo>
                    <a:pt x="2172" y="1600"/>
                  </a:lnTo>
                  <a:lnTo>
                    <a:pt x="2167" y="1552"/>
                  </a:lnTo>
                  <a:close/>
                </a:path>
              </a:pathLst>
            </a:custGeom>
            <a:solidFill>
              <a:srgbClr val="99CCFF">
                <a:alpha val="59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048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noFill/>
          <a:ln w="9525" cmpd="sng">
            <a:noFill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7620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4008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30ED9F-FEEE-4A65-9CD3-D094586E8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C0944-59C1-465B-8B5D-9607361F2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E5974-A3BF-44DD-AAF1-ACC235B83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6691-644E-4561-ACD2-FBF9072E0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10F4A-1C3A-497B-B607-0FBC4CF13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83D23-9009-40FA-A3DE-174B750B2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BEC01-6AAA-4F6D-9FAD-60B146B8B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E0F4B-E325-46D3-9D37-AF5791F07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6A9E6-5606-4E1D-9B0C-BC69F14C6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E49C4-46C3-417D-B929-46D50E17C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44C5-3666-42B3-8060-0C41AB5EE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D64F8-8516-4E88-ABE8-B165F5A5B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14118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0" y="11113"/>
            <a:ext cx="9144000" cy="6846887"/>
            <a:chOff x="2308" y="1895"/>
            <a:chExt cx="1144" cy="962"/>
          </a:xfrm>
        </p:grpSpPr>
        <p:sp>
          <p:nvSpPr>
            <p:cNvPr id="1945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08" y="1895"/>
              <a:ext cx="1144" cy="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auto">
            <a:xfrm>
              <a:off x="2485" y="2042"/>
              <a:ext cx="967" cy="801"/>
            </a:xfrm>
            <a:custGeom>
              <a:avLst/>
              <a:gdLst/>
              <a:ahLst/>
              <a:cxnLst>
                <a:cxn ang="0">
                  <a:pos x="1611" y="1506"/>
                </a:cxn>
                <a:cxn ang="0">
                  <a:pos x="1663" y="1498"/>
                </a:cxn>
                <a:cxn ang="0">
                  <a:pos x="1712" y="1481"/>
                </a:cxn>
                <a:cxn ang="0">
                  <a:pos x="1755" y="1456"/>
                </a:cxn>
                <a:cxn ang="0">
                  <a:pos x="1793" y="1423"/>
                </a:cxn>
                <a:cxn ang="0">
                  <a:pos x="1825" y="1384"/>
                </a:cxn>
                <a:cxn ang="0">
                  <a:pos x="1849" y="1339"/>
                </a:cxn>
                <a:cxn ang="0">
                  <a:pos x="1864" y="1289"/>
                </a:cxn>
                <a:cxn ang="0">
                  <a:pos x="1868" y="1236"/>
                </a:cxn>
                <a:cxn ang="0">
                  <a:pos x="1868" y="1222"/>
                </a:cxn>
                <a:cxn ang="0">
                  <a:pos x="1867" y="1209"/>
                </a:cxn>
                <a:cxn ang="0">
                  <a:pos x="1934" y="175"/>
                </a:cxn>
                <a:cxn ang="0">
                  <a:pos x="1932" y="162"/>
                </a:cxn>
                <a:cxn ang="0">
                  <a:pos x="1929" y="138"/>
                </a:cxn>
                <a:cxn ang="0">
                  <a:pos x="1914" y="118"/>
                </a:cxn>
                <a:cxn ang="0">
                  <a:pos x="1889" y="104"/>
                </a:cxn>
                <a:cxn ang="0">
                  <a:pos x="1860" y="95"/>
                </a:cxn>
                <a:cxn ang="0">
                  <a:pos x="1831" y="89"/>
                </a:cxn>
                <a:cxn ang="0">
                  <a:pos x="1815" y="87"/>
                </a:cxn>
                <a:cxn ang="0">
                  <a:pos x="1810" y="86"/>
                </a:cxn>
                <a:cxn ang="0">
                  <a:pos x="251" y="0"/>
                </a:cxn>
                <a:cxn ang="0">
                  <a:pos x="201" y="1"/>
                </a:cxn>
                <a:cxn ang="0">
                  <a:pos x="155" y="12"/>
                </a:cxn>
                <a:cxn ang="0">
                  <a:pos x="111" y="33"/>
                </a:cxn>
                <a:cxn ang="0">
                  <a:pos x="73" y="63"/>
                </a:cxn>
                <a:cxn ang="0">
                  <a:pos x="41" y="100"/>
                </a:cxn>
                <a:cxn ang="0">
                  <a:pos x="18" y="141"/>
                </a:cxn>
                <a:cxn ang="0">
                  <a:pos x="4" y="187"/>
                </a:cxn>
                <a:cxn ang="0">
                  <a:pos x="0" y="236"/>
                </a:cxn>
                <a:cxn ang="0">
                  <a:pos x="67" y="1354"/>
                </a:cxn>
                <a:cxn ang="0">
                  <a:pos x="63" y="1378"/>
                </a:cxn>
                <a:cxn ang="0">
                  <a:pos x="63" y="1392"/>
                </a:cxn>
                <a:cxn ang="0">
                  <a:pos x="65" y="1427"/>
                </a:cxn>
                <a:cxn ang="0">
                  <a:pos x="78" y="1484"/>
                </a:cxn>
                <a:cxn ang="0">
                  <a:pos x="103" y="1537"/>
                </a:cxn>
                <a:cxn ang="0">
                  <a:pos x="138" y="1582"/>
                </a:cxn>
                <a:cxn ang="0">
                  <a:pos x="162" y="1601"/>
                </a:cxn>
                <a:cxn ang="0">
                  <a:pos x="169" y="1602"/>
                </a:cxn>
                <a:cxn ang="0">
                  <a:pos x="1611" y="1507"/>
                </a:cxn>
              </a:cxnLst>
              <a:rect l="0" t="0" r="r" b="b"/>
              <a:pathLst>
                <a:path w="1934" h="1602">
                  <a:moveTo>
                    <a:pt x="1611" y="1507"/>
                  </a:moveTo>
                  <a:lnTo>
                    <a:pt x="1611" y="1506"/>
                  </a:lnTo>
                  <a:lnTo>
                    <a:pt x="1638" y="1503"/>
                  </a:lnTo>
                  <a:lnTo>
                    <a:pt x="1663" y="1498"/>
                  </a:lnTo>
                  <a:lnTo>
                    <a:pt x="1689" y="1491"/>
                  </a:lnTo>
                  <a:lnTo>
                    <a:pt x="1712" y="1481"/>
                  </a:lnTo>
                  <a:lnTo>
                    <a:pt x="1735" y="1469"/>
                  </a:lnTo>
                  <a:lnTo>
                    <a:pt x="1755" y="1456"/>
                  </a:lnTo>
                  <a:lnTo>
                    <a:pt x="1775" y="1440"/>
                  </a:lnTo>
                  <a:lnTo>
                    <a:pt x="1793" y="1423"/>
                  </a:lnTo>
                  <a:lnTo>
                    <a:pt x="1810" y="1404"/>
                  </a:lnTo>
                  <a:lnTo>
                    <a:pt x="1825" y="1384"/>
                  </a:lnTo>
                  <a:lnTo>
                    <a:pt x="1837" y="1362"/>
                  </a:lnTo>
                  <a:lnTo>
                    <a:pt x="1849" y="1339"/>
                  </a:lnTo>
                  <a:lnTo>
                    <a:pt x="1857" y="1315"/>
                  </a:lnTo>
                  <a:lnTo>
                    <a:pt x="1864" y="1289"/>
                  </a:lnTo>
                  <a:lnTo>
                    <a:pt x="1867" y="1263"/>
                  </a:lnTo>
                  <a:lnTo>
                    <a:pt x="1868" y="1236"/>
                  </a:lnTo>
                  <a:lnTo>
                    <a:pt x="1868" y="1229"/>
                  </a:lnTo>
                  <a:lnTo>
                    <a:pt x="1868" y="1222"/>
                  </a:lnTo>
                  <a:lnTo>
                    <a:pt x="1868" y="1215"/>
                  </a:lnTo>
                  <a:lnTo>
                    <a:pt x="1867" y="1209"/>
                  </a:lnTo>
                  <a:lnTo>
                    <a:pt x="1869" y="1209"/>
                  </a:lnTo>
                  <a:lnTo>
                    <a:pt x="1934" y="175"/>
                  </a:lnTo>
                  <a:lnTo>
                    <a:pt x="1932" y="175"/>
                  </a:lnTo>
                  <a:lnTo>
                    <a:pt x="1932" y="162"/>
                  </a:lnTo>
                  <a:lnTo>
                    <a:pt x="1931" y="149"/>
                  </a:lnTo>
                  <a:lnTo>
                    <a:pt x="1929" y="138"/>
                  </a:lnTo>
                  <a:lnTo>
                    <a:pt x="1927" y="125"/>
                  </a:lnTo>
                  <a:lnTo>
                    <a:pt x="1914" y="118"/>
                  </a:lnTo>
                  <a:lnTo>
                    <a:pt x="1902" y="111"/>
                  </a:lnTo>
                  <a:lnTo>
                    <a:pt x="1889" y="104"/>
                  </a:lnTo>
                  <a:lnTo>
                    <a:pt x="1875" y="100"/>
                  </a:lnTo>
                  <a:lnTo>
                    <a:pt x="1860" y="95"/>
                  </a:lnTo>
                  <a:lnTo>
                    <a:pt x="1846" y="92"/>
                  </a:lnTo>
                  <a:lnTo>
                    <a:pt x="1831" y="89"/>
                  </a:lnTo>
                  <a:lnTo>
                    <a:pt x="1816" y="87"/>
                  </a:lnTo>
                  <a:lnTo>
                    <a:pt x="1815" y="87"/>
                  </a:lnTo>
                  <a:lnTo>
                    <a:pt x="1813" y="86"/>
                  </a:lnTo>
                  <a:lnTo>
                    <a:pt x="1810" y="86"/>
                  </a:lnTo>
                  <a:lnTo>
                    <a:pt x="1806" y="86"/>
                  </a:lnTo>
                  <a:lnTo>
                    <a:pt x="251" y="0"/>
                  </a:lnTo>
                  <a:lnTo>
                    <a:pt x="225" y="0"/>
                  </a:lnTo>
                  <a:lnTo>
                    <a:pt x="201" y="1"/>
                  </a:lnTo>
                  <a:lnTo>
                    <a:pt x="178" y="5"/>
                  </a:lnTo>
                  <a:lnTo>
                    <a:pt x="155" y="12"/>
                  </a:lnTo>
                  <a:lnTo>
                    <a:pt x="132" y="21"/>
                  </a:lnTo>
                  <a:lnTo>
                    <a:pt x="111" y="33"/>
                  </a:lnTo>
                  <a:lnTo>
                    <a:pt x="92" y="47"/>
                  </a:lnTo>
                  <a:lnTo>
                    <a:pt x="73" y="63"/>
                  </a:lnTo>
                  <a:lnTo>
                    <a:pt x="56" y="80"/>
                  </a:lnTo>
                  <a:lnTo>
                    <a:pt x="41" y="100"/>
                  </a:lnTo>
                  <a:lnTo>
                    <a:pt x="28" y="121"/>
                  </a:lnTo>
                  <a:lnTo>
                    <a:pt x="18" y="141"/>
                  </a:lnTo>
                  <a:lnTo>
                    <a:pt x="10" y="164"/>
                  </a:lnTo>
                  <a:lnTo>
                    <a:pt x="4" y="187"/>
                  </a:lnTo>
                  <a:lnTo>
                    <a:pt x="1" y="211"/>
                  </a:lnTo>
                  <a:lnTo>
                    <a:pt x="0" y="236"/>
                  </a:lnTo>
                  <a:lnTo>
                    <a:pt x="62" y="1354"/>
                  </a:lnTo>
                  <a:lnTo>
                    <a:pt x="67" y="1354"/>
                  </a:lnTo>
                  <a:lnTo>
                    <a:pt x="64" y="1372"/>
                  </a:lnTo>
                  <a:lnTo>
                    <a:pt x="63" y="1378"/>
                  </a:lnTo>
                  <a:lnTo>
                    <a:pt x="63" y="1385"/>
                  </a:lnTo>
                  <a:lnTo>
                    <a:pt x="63" y="1392"/>
                  </a:lnTo>
                  <a:lnTo>
                    <a:pt x="63" y="1397"/>
                  </a:lnTo>
                  <a:lnTo>
                    <a:pt x="65" y="1427"/>
                  </a:lnTo>
                  <a:lnTo>
                    <a:pt x="70" y="1456"/>
                  </a:lnTo>
                  <a:lnTo>
                    <a:pt x="78" y="1484"/>
                  </a:lnTo>
                  <a:lnTo>
                    <a:pt x="90" y="1511"/>
                  </a:lnTo>
                  <a:lnTo>
                    <a:pt x="103" y="1537"/>
                  </a:lnTo>
                  <a:lnTo>
                    <a:pt x="119" y="1560"/>
                  </a:lnTo>
                  <a:lnTo>
                    <a:pt x="138" y="1582"/>
                  </a:lnTo>
                  <a:lnTo>
                    <a:pt x="159" y="1601"/>
                  </a:lnTo>
                  <a:lnTo>
                    <a:pt x="162" y="1601"/>
                  </a:lnTo>
                  <a:lnTo>
                    <a:pt x="166" y="1601"/>
                  </a:lnTo>
                  <a:lnTo>
                    <a:pt x="169" y="1602"/>
                  </a:lnTo>
                  <a:lnTo>
                    <a:pt x="172" y="1602"/>
                  </a:lnTo>
                  <a:lnTo>
                    <a:pt x="1611" y="1507"/>
                  </a:lnTo>
                  <a:close/>
                </a:path>
              </a:pathLst>
            </a:custGeom>
            <a:solidFill>
              <a:srgbClr val="FFFF66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auto">
            <a:xfrm>
              <a:off x="2404" y="1995"/>
              <a:ext cx="1038" cy="843"/>
            </a:xfrm>
            <a:custGeom>
              <a:avLst/>
              <a:gdLst/>
              <a:ahLst/>
              <a:cxnLst>
                <a:cxn ang="0">
                  <a:pos x="190" y="1489"/>
                </a:cxn>
                <a:cxn ang="0">
                  <a:pos x="190" y="1482"/>
                </a:cxn>
                <a:cxn ang="0">
                  <a:pos x="190" y="1466"/>
                </a:cxn>
                <a:cxn ang="0">
                  <a:pos x="180" y="1289"/>
                </a:cxn>
                <a:cxn ang="0">
                  <a:pos x="158" y="899"/>
                </a:cxn>
                <a:cxn ang="0">
                  <a:pos x="136" y="509"/>
                </a:cxn>
                <a:cxn ang="0">
                  <a:pos x="126" y="332"/>
                </a:cxn>
                <a:cxn ang="0">
                  <a:pos x="132" y="275"/>
                </a:cxn>
                <a:cxn ang="0">
                  <a:pos x="148" y="222"/>
                </a:cxn>
                <a:cxn ang="0">
                  <a:pos x="176" y="175"/>
                </a:cxn>
                <a:cxn ang="0">
                  <a:pos x="211" y="133"/>
                </a:cxn>
                <a:cxn ang="0">
                  <a:pos x="232" y="114"/>
                </a:cxn>
                <a:cxn ang="0">
                  <a:pos x="255" y="99"/>
                </a:cxn>
                <a:cxn ang="0">
                  <a:pos x="279" y="85"/>
                </a:cxn>
                <a:cxn ang="0">
                  <a:pos x="305" y="75"/>
                </a:cxn>
                <a:cxn ang="0">
                  <a:pos x="331" y="67"/>
                </a:cxn>
                <a:cxn ang="0">
                  <a:pos x="359" y="61"/>
                </a:cxn>
                <a:cxn ang="0">
                  <a:pos x="386" y="59"/>
                </a:cxn>
                <a:cxn ang="0">
                  <a:pos x="415" y="59"/>
                </a:cxn>
                <a:cxn ang="0">
                  <a:pos x="1983" y="146"/>
                </a:cxn>
                <a:cxn ang="0">
                  <a:pos x="1995" y="148"/>
                </a:cxn>
                <a:cxn ang="0">
                  <a:pos x="1997" y="150"/>
                </a:cxn>
                <a:cxn ang="0">
                  <a:pos x="2018" y="153"/>
                </a:cxn>
                <a:cxn ang="0">
                  <a:pos x="2037" y="159"/>
                </a:cxn>
                <a:cxn ang="0">
                  <a:pos x="2057" y="165"/>
                </a:cxn>
                <a:cxn ang="0">
                  <a:pos x="2076" y="173"/>
                </a:cxn>
                <a:cxn ang="0">
                  <a:pos x="2059" y="138"/>
                </a:cxn>
                <a:cxn ang="0">
                  <a:pos x="2038" y="106"/>
                </a:cxn>
                <a:cxn ang="0">
                  <a:pos x="2013" y="77"/>
                </a:cxn>
                <a:cxn ang="0">
                  <a:pos x="1983" y="52"/>
                </a:cxn>
                <a:cxn ang="0">
                  <a:pos x="1951" y="32"/>
                </a:cxn>
                <a:cxn ang="0">
                  <a:pos x="1915" y="16"/>
                </a:cxn>
                <a:cxn ang="0">
                  <a:pos x="1877" y="5"/>
                </a:cxn>
                <a:cxn ang="0">
                  <a:pos x="1837" y="0"/>
                </a:cxn>
                <a:cxn ang="0">
                  <a:pos x="271" y="0"/>
                </a:cxn>
                <a:cxn ang="0">
                  <a:pos x="217" y="6"/>
                </a:cxn>
                <a:cxn ang="0">
                  <a:pos x="165" y="21"/>
                </a:cxn>
                <a:cxn ang="0">
                  <a:pos x="120" y="46"/>
                </a:cxn>
                <a:cxn ang="0">
                  <a:pos x="80" y="80"/>
                </a:cxn>
                <a:cxn ang="0">
                  <a:pos x="46" y="119"/>
                </a:cxn>
                <a:cxn ang="0">
                  <a:pos x="21" y="165"/>
                </a:cxn>
                <a:cxn ang="0">
                  <a:pos x="6" y="216"/>
                </a:cxn>
                <a:cxn ang="0">
                  <a:pos x="0" y="270"/>
                </a:cxn>
                <a:cxn ang="0">
                  <a:pos x="66" y="1399"/>
                </a:cxn>
                <a:cxn ang="0">
                  <a:pos x="65" y="1413"/>
                </a:cxn>
                <a:cxn ang="0">
                  <a:pos x="65" y="1427"/>
                </a:cxn>
                <a:cxn ang="0">
                  <a:pos x="68" y="1473"/>
                </a:cxn>
                <a:cxn ang="0">
                  <a:pos x="80" y="1515"/>
                </a:cxn>
                <a:cxn ang="0">
                  <a:pos x="97" y="1556"/>
                </a:cxn>
                <a:cxn ang="0">
                  <a:pos x="121" y="1591"/>
                </a:cxn>
                <a:cxn ang="0">
                  <a:pos x="150" y="1624"/>
                </a:cxn>
                <a:cxn ang="0">
                  <a:pos x="184" y="1650"/>
                </a:cxn>
                <a:cxn ang="0">
                  <a:pos x="222" y="1672"/>
                </a:cxn>
                <a:cxn ang="0">
                  <a:pos x="263" y="1687"/>
                </a:cxn>
                <a:cxn ang="0">
                  <a:pos x="233" y="1644"/>
                </a:cxn>
                <a:cxn ang="0">
                  <a:pos x="210" y="1597"/>
                </a:cxn>
                <a:cxn ang="0">
                  <a:pos x="195" y="1547"/>
                </a:cxn>
                <a:cxn ang="0">
                  <a:pos x="190" y="1492"/>
                </a:cxn>
              </a:cxnLst>
              <a:rect l="0" t="0" r="r" b="b"/>
              <a:pathLst>
                <a:path w="2076" h="1687">
                  <a:moveTo>
                    <a:pt x="190" y="1492"/>
                  </a:moveTo>
                  <a:lnTo>
                    <a:pt x="190" y="1489"/>
                  </a:lnTo>
                  <a:lnTo>
                    <a:pt x="190" y="1486"/>
                  </a:lnTo>
                  <a:lnTo>
                    <a:pt x="190" y="1482"/>
                  </a:lnTo>
                  <a:lnTo>
                    <a:pt x="190" y="1479"/>
                  </a:lnTo>
                  <a:lnTo>
                    <a:pt x="190" y="1466"/>
                  </a:lnTo>
                  <a:lnTo>
                    <a:pt x="188" y="1418"/>
                  </a:lnTo>
                  <a:lnTo>
                    <a:pt x="180" y="1289"/>
                  </a:lnTo>
                  <a:lnTo>
                    <a:pt x="171" y="1108"/>
                  </a:lnTo>
                  <a:lnTo>
                    <a:pt x="158" y="899"/>
                  </a:lnTo>
                  <a:lnTo>
                    <a:pt x="147" y="691"/>
                  </a:lnTo>
                  <a:lnTo>
                    <a:pt x="136" y="509"/>
                  </a:lnTo>
                  <a:lnTo>
                    <a:pt x="129" y="381"/>
                  </a:lnTo>
                  <a:lnTo>
                    <a:pt x="126" y="332"/>
                  </a:lnTo>
                  <a:lnTo>
                    <a:pt x="127" y="303"/>
                  </a:lnTo>
                  <a:lnTo>
                    <a:pt x="132" y="275"/>
                  </a:lnTo>
                  <a:lnTo>
                    <a:pt x="139" y="249"/>
                  </a:lnTo>
                  <a:lnTo>
                    <a:pt x="148" y="222"/>
                  </a:lnTo>
                  <a:lnTo>
                    <a:pt x="161" y="198"/>
                  </a:lnTo>
                  <a:lnTo>
                    <a:pt x="176" y="175"/>
                  </a:lnTo>
                  <a:lnTo>
                    <a:pt x="192" y="153"/>
                  </a:lnTo>
                  <a:lnTo>
                    <a:pt x="211" y="133"/>
                  </a:lnTo>
                  <a:lnTo>
                    <a:pt x="222" y="123"/>
                  </a:lnTo>
                  <a:lnTo>
                    <a:pt x="232" y="114"/>
                  </a:lnTo>
                  <a:lnTo>
                    <a:pt x="243" y="106"/>
                  </a:lnTo>
                  <a:lnTo>
                    <a:pt x="255" y="99"/>
                  </a:lnTo>
                  <a:lnTo>
                    <a:pt x="267" y="92"/>
                  </a:lnTo>
                  <a:lnTo>
                    <a:pt x="279" y="85"/>
                  </a:lnTo>
                  <a:lnTo>
                    <a:pt x="292" y="80"/>
                  </a:lnTo>
                  <a:lnTo>
                    <a:pt x="305" y="75"/>
                  </a:lnTo>
                  <a:lnTo>
                    <a:pt x="317" y="70"/>
                  </a:lnTo>
                  <a:lnTo>
                    <a:pt x="331" y="67"/>
                  </a:lnTo>
                  <a:lnTo>
                    <a:pt x="345" y="64"/>
                  </a:lnTo>
                  <a:lnTo>
                    <a:pt x="359" y="61"/>
                  </a:lnTo>
                  <a:lnTo>
                    <a:pt x="373" y="60"/>
                  </a:lnTo>
                  <a:lnTo>
                    <a:pt x="386" y="59"/>
                  </a:lnTo>
                  <a:lnTo>
                    <a:pt x="400" y="59"/>
                  </a:lnTo>
                  <a:lnTo>
                    <a:pt x="415" y="59"/>
                  </a:lnTo>
                  <a:lnTo>
                    <a:pt x="1981" y="146"/>
                  </a:lnTo>
                  <a:lnTo>
                    <a:pt x="1983" y="146"/>
                  </a:lnTo>
                  <a:lnTo>
                    <a:pt x="1989" y="146"/>
                  </a:lnTo>
                  <a:lnTo>
                    <a:pt x="1995" y="148"/>
                  </a:lnTo>
                  <a:lnTo>
                    <a:pt x="1997" y="148"/>
                  </a:lnTo>
                  <a:lnTo>
                    <a:pt x="1997" y="150"/>
                  </a:lnTo>
                  <a:lnTo>
                    <a:pt x="2007" y="151"/>
                  </a:lnTo>
                  <a:lnTo>
                    <a:pt x="2018" y="153"/>
                  </a:lnTo>
                  <a:lnTo>
                    <a:pt x="2028" y="156"/>
                  </a:lnTo>
                  <a:lnTo>
                    <a:pt x="2037" y="159"/>
                  </a:lnTo>
                  <a:lnTo>
                    <a:pt x="2048" y="163"/>
                  </a:lnTo>
                  <a:lnTo>
                    <a:pt x="2057" y="165"/>
                  </a:lnTo>
                  <a:lnTo>
                    <a:pt x="2067" y="169"/>
                  </a:lnTo>
                  <a:lnTo>
                    <a:pt x="2076" y="173"/>
                  </a:lnTo>
                  <a:lnTo>
                    <a:pt x="2068" y="156"/>
                  </a:lnTo>
                  <a:lnTo>
                    <a:pt x="2059" y="138"/>
                  </a:lnTo>
                  <a:lnTo>
                    <a:pt x="2050" y="121"/>
                  </a:lnTo>
                  <a:lnTo>
                    <a:pt x="2038" y="106"/>
                  </a:lnTo>
                  <a:lnTo>
                    <a:pt x="2026" y="91"/>
                  </a:lnTo>
                  <a:lnTo>
                    <a:pt x="2013" y="77"/>
                  </a:lnTo>
                  <a:lnTo>
                    <a:pt x="1998" y="65"/>
                  </a:lnTo>
                  <a:lnTo>
                    <a:pt x="1983" y="52"/>
                  </a:lnTo>
                  <a:lnTo>
                    <a:pt x="1967" y="42"/>
                  </a:lnTo>
                  <a:lnTo>
                    <a:pt x="1951" y="32"/>
                  </a:lnTo>
                  <a:lnTo>
                    <a:pt x="1934" y="23"/>
                  </a:lnTo>
                  <a:lnTo>
                    <a:pt x="1915" y="16"/>
                  </a:lnTo>
                  <a:lnTo>
                    <a:pt x="1897" y="11"/>
                  </a:lnTo>
                  <a:lnTo>
                    <a:pt x="1877" y="5"/>
                  </a:lnTo>
                  <a:lnTo>
                    <a:pt x="1858" y="2"/>
                  </a:lnTo>
                  <a:lnTo>
                    <a:pt x="1837" y="0"/>
                  </a:lnTo>
                  <a:lnTo>
                    <a:pt x="1837" y="0"/>
                  </a:lnTo>
                  <a:lnTo>
                    <a:pt x="271" y="0"/>
                  </a:lnTo>
                  <a:lnTo>
                    <a:pt x="243" y="1"/>
                  </a:lnTo>
                  <a:lnTo>
                    <a:pt x="217" y="6"/>
                  </a:lnTo>
                  <a:lnTo>
                    <a:pt x="190" y="13"/>
                  </a:lnTo>
                  <a:lnTo>
                    <a:pt x="165" y="21"/>
                  </a:lnTo>
                  <a:lnTo>
                    <a:pt x="142" y="32"/>
                  </a:lnTo>
                  <a:lnTo>
                    <a:pt x="120" y="46"/>
                  </a:lnTo>
                  <a:lnTo>
                    <a:pt x="98" y="62"/>
                  </a:lnTo>
                  <a:lnTo>
                    <a:pt x="80" y="80"/>
                  </a:lnTo>
                  <a:lnTo>
                    <a:pt x="63" y="98"/>
                  </a:lnTo>
                  <a:lnTo>
                    <a:pt x="46" y="119"/>
                  </a:lnTo>
                  <a:lnTo>
                    <a:pt x="33" y="142"/>
                  </a:lnTo>
                  <a:lnTo>
                    <a:pt x="21" y="165"/>
                  </a:lnTo>
                  <a:lnTo>
                    <a:pt x="13" y="190"/>
                  </a:lnTo>
                  <a:lnTo>
                    <a:pt x="6" y="216"/>
                  </a:lnTo>
                  <a:lnTo>
                    <a:pt x="2" y="242"/>
                  </a:lnTo>
                  <a:lnTo>
                    <a:pt x="0" y="270"/>
                  </a:lnTo>
                  <a:lnTo>
                    <a:pt x="65" y="1399"/>
                  </a:lnTo>
                  <a:lnTo>
                    <a:pt x="66" y="1399"/>
                  </a:lnTo>
                  <a:lnTo>
                    <a:pt x="65" y="1406"/>
                  </a:lnTo>
                  <a:lnTo>
                    <a:pt x="65" y="1413"/>
                  </a:lnTo>
                  <a:lnTo>
                    <a:pt x="65" y="1420"/>
                  </a:lnTo>
                  <a:lnTo>
                    <a:pt x="65" y="1427"/>
                  </a:lnTo>
                  <a:lnTo>
                    <a:pt x="66" y="1450"/>
                  </a:lnTo>
                  <a:lnTo>
                    <a:pt x="68" y="1473"/>
                  </a:lnTo>
                  <a:lnTo>
                    <a:pt x="73" y="1495"/>
                  </a:lnTo>
                  <a:lnTo>
                    <a:pt x="80" y="1515"/>
                  </a:lnTo>
                  <a:lnTo>
                    <a:pt x="88" y="1536"/>
                  </a:lnTo>
                  <a:lnTo>
                    <a:pt x="97" y="1556"/>
                  </a:lnTo>
                  <a:lnTo>
                    <a:pt x="109" y="1574"/>
                  </a:lnTo>
                  <a:lnTo>
                    <a:pt x="121" y="1591"/>
                  </a:lnTo>
                  <a:lnTo>
                    <a:pt x="135" y="1609"/>
                  </a:lnTo>
                  <a:lnTo>
                    <a:pt x="150" y="1624"/>
                  </a:lnTo>
                  <a:lnTo>
                    <a:pt x="166" y="1637"/>
                  </a:lnTo>
                  <a:lnTo>
                    <a:pt x="184" y="1650"/>
                  </a:lnTo>
                  <a:lnTo>
                    <a:pt x="202" y="1662"/>
                  </a:lnTo>
                  <a:lnTo>
                    <a:pt x="222" y="1672"/>
                  </a:lnTo>
                  <a:lnTo>
                    <a:pt x="242" y="1680"/>
                  </a:lnTo>
                  <a:lnTo>
                    <a:pt x="263" y="1687"/>
                  </a:lnTo>
                  <a:lnTo>
                    <a:pt x="247" y="1666"/>
                  </a:lnTo>
                  <a:lnTo>
                    <a:pt x="233" y="1644"/>
                  </a:lnTo>
                  <a:lnTo>
                    <a:pt x="220" y="1621"/>
                  </a:lnTo>
                  <a:lnTo>
                    <a:pt x="210" y="1597"/>
                  </a:lnTo>
                  <a:lnTo>
                    <a:pt x="202" y="1572"/>
                  </a:lnTo>
                  <a:lnTo>
                    <a:pt x="195" y="1547"/>
                  </a:lnTo>
                  <a:lnTo>
                    <a:pt x="192" y="1520"/>
                  </a:lnTo>
                  <a:lnTo>
                    <a:pt x="190" y="1492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auto">
            <a:xfrm>
              <a:off x="2308" y="1895"/>
              <a:ext cx="1086" cy="962"/>
            </a:xfrm>
            <a:custGeom>
              <a:avLst/>
              <a:gdLst/>
              <a:ahLst/>
              <a:cxnLst>
                <a:cxn ang="0">
                  <a:pos x="2154" y="377"/>
                </a:cxn>
                <a:cxn ang="0">
                  <a:pos x="2162" y="339"/>
                </a:cxn>
                <a:cxn ang="0">
                  <a:pos x="2159" y="268"/>
                </a:cxn>
                <a:cxn ang="0">
                  <a:pos x="2127" y="193"/>
                </a:cxn>
                <a:cxn ang="0">
                  <a:pos x="2073" y="143"/>
                </a:cxn>
                <a:cxn ang="0">
                  <a:pos x="1997" y="108"/>
                </a:cxn>
                <a:cxn ang="0">
                  <a:pos x="1962" y="99"/>
                </a:cxn>
                <a:cxn ang="0">
                  <a:pos x="271" y="0"/>
                </a:cxn>
                <a:cxn ang="0">
                  <a:pos x="245" y="2"/>
                </a:cxn>
                <a:cxn ang="0">
                  <a:pos x="184" y="18"/>
                </a:cxn>
                <a:cxn ang="0">
                  <a:pos x="109" y="56"/>
                </a:cxn>
                <a:cxn ang="0">
                  <a:pos x="41" y="128"/>
                </a:cxn>
                <a:cxn ang="0">
                  <a:pos x="3" y="243"/>
                </a:cxn>
                <a:cxn ang="0">
                  <a:pos x="0" y="296"/>
                </a:cxn>
                <a:cxn ang="0">
                  <a:pos x="81" y="636"/>
                </a:cxn>
                <a:cxn ang="0">
                  <a:pos x="62" y="428"/>
                </a:cxn>
                <a:cxn ang="0">
                  <a:pos x="51" y="306"/>
                </a:cxn>
                <a:cxn ang="0">
                  <a:pos x="59" y="216"/>
                </a:cxn>
                <a:cxn ang="0">
                  <a:pos x="98" y="135"/>
                </a:cxn>
                <a:cxn ang="0">
                  <a:pos x="154" y="85"/>
                </a:cxn>
                <a:cxn ang="0">
                  <a:pos x="212" y="60"/>
                </a:cxn>
                <a:cxn ang="0">
                  <a:pos x="257" y="51"/>
                </a:cxn>
                <a:cxn ang="0">
                  <a:pos x="1957" y="149"/>
                </a:cxn>
                <a:cxn ang="0">
                  <a:pos x="2025" y="173"/>
                </a:cxn>
                <a:cxn ang="0">
                  <a:pos x="2074" y="207"/>
                </a:cxn>
                <a:cxn ang="0">
                  <a:pos x="2112" y="281"/>
                </a:cxn>
                <a:cxn ang="0">
                  <a:pos x="2107" y="363"/>
                </a:cxn>
                <a:cxn ang="0">
                  <a:pos x="2107" y="365"/>
                </a:cxn>
                <a:cxn ang="0">
                  <a:pos x="1903" y="1574"/>
                </a:cxn>
                <a:cxn ang="0">
                  <a:pos x="355" y="1686"/>
                </a:cxn>
                <a:cxn ang="0">
                  <a:pos x="262" y="1656"/>
                </a:cxn>
                <a:cxn ang="0">
                  <a:pos x="205" y="1613"/>
                </a:cxn>
                <a:cxn ang="0">
                  <a:pos x="176" y="1571"/>
                </a:cxn>
                <a:cxn ang="0">
                  <a:pos x="166" y="1539"/>
                </a:cxn>
                <a:cxn ang="0">
                  <a:pos x="162" y="1509"/>
                </a:cxn>
                <a:cxn ang="0">
                  <a:pos x="139" y="1256"/>
                </a:cxn>
                <a:cxn ang="0">
                  <a:pos x="101" y="853"/>
                </a:cxn>
                <a:cxn ang="0">
                  <a:pos x="115" y="1535"/>
                </a:cxn>
                <a:cxn ang="0">
                  <a:pos x="119" y="1554"/>
                </a:cxn>
                <a:cxn ang="0">
                  <a:pos x="137" y="1599"/>
                </a:cxn>
                <a:cxn ang="0">
                  <a:pos x="180" y="1657"/>
                </a:cxn>
                <a:cxn ang="0">
                  <a:pos x="259" y="1709"/>
                </a:cxn>
                <a:cxn ang="0">
                  <a:pos x="386" y="1740"/>
                </a:cxn>
                <a:cxn ang="0">
                  <a:pos x="444" y="1743"/>
                </a:cxn>
                <a:cxn ang="0">
                  <a:pos x="1888" y="1924"/>
                </a:cxn>
                <a:cxn ang="0">
                  <a:pos x="2167" y="1552"/>
                </a:cxn>
              </a:cxnLst>
              <a:rect l="0" t="0" r="r" b="b"/>
              <a:pathLst>
                <a:path w="2172" h="1924">
                  <a:moveTo>
                    <a:pt x="2167" y="1552"/>
                  </a:moveTo>
                  <a:lnTo>
                    <a:pt x="1954" y="1569"/>
                  </a:lnTo>
                  <a:lnTo>
                    <a:pt x="2154" y="377"/>
                  </a:lnTo>
                  <a:lnTo>
                    <a:pt x="2157" y="368"/>
                  </a:lnTo>
                  <a:lnTo>
                    <a:pt x="2160" y="356"/>
                  </a:lnTo>
                  <a:lnTo>
                    <a:pt x="2162" y="339"/>
                  </a:lnTo>
                  <a:lnTo>
                    <a:pt x="2164" y="318"/>
                  </a:lnTo>
                  <a:lnTo>
                    <a:pt x="2164" y="294"/>
                  </a:lnTo>
                  <a:lnTo>
                    <a:pt x="2159" y="268"/>
                  </a:lnTo>
                  <a:lnTo>
                    <a:pt x="2152" y="242"/>
                  </a:lnTo>
                  <a:lnTo>
                    <a:pt x="2139" y="214"/>
                  </a:lnTo>
                  <a:lnTo>
                    <a:pt x="2127" y="193"/>
                  </a:lnTo>
                  <a:lnTo>
                    <a:pt x="2111" y="175"/>
                  </a:lnTo>
                  <a:lnTo>
                    <a:pt x="2093" y="159"/>
                  </a:lnTo>
                  <a:lnTo>
                    <a:pt x="2073" y="143"/>
                  </a:lnTo>
                  <a:lnTo>
                    <a:pt x="2050" y="130"/>
                  </a:lnTo>
                  <a:lnTo>
                    <a:pt x="2024" y="119"/>
                  </a:lnTo>
                  <a:lnTo>
                    <a:pt x="1997" y="108"/>
                  </a:lnTo>
                  <a:lnTo>
                    <a:pt x="1967" y="100"/>
                  </a:lnTo>
                  <a:lnTo>
                    <a:pt x="1964" y="99"/>
                  </a:lnTo>
                  <a:lnTo>
                    <a:pt x="1962" y="99"/>
                  </a:lnTo>
                  <a:lnTo>
                    <a:pt x="273" y="0"/>
                  </a:lnTo>
                  <a:lnTo>
                    <a:pt x="272" y="0"/>
                  </a:lnTo>
                  <a:lnTo>
                    <a:pt x="271" y="0"/>
                  </a:lnTo>
                  <a:lnTo>
                    <a:pt x="267" y="0"/>
                  </a:lnTo>
                  <a:lnTo>
                    <a:pt x="258" y="1"/>
                  </a:lnTo>
                  <a:lnTo>
                    <a:pt x="245" y="2"/>
                  </a:lnTo>
                  <a:lnTo>
                    <a:pt x="227" y="6"/>
                  </a:lnTo>
                  <a:lnTo>
                    <a:pt x="207" y="10"/>
                  </a:lnTo>
                  <a:lnTo>
                    <a:pt x="184" y="18"/>
                  </a:lnTo>
                  <a:lnTo>
                    <a:pt x="160" y="28"/>
                  </a:lnTo>
                  <a:lnTo>
                    <a:pt x="135" y="40"/>
                  </a:lnTo>
                  <a:lnTo>
                    <a:pt x="109" y="56"/>
                  </a:lnTo>
                  <a:lnTo>
                    <a:pt x="85" y="76"/>
                  </a:lnTo>
                  <a:lnTo>
                    <a:pt x="62" y="99"/>
                  </a:lnTo>
                  <a:lnTo>
                    <a:pt x="41" y="128"/>
                  </a:lnTo>
                  <a:lnTo>
                    <a:pt x="25" y="161"/>
                  </a:lnTo>
                  <a:lnTo>
                    <a:pt x="12" y="199"/>
                  </a:lnTo>
                  <a:lnTo>
                    <a:pt x="3" y="243"/>
                  </a:lnTo>
                  <a:lnTo>
                    <a:pt x="0" y="294"/>
                  </a:lnTo>
                  <a:lnTo>
                    <a:pt x="0" y="295"/>
                  </a:lnTo>
                  <a:lnTo>
                    <a:pt x="0" y="296"/>
                  </a:lnTo>
                  <a:lnTo>
                    <a:pt x="39" y="716"/>
                  </a:lnTo>
                  <a:lnTo>
                    <a:pt x="89" y="716"/>
                  </a:lnTo>
                  <a:lnTo>
                    <a:pt x="81" y="636"/>
                  </a:lnTo>
                  <a:lnTo>
                    <a:pt x="74" y="560"/>
                  </a:lnTo>
                  <a:lnTo>
                    <a:pt x="68" y="489"/>
                  </a:lnTo>
                  <a:lnTo>
                    <a:pt x="62" y="428"/>
                  </a:lnTo>
                  <a:lnTo>
                    <a:pt x="56" y="375"/>
                  </a:lnTo>
                  <a:lnTo>
                    <a:pt x="53" y="335"/>
                  </a:lnTo>
                  <a:lnTo>
                    <a:pt x="51" y="306"/>
                  </a:lnTo>
                  <a:lnTo>
                    <a:pt x="50" y="292"/>
                  </a:lnTo>
                  <a:lnTo>
                    <a:pt x="52" y="252"/>
                  </a:lnTo>
                  <a:lnTo>
                    <a:pt x="59" y="216"/>
                  </a:lnTo>
                  <a:lnTo>
                    <a:pt x="69" y="185"/>
                  </a:lnTo>
                  <a:lnTo>
                    <a:pt x="82" y="158"/>
                  </a:lnTo>
                  <a:lnTo>
                    <a:pt x="98" y="135"/>
                  </a:lnTo>
                  <a:lnTo>
                    <a:pt x="115" y="115"/>
                  </a:lnTo>
                  <a:lnTo>
                    <a:pt x="135" y="99"/>
                  </a:lnTo>
                  <a:lnTo>
                    <a:pt x="154" y="85"/>
                  </a:lnTo>
                  <a:lnTo>
                    <a:pt x="174" y="75"/>
                  </a:lnTo>
                  <a:lnTo>
                    <a:pt x="194" y="67"/>
                  </a:lnTo>
                  <a:lnTo>
                    <a:pt x="212" y="60"/>
                  </a:lnTo>
                  <a:lnTo>
                    <a:pt x="229" y="55"/>
                  </a:lnTo>
                  <a:lnTo>
                    <a:pt x="244" y="53"/>
                  </a:lnTo>
                  <a:lnTo>
                    <a:pt x="257" y="51"/>
                  </a:lnTo>
                  <a:lnTo>
                    <a:pt x="266" y="50"/>
                  </a:lnTo>
                  <a:lnTo>
                    <a:pt x="271" y="50"/>
                  </a:lnTo>
                  <a:lnTo>
                    <a:pt x="1957" y="149"/>
                  </a:lnTo>
                  <a:lnTo>
                    <a:pt x="1982" y="155"/>
                  </a:lnTo>
                  <a:lnTo>
                    <a:pt x="2005" y="163"/>
                  </a:lnTo>
                  <a:lnTo>
                    <a:pt x="2025" y="173"/>
                  </a:lnTo>
                  <a:lnTo>
                    <a:pt x="2044" y="183"/>
                  </a:lnTo>
                  <a:lnTo>
                    <a:pt x="2060" y="195"/>
                  </a:lnTo>
                  <a:lnTo>
                    <a:pt x="2074" y="207"/>
                  </a:lnTo>
                  <a:lnTo>
                    <a:pt x="2086" y="222"/>
                  </a:lnTo>
                  <a:lnTo>
                    <a:pt x="2096" y="237"/>
                  </a:lnTo>
                  <a:lnTo>
                    <a:pt x="2112" y="281"/>
                  </a:lnTo>
                  <a:lnTo>
                    <a:pt x="2114" y="321"/>
                  </a:lnTo>
                  <a:lnTo>
                    <a:pt x="2111" y="351"/>
                  </a:lnTo>
                  <a:lnTo>
                    <a:pt x="2107" y="363"/>
                  </a:lnTo>
                  <a:lnTo>
                    <a:pt x="2107" y="365"/>
                  </a:lnTo>
                  <a:lnTo>
                    <a:pt x="2107" y="365"/>
                  </a:lnTo>
                  <a:lnTo>
                    <a:pt x="2107" y="365"/>
                  </a:lnTo>
                  <a:lnTo>
                    <a:pt x="2106" y="366"/>
                  </a:lnTo>
                  <a:lnTo>
                    <a:pt x="2106" y="366"/>
                  </a:lnTo>
                  <a:lnTo>
                    <a:pt x="1903" y="1574"/>
                  </a:lnTo>
                  <a:lnTo>
                    <a:pt x="441" y="1694"/>
                  </a:lnTo>
                  <a:lnTo>
                    <a:pt x="395" y="1691"/>
                  </a:lnTo>
                  <a:lnTo>
                    <a:pt x="355" y="1686"/>
                  </a:lnTo>
                  <a:lnTo>
                    <a:pt x="319" y="1678"/>
                  </a:lnTo>
                  <a:lnTo>
                    <a:pt x="288" y="1667"/>
                  </a:lnTo>
                  <a:lnTo>
                    <a:pt x="262" y="1656"/>
                  </a:lnTo>
                  <a:lnTo>
                    <a:pt x="238" y="1642"/>
                  </a:lnTo>
                  <a:lnTo>
                    <a:pt x="220" y="1628"/>
                  </a:lnTo>
                  <a:lnTo>
                    <a:pt x="205" y="1613"/>
                  </a:lnTo>
                  <a:lnTo>
                    <a:pt x="192" y="1598"/>
                  </a:lnTo>
                  <a:lnTo>
                    <a:pt x="183" y="1584"/>
                  </a:lnTo>
                  <a:lnTo>
                    <a:pt x="176" y="1571"/>
                  </a:lnTo>
                  <a:lnTo>
                    <a:pt x="172" y="1558"/>
                  </a:lnTo>
                  <a:lnTo>
                    <a:pt x="168" y="1547"/>
                  </a:lnTo>
                  <a:lnTo>
                    <a:pt x="166" y="1539"/>
                  </a:lnTo>
                  <a:lnTo>
                    <a:pt x="165" y="1534"/>
                  </a:lnTo>
                  <a:lnTo>
                    <a:pt x="165" y="1530"/>
                  </a:lnTo>
                  <a:lnTo>
                    <a:pt x="162" y="1509"/>
                  </a:lnTo>
                  <a:lnTo>
                    <a:pt x="158" y="1453"/>
                  </a:lnTo>
                  <a:lnTo>
                    <a:pt x="150" y="1366"/>
                  </a:lnTo>
                  <a:lnTo>
                    <a:pt x="139" y="1256"/>
                  </a:lnTo>
                  <a:lnTo>
                    <a:pt x="127" y="1130"/>
                  </a:lnTo>
                  <a:lnTo>
                    <a:pt x="114" y="993"/>
                  </a:lnTo>
                  <a:lnTo>
                    <a:pt x="101" y="853"/>
                  </a:lnTo>
                  <a:lnTo>
                    <a:pt x="89" y="716"/>
                  </a:lnTo>
                  <a:lnTo>
                    <a:pt x="39" y="716"/>
                  </a:lnTo>
                  <a:lnTo>
                    <a:pt x="115" y="1535"/>
                  </a:lnTo>
                  <a:lnTo>
                    <a:pt x="115" y="1537"/>
                  </a:lnTo>
                  <a:lnTo>
                    <a:pt x="116" y="1544"/>
                  </a:lnTo>
                  <a:lnTo>
                    <a:pt x="119" y="1554"/>
                  </a:lnTo>
                  <a:lnTo>
                    <a:pt x="122" y="1567"/>
                  </a:lnTo>
                  <a:lnTo>
                    <a:pt x="128" y="1582"/>
                  </a:lnTo>
                  <a:lnTo>
                    <a:pt x="137" y="1599"/>
                  </a:lnTo>
                  <a:lnTo>
                    <a:pt x="147" y="1618"/>
                  </a:lnTo>
                  <a:lnTo>
                    <a:pt x="162" y="1637"/>
                  </a:lnTo>
                  <a:lnTo>
                    <a:pt x="180" y="1657"/>
                  </a:lnTo>
                  <a:lnTo>
                    <a:pt x="202" y="1675"/>
                  </a:lnTo>
                  <a:lnTo>
                    <a:pt x="228" y="1693"/>
                  </a:lnTo>
                  <a:lnTo>
                    <a:pt x="259" y="1709"/>
                  </a:lnTo>
                  <a:lnTo>
                    <a:pt x="296" y="1723"/>
                  </a:lnTo>
                  <a:lnTo>
                    <a:pt x="339" y="1733"/>
                  </a:lnTo>
                  <a:lnTo>
                    <a:pt x="386" y="1740"/>
                  </a:lnTo>
                  <a:lnTo>
                    <a:pt x="441" y="1743"/>
                  </a:lnTo>
                  <a:lnTo>
                    <a:pt x="442" y="1743"/>
                  </a:lnTo>
                  <a:lnTo>
                    <a:pt x="444" y="1743"/>
                  </a:lnTo>
                  <a:lnTo>
                    <a:pt x="1894" y="1623"/>
                  </a:lnTo>
                  <a:lnTo>
                    <a:pt x="1840" y="1916"/>
                  </a:lnTo>
                  <a:lnTo>
                    <a:pt x="1888" y="1924"/>
                  </a:lnTo>
                  <a:lnTo>
                    <a:pt x="1945" y="1620"/>
                  </a:lnTo>
                  <a:lnTo>
                    <a:pt x="2172" y="1600"/>
                  </a:lnTo>
                  <a:lnTo>
                    <a:pt x="2167" y="1552"/>
                  </a:lnTo>
                  <a:close/>
                </a:path>
              </a:pathLst>
            </a:custGeom>
            <a:solidFill>
              <a:srgbClr val="99CCFF">
                <a:alpha val="59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57150" cmpd="thickThin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EB67881-DDC1-4340-BD64-45E2E7ADA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280988" indent="-2809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w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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package" Target="../embeddings/______Microsoft_Office_PowerPoint1.sldx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package" Target="../embeddings/______Microsoft_Office_PowerPoint2.sldx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abiturient.tpu.ru/files/2015/teacher/sbornik-trudov-konferenczii-2015-2015-11-18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fourok.ru/user/vasileva-elena-yurevna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4.jpeg"/><Relationship Id="rId5" Type="http://schemas.openxmlformats.org/officeDocument/2006/relationships/image" Target="../media/image99.jpeg"/><Relationship Id="rId10" Type="http://schemas.openxmlformats.org/officeDocument/2006/relationships/image" Target="../media/image103.jpeg"/><Relationship Id="rId4" Type="http://schemas.openxmlformats.org/officeDocument/2006/relationships/image" Target="../media/image98.jpeg"/><Relationship Id="rId9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472" y="1000108"/>
            <a:ext cx="4357718" cy="5143536"/>
          </a:xfrm>
          <a:noFill/>
          <a:ln w="57150" cmpd="thickThin"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i="1" dirty="0" smtClean="0"/>
          </a:p>
        </p:txBody>
      </p:sp>
      <p:sp>
        <p:nvSpPr>
          <p:cNvPr id="3075" name="Rectangle 5" descr="Белый мрамор"/>
          <p:cNvSpPr>
            <a:spLocks noChangeArrowheads="1"/>
          </p:cNvSpPr>
          <p:nvPr/>
        </p:nvSpPr>
        <p:spPr bwMode="auto">
          <a:xfrm>
            <a:off x="357158" y="1000108"/>
            <a:ext cx="457203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1" i="1" dirty="0" smtClean="0">
              <a:solidFill>
                <a:schemeClr val="tx2"/>
              </a:solidFill>
            </a:endParaRP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Учителя русского языка </a:t>
            </a: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и </a:t>
            </a: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литературы</a:t>
            </a: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МАОУ гимназии №29 </a:t>
            </a: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города Томска</a:t>
            </a:r>
          </a:p>
          <a:p>
            <a:r>
              <a:rPr lang="ru-RU" sz="2400" b="1" dirty="0" smtClean="0">
                <a:solidFill>
                  <a:schemeClr val="tx2"/>
                </a:solidFill>
              </a:rPr>
              <a:t>Васильевой</a:t>
            </a:r>
            <a:endParaRPr lang="ru-RU" sz="2400" b="1" dirty="0">
              <a:solidFill>
                <a:schemeClr val="tx2"/>
              </a:solidFill>
            </a:endParaRPr>
          </a:p>
          <a:p>
            <a:r>
              <a:rPr lang="ru-RU" sz="2400" b="1" dirty="0" smtClean="0">
                <a:solidFill>
                  <a:schemeClr val="tx2"/>
                </a:solidFill>
              </a:rPr>
              <a:t>Елены Юрьевны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285860"/>
            <a:ext cx="3357586" cy="464347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500034" y="214290"/>
            <a:ext cx="8286808" cy="6429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4000" b="1" i="1" dirty="0" err="1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r>
              <a:rPr lang="ru-RU" sz="4000" b="1" i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достижений</a:t>
            </a:r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</a:b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Разработанные программы 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571612"/>
            <a:ext cx="7772400" cy="5072098"/>
          </a:xfrm>
        </p:spPr>
        <p:txBody>
          <a:bodyPr/>
          <a:lstStyle/>
          <a:p>
            <a:r>
              <a:rPr lang="ru-RU" sz="2400" b="1" i="1" dirty="0" smtClean="0"/>
              <a:t>модифицированная программа курса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«Мастерская русской словесности» для учащихся </a:t>
            </a: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V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-</a:t>
            </a: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VI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 классов (2013)</a:t>
            </a:r>
          </a:p>
          <a:p>
            <a:r>
              <a:rPr lang="ru-RU" sz="2400" b="1" i="1" dirty="0" smtClean="0"/>
              <a:t>модифицированная программа курса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«Речь и этикет» для учащихся </a:t>
            </a: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IX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 класса (2011)</a:t>
            </a:r>
          </a:p>
          <a:p>
            <a:r>
              <a:rPr lang="ru-RU" sz="2400" b="1" i="1" dirty="0" smtClean="0"/>
              <a:t>модифицированная программа курса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«Основы стилистики</a:t>
            </a:r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»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 для учащихся </a:t>
            </a: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X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-</a:t>
            </a: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XI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 классов (2013)</a:t>
            </a:r>
          </a:p>
          <a:p>
            <a:r>
              <a:rPr lang="ru-RU" sz="2400" b="1" i="1" dirty="0" smtClean="0"/>
              <a:t>модифицированная программа курса </a:t>
            </a:r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«Возвращённая литература»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для учащихся </a:t>
            </a: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XI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 класса</a:t>
            </a:r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(2011)</a:t>
            </a:r>
          </a:p>
          <a:p>
            <a:r>
              <a:rPr lang="ru-RU" sz="2400" b="1" i="1" dirty="0" smtClean="0"/>
              <a:t>рабочая программа по литературе </a:t>
            </a:r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для учащихся </a:t>
            </a:r>
            <a:r>
              <a:rPr lang="en-US" sz="2400" b="1" i="1" dirty="0" smtClean="0">
                <a:solidFill>
                  <a:schemeClr val="bg1">
                    <a:lumMod val="25000"/>
                  </a:schemeClr>
                </a:solidFill>
              </a:rPr>
              <a:t>VIII </a:t>
            </a:r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 класса (2015)</a:t>
            </a:r>
            <a:endParaRPr lang="ru-RU" sz="24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28"/>
            <a:ext cx="7772400" cy="1000132"/>
          </a:xfrm>
        </p:spPr>
        <p:txBody>
          <a:bodyPr/>
          <a:lstStyle/>
          <a:p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Элективный курс </a:t>
            </a:r>
            <a:br>
              <a:rPr lang="ru-RU" sz="3200" b="1" i="1" dirty="0" smtClean="0"/>
            </a:br>
            <a:r>
              <a:rPr lang="ru-RU" sz="3200" b="1" i="1" dirty="0" smtClean="0"/>
              <a:t>«Зарубежная литература»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2050" name="Picture 2" descr="D:\Desktop\конкурс\свидетельство о публикац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428736"/>
            <a:ext cx="2847586" cy="4143404"/>
          </a:xfrm>
          <a:prstGeom prst="rect">
            <a:avLst/>
          </a:prstGeom>
          <a:noFill/>
        </p:spPr>
      </p:pic>
      <p:pic>
        <p:nvPicPr>
          <p:cNvPr id="5" name="Рисунок 4" descr="C:\Users\Elena\Pictures\MP Navigator EX\2015_06_17\Волкова 3_NE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3071833" cy="515341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5" descr="C:\Users\Elena\Pictures\MP Navigator EX\2015_06_17\Волкова 3_NE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500174"/>
            <a:ext cx="2848007" cy="400052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51" name="Picture 3" descr="D:\Desktop\сертификаты для печати\Сертификат проекта infourok.ru № 5718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857496"/>
            <a:ext cx="2695037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29684" cy="914400"/>
          </a:xfrm>
        </p:spPr>
        <p:txBody>
          <a:bodyPr/>
          <a:lstStyle/>
          <a:p>
            <a:r>
              <a:rPr lang="ru-RU" b="1" i="1" dirty="0" smtClean="0"/>
              <a:t>Инновационная </a:t>
            </a:r>
            <a:r>
              <a:rPr lang="ru-RU" b="1" i="1" dirty="0" smtClean="0"/>
              <a:t>деятельность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2705" name="Object 1"/>
          <p:cNvGraphicFramePr>
            <a:graphicFrameLocks noChangeAspect="1"/>
          </p:cNvGraphicFramePr>
          <p:nvPr/>
        </p:nvGraphicFramePr>
        <p:xfrm>
          <a:off x="500034" y="1714488"/>
          <a:ext cx="2500330" cy="2143140"/>
        </p:xfrm>
        <a:graphic>
          <a:graphicData uri="http://schemas.openxmlformats.org/presentationml/2006/ole">
            <p:oleObj spid="_x0000_s72705" name="Слайд" r:id="rId3" imgW="4570378" imgH="3427533" progId="PowerPoint.Slide.12">
              <p:embed/>
            </p:oleObj>
          </a:graphicData>
        </a:graphic>
      </p:graphicFrame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6000760" y="1643050"/>
          <a:ext cx="2571768" cy="2143140"/>
        </p:xfrm>
        <a:graphic>
          <a:graphicData uri="http://schemas.openxmlformats.org/presentationml/2006/ole">
            <p:oleObj spid="_x0000_s72707" name="Слайд" r:id="rId4" imgW="4570378" imgH="3427533" progId="PowerPoint.Slide.12">
              <p:embed/>
            </p:oleObj>
          </a:graphicData>
        </a:graphic>
      </p:graphicFrame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3428992" y="2928934"/>
            <a:ext cx="2357454" cy="242889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E36C0A"/>
            </a:solidFill>
            <a:round/>
            <a:headEnd/>
            <a:tailEnd/>
          </a:ln>
          <a:effectLst>
            <a:outerShdw dist="107763" dir="18900000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XVII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Славянские чтения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Художественные открыти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я великой русской литературы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12" name="Oval 8"/>
          <p:cNvSpPr>
            <a:spLocks noChangeArrowheads="1"/>
          </p:cNvSpPr>
          <p:nvPr/>
        </p:nvSpPr>
        <p:spPr bwMode="auto">
          <a:xfrm>
            <a:off x="4714876" y="3000372"/>
            <a:ext cx="928694" cy="857256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143248"/>
            <a:ext cx="7061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 bwMode="auto">
          <a:xfrm>
            <a:off x="6143636" y="4071942"/>
            <a:ext cx="2500330" cy="242889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XVI </a:t>
            </a:r>
            <a:r>
              <a:rPr lang="ru-RU" b="1" dirty="0" smtClean="0"/>
              <a:t>Славянские чтения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</a:rPr>
              <a:t>«Стезя к бессмертию судьбой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</a:rPr>
              <a:t> открыта нам!»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5429264"/>
            <a:ext cx="829481" cy="82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5" name="Прямоугольник 14"/>
          <p:cNvSpPr/>
          <p:nvPr/>
        </p:nvSpPr>
        <p:spPr bwMode="auto">
          <a:xfrm>
            <a:off x="571472" y="4071942"/>
            <a:ext cx="2428892" cy="250033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714348" y="4214818"/>
            <a:ext cx="21431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XV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III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Славянские чтения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«Героические страницы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великой  русской  литературы»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66" y="5286388"/>
            <a:ext cx="725970" cy="6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5072074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70" y="5643578"/>
            <a:ext cx="717895" cy="60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 bwMode="auto">
          <a:xfrm>
            <a:off x="3143240" y="1571612"/>
            <a:ext cx="2786082" cy="12858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400" b="1" i="1" dirty="0" smtClean="0"/>
              <a:t>Проект </a:t>
            </a:r>
          </a:p>
          <a:p>
            <a:r>
              <a:rPr lang="ru-RU" sz="1400" b="1" i="1" dirty="0" smtClean="0"/>
              <a:t>«Славянские чтения</a:t>
            </a:r>
            <a:r>
              <a:rPr lang="ru-RU" sz="1400" dirty="0" smtClean="0"/>
              <a:t> </a:t>
            </a:r>
            <a:r>
              <a:rPr lang="ru-RU" sz="1400" b="1" i="1" dirty="0" smtClean="0"/>
              <a:t>как способ духовно-нравственного формирования </a:t>
            </a:r>
            <a:r>
              <a:rPr lang="ru-RU" sz="1400" b="1" i="1" dirty="0" smtClean="0"/>
              <a:t>личности»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3071802" y="5429264"/>
            <a:ext cx="3071834" cy="12858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400" b="1" dirty="0" smtClean="0"/>
              <a:t>Проводится в рамках Региональной сети Ресурсно-внедренческих центров инноваций Томской области (РЦРО).</a:t>
            </a:r>
            <a:endParaRPr lang="ru-RU" sz="1400" b="1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09650"/>
          </a:xfrm>
        </p:spPr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i="1" dirty="0" smtClean="0"/>
              <a:t>Дипломы педагогических </a:t>
            </a:r>
            <a:r>
              <a:rPr lang="ru-RU" sz="3200" b="1" i="1" dirty="0" smtClean="0"/>
              <a:t>конкурсов (за проект)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endParaRPr lang="ru-RU" sz="3200" b="1" i="1" dirty="0"/>
          </a:p>
        </p:txBody>
      </p:sp>
      <p:pic>
        <p:nvPicPr>
          <p:cNvPr id="5" name="Содержимое 4" descr="C:\Users\Elena\Pictures\MP Navigator EX\2015_01_25\Селюнина_NEW_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786214" cy="471490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57364"/>
            <a:ext cx="424004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643074"/>
          </a:xfrm>
        </p:spPr>
        <p:txBody>
          <a:bodyPr/>
          <a:lstStyle/>
          <a:p>
            <a:r>
              <a:rPr lang="ru-RU" sz="3200" b="1" i="1" u="sng" dirty="0" smtClean="0"/>
              <a:t>Публикации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Областная научно-практическая конференция, Томск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14348" y="2000240"/>
          <a:ext cx="7715304" cy="4643470"/>
        </p:xfrm>
        <a:graphic>
          <a:graphicData uri="http://schemas.openxmlformats.org/drawingml/2006/table">
            <a:tbl>
              <a:tblPr/>
              <a:tblGrid>
                <a:gridCol w="3880725"/>
                <a:gridCol w="3834579"/>
              </a:tblGrid>
              <a:tr h="4643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27" marR="65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27" marR="65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Рисунок 9" descr="Селюнина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40"/>
            <a:ext cx="3551388" cy="4572032"/>
          </a:xfrm>
          <a:prstGeom prst="rect">
            <a:avLst/>
          </a:prstGeom>
          <a:noFill/>
        </p:spPr>
      </p:pic>
      <p:pic>
        <p:nvPicPr>
          <p:cNvPr id="3073" name="Рисунок 1" descr="Селюнина_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000240"/>
            <a:ext cx="3497267" cy="457320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772400" cy="1214446"/>
          </a:xfrm>
        </p:spPr>
        <p:txBody>
          <a:bodyPr/>
          <a:lstStyle/>
          <a:p>
            <a:r>
              <a:rPr lang="en-US" sz="3200" b="1" i="1" dirty="0" smtClean="0"/>
              <a:t>II </a:t>
            </a:r>
            <a:r>
              <a:rPr lang="ru-RU" sz="3200" b="1" i="1" dirty="0" smtClean="0"/>
              <a:t>Всероссийская научно-практическая конференция, Томск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14348" y="2000240"/>
          <a:ext cx="7715304" cy="4643470"/>
        </p:xfrm>
        <a:graphic>
          <a:graphicData uri="http://schemas.openxmlformats.org/drawingml/2006/table">
            <a:tbl>
              <a:tblPr/>
              <a:tblGrid>
                <a:gridCol w="3857652"/>
                <a:gridCol w="3857652"/>
              </a:tblGrid>
              <a:tr h="4643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3249" name="Рисунок 12" descr="Селюнина_NEW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71678"/>
            <a:ext cx="3336932" cy="4500594"/>
          </a:xfrm>
          <a:prstGeom prst="rect">
            <a:avLst/>
          </a:prstGeom>
          <a:noFill/>
        </p:spPr>
      </p:pic>
      <p:pic>
        <p:nvPicPr>
          <p:cNvPr id="7" name="Рисунок 10" descr="Селюнина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3116"/>
            <a:ext cx="3143272" cy="427808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1428760"/>
          </a:xfrm>
        </p:spPr>
        <p:txBody>
          <a:bodyPr/>
          <a:lstStyle/>
          <a:p>
            <a:r>
              <a:rPr lang="ru-RU" sz="3200" b="1" i="1" dirty="0" smtClean="0"/>
              <a:t>Всероссийская научно-практическая конференция с международным участием, Новосибирск</a:t>
            </a:r>
            <a:endParaRPr lang="ru-RU" sz="3200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5" y="1928802"/>
          <a:ext cx="8143932" cy="4429156"/>
        </p:xfrm>
        <a:graphic>
          <a:graphicData uri="http://schemas.openxmlformats.org/drawingml/2006/table">
            <a:tbl>
              <a:tblPr/>
              <a:tblGrid>
                <a:gridCol w="4071966"/>
                <a:gridCol w="4071966"/>
              </a:tblGrid>
              <a:tr h="4429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</a:tbl>
          </a:graphicData>
        </a:graphic>
      </p:graphicFrame>
      <p:pic>
        <p:nvPicPr>
          <p:cNvPr id="54274" name="Рисунок 13" descr="Селюнина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2659063" cy="442915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4273" name="Рисунок 14" descr="Селюнина_NEW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928802"/>
            <a:ext cx="2643206" cy="442915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 descr="C:\Users\Elena\Pictures\MP Navigator EX\2015_05_11\Волкова 3_NE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000240"/>
            <a:ext cx="2881975" cy="435771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1143008"/>
          </a:xfrm>
        </p:spPr>
        <p:txBody>
          <a:bodyPr/>
          <a:lstStyle/>
          <a:p>
            <a:r>
              <a:rPr lang="ru-RU" sz="3200" b="1" i="1" dirty="0" smtClean="0"/>
              <a:t>Международная научно-практическая конференция, Тамбов</a:t>
            </a:r>
            <a:endParaRPr lang="ru-RU" sz="3200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643050"/>
          <a:ext cx="8143932" cy="4572032"/>
        </p:xfrm>
        <a:graphic>
          <a:graphicData uri="http://schemas.openxmlformats.org/drawingml/2006/table">
            <a:tbl>
              <a:tblPr/>
              <a:tblGrid>
                <a:gridCol w="3857652"/>
                <a:gridCol w="4286280"/>
              </a:tblGrid>
              <a:tr h="4572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5298" name="Рисунок 3" descr="Селюнина_0003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85926"/>
            <a:ext cx="2928958" cy="4301353"/>
          </a:xfrm>
          <a:prstGeom prst="rect">
            <a:avLst/>
          </a:prstGeom>
          <a:noFill/>
        </p:spPr>
      </p:pic>
      <p:pic>
        <p:nvPicPr>
          <p:cNvPr id="55297" name="Рисунок 4" descr="Селюнина_0004_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643050"/>
            <a:ext cx="3143272" cy="4554716"/>
          </a:xfrm>
          <a:prstGeom prst="rect">
            <a:avLst/>
          </a:prstGeom>
          <a:noFill/>
        </p:spPr>
      </p:pic>
      <p:pic>
        <p:nvPicPr>
          <p:cNvPr id="7" name="Рисунок 6" descr="C:\Users\Elena\Pictures\MP Navigator EX\2015_01_24\Селюнина_0002_NE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43050"/>
            <a:ext cx="3977597" cy="275787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29590" cy="2571768"/>
          </a:xfrm>
        </p:spPr>
        <p:txBody>
          <a:bodyPr/>
          <a:lstStyle/>
          <a:p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VII Межрегиональной научно-практической конференции «Организация исследовательской деятельности детей и молодежи: проблемы, поиск, решения», Томск </a:t>
            </a:r>
            <a:br>
              <a:rPr lang="ru-RU" sz="3200" b="1" i="1" dirty="0" smtClean="0"/>
            </a:b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286124"/>
            <a:ext cx="3929090" cy="280987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</a:rPr>
              <a:t>ОРГАНИЗАЦИЯ ПРОЕКТНО-ИССЛЕДОВАТЕЛЬСКОЙ ДЕЯТЕЛЬНОСТИ ОБУЧАЮЩИХСЯ В РАМКАХ ПРОЕКТА «СЛАВЯНСКИЕ ЧТЕНИЯ»</a:t>
            </a:r>
          </a:p>
          <a:p>
            <a:endParaRPr lang="ru-RU" sz="2400" b="1" u="sng" dirty="0" smtClean="0">
              <a:solidFill>
                <a:schemeClr val="bg1">
                  <a:lumMod val="25000"/>
                </a:schemeClr>
              </a:solidFill>
              <a:hlinkClick r:id="rId2"/>
            </a:endParaRPr>
          </a:p>
          <a:p>
            <a:pPr>
              <a:buNone/>
            </a:pPr>
            <a:r>
              <a:rPr lang="ru-RU" sz="2400" dirty="0" smtClean="0"/>
              <a:t> </a:t>
            </a:r>
          </a:p>
          <a:p>
            <a:pPr>
              <a:buNone/>
            </a:pPr>
            <a:endParaRPr lang="ru-RU" sz="1100" dirty="0"/>
          </a:p>
        </p:txBody>
      </p:sp>
      <p:pic>
        <p:nvPicPr>
          <p:cNvPr id="20483" name="Picture 3" descr="C:\Users\Elena\Pictures\MP Navigator EX\2016_02_10\IMG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876"/>
            <a:ext cx="4135678" cy="27146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Публикации на сайте</a:t>
            </a:r>
            <a:endParaRPr lang="ru-RU" sz="3200" b="1" i="1" dirty="0"/>
          </a:p>
        </p:txBody>
      </p:sp>
      <p:pic>
        <p:nvPicPr>
          <p:cNvPr id="11" name="Содержимое 10" descr="C:\Users\Elena\Загрузки\format_A4_document_86106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235745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Elena\Downloads\Дипломы 2016 ИНФОУРОК\Сертификат проекта infourok.ru № ДВ-387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214554"/>
            <a:ext cx="24059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Elena\Downloads\Дипломы 2016 ИНФОУРОК\Сертификат проекта infourok.ru № 571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857496"/>
            <a:ext cx="230567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Elena\Downloads\Дипломы 2016 ИНФОУРОК\Сертификат проекта infourok.ru № ДВ-38775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286124"/>
            <a:ext cx="2428892" cy="34121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6248" y="15716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сайт доступен в Интернете по адресу:</a:t>
            </a:r>
            <a:r>
              <a:rPr lang="ru-RU" dirty="0" smtClean="0"/>
              <a:t> </a:t>
            </a:r>
          </a:p>
          <a:p>
            <a:r>
              <a:rPr lang="ru-RU" dirty="0" smtClean="0">
                <a:hlinkClick r:id="rId6"/>
              </a:rPr>
              <a:t>http://infourok.ru/user/vasileva-elena-yurevna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Моё педагогическое кредо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endParaRPr lang="ru-RU" sz="4000" b="1" i="1" dirty="0" smtClean="0">
              <a:latin typeface="Monotype Corsiva" pitchFamily="66" charset="0"/>
              <a:cs typeface="Arial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4400" b="1" i="1" dirty="0" smtClean="0">
                <a:latin typeface="Monotype Corsiva" pitchFamily="66" charset="0"/>
                <a:cs typeface="Arial" pitchFamily="34" charset="0"/>
              </a:rPr>
              <a:t>Вечным законом да будет: учить и учиться всему через примеры, наставления и применение на деле. </a:t>
            </a:r>
          </a:p>
          <a:p>
            <a:pPr marL="0" lvl="0" indent="0" algn="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endParaRPr lang="ru-RU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ru-RU" b="1" i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Ян </a:t>
            </a:r>
            <a:r>
              <a:rPr lang="ru-RU" b="1" i="1" dirty="0" err="1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Амос</a:t>
            </a:r>
            <a:r>
              <a:rPr lang="ru-RU" b="1" i="1" dirty="0" smtClean="0">
                <a:solidFill>
                  <a:srgbClr val="000000"/>
                </a:solidFill>
                <a:latin typeface="Monotype Corsiva" pitchFamily="66" charset="0"/>
                <a:cs typeface="Arial" pitchFamily="34" charset="0"/>
              </a:rPr>
              <a:t> Коменский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72400" cy="914400"/>
          </a:xfrm>
        </p:spPr>
        <p:txBody>
          <a:bodyPr/>
          <a:lstStyle/>
          <a:p>
            <a:r>
              <a:rPr lang="ru-RU" b="1" i="1" dirty="0" smtClean="0"/>
              <a:t>М</a:t>
            </a: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етодическая система 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688" y="1214422"/>
            <a:ext cx="8858312" cy="5429288"/>
          </a:xfrm>
          <a:noFill/>
        </p:spPr>
        <p:txBody>
          <a:bodyPr/>
          <a:lstStyle/>
          <a:p>
            <a:pPr algn="ctr">
              <a:buNone/>
            </a:pPr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 </a:t>
            </a:r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 мотивации учащихся к учебной деятельности и отношения к   предметам русского языка и литературы.</a:t>
            </a:r>
            <a:endParaRPr lang="ru-RU" sz="2400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lvl="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Отбор содержания учебного материала строится на основе принципов научности, систематичности и последовательности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 методов, форм и средств обучения с учётом возрастных, психологических и физиологических особенностей обучающихся</a:t>
            </a:r>
            <a:endParaRPr lang="ru-RU" sz="2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межпредметных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внутрипредметных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связей на уроках русского языка и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литературы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современных образовательных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технологий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средств ИКТ.</a:t>
            </a:r>
          </a:p>
          <a:p>
            <a:pPr lvl="0">
              <a:buFont typeface="Wingdings" pitchFamily="2" charset="2"/>
              <a:buChar char="q"/>
            </a:pPr>
            <a:endParaRPr lang="ru-RU" sz="2400" b="1" dirty="0" smtClean="0"/>
          </a:p>
          <a:p>
            <a:pPr>
              <a:buFont typeface="Wingdings" pitchFamily="2" charset="2"/>
              <a:buChar char="q"/>
            </a:pPr>
            <a:endParaRPr lang="ru-RU" sz="2400" b="1" dirty="0" smtClean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383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Урочная деятельность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76400"/>
            <a:ext cx="8715436" cy="503874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285852" y="1785926"/>
            <a:ext cx="1643074" cy="1071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Формы уроков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428992" y="1928802"/>
            <a:ext cx="1857388" cy="107157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Приёмы обучения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71472" y="3143248"/>
            <a:ext cx="1714512" cy="1285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Приёмы обратной связи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285852" y="4857760"/>
            <a:ext cx="1714512" cy="114300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err="1" smtClean="0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агляд-ность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285984" y="3214686"/>
            <a:ext cx="1785950" cy="1285884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Творче-ские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 работы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500430" y="4929198"/>
            <a:ext cx="1785950" cy="1143008"/>
          </a:xfrm>
          <a:prstGeom prst="rect">
            <a:avLst/>
          </a:prstGeom>
          <a:solidFill>
            <a:srgbClr val="66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Раздаточ-ный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 материал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357686" y="3571876"/>
            <a:ext cx="1785950" cy="571504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Кабинет 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429388" y="1857364"/>
            <a:ext cx="2357454" cy="571504"/>
          </a:xfrm>
          <a:prstGeom prst="rect">
            <a:avLst/>
          </a:prstGeom>
          <a:solidFill>
            <a:schemeClr val="bg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Технологии 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357950" y="2571744"/>
            <a:ext cx="2571768" cy="36433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ИКТ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b="1" i="1" dirty="0" smtClean="0">
                <a:solidFill>
                  <a:schemeClr val="bg1">
                    <a:lumMod val="10000"/>
                  </a:schemeClr>
                </a:solidFill>
              </a:rPr>
              <a:t>Личностно-ориентированные</a:t>
            </a:r>
          </a:p>
          <a:p>
            <a:pPr algn="l">
              <a:buFont typeface="Wingdings" pitchFamily="2" charset="2"/>
              <a:buChar char="v"/>
            </a:pPr>
            <a:r>
              <a:rPr lang="ru-RU" b="1" i="1" dirty="0" smtClean="0">
                <a:solidFill>
                  <a:schemeClr val="bg1">
                    <a:lumMod val="10000"/>
                  </a:schemeClr>
                </a:solidFill>
              </a:rPr>
              <a:t>Игровые</a:t>
            </a:r>
          </a:p>
          <a:p>
            <a:pPr algn="l">
              <a:buFont typeface="Wingdings" pitchFamily="2" charset="2"/>
              <a:buChar char="v"/>
            </a:pPr>
            <a:r>
              <a:rPr lang="ru-RU" b="1" i="1" dirty="0" err="1" smtClean="0">
                <a:solidFill>
                  <a:schemeClr val="bg1">
                    <a:lumMod val="10000"/>
                  </a:schemeClr>
                </a:solidFill>
              </a:rPr>
              <a:t>Здоровьесберегающие</a:t>
            </a:r>
            <a:endParaRPr lang="ru-RU" b="1" i="1" dirty="0" smtClean="0">
              <a:solidFill>
                <a:schemeClr val="bg1">
                  <a:lumMod val="10000"/>
                </a:schemeClr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ru-RU" b="1" i="1" dirty="0" err="1">
                <a:solidFill>
                  <a:schemeClr val="bg1">
                    <a:lumMod val="10000"/>
                  </a:schemeClr>
                </a:solidFill>
              </a:rPr>
              <a:t>Компетентностый</a:t>
            </a:r>
            <a:r>
              <a:rPr lang="ru-RU" b="1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bg1">
                    <a:lumMod val="10000"/>
                  </a:schemeClr>
                </a:solidFill>
              </a:rPr>
              <a:t> подход</a:t>
            </a:r>
          </a:p>
          <a:p>
            <a:pPr algn="l">
              <a:buFont typeface="Wingdings" pitchFamily="2" charset="2"/>
              <a:buChar char="v"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Метод проектов</a:t>
            </a:r>
          </a:p>
          <a:p>
            <a:pPr algn="l">
              <a:buFont typeface="Wingdings" pitchFamily="2" charset="2"/>
              <a:buChar char="v"/>
            </a:pPr>
            <a:r>
              <a:rPr lang="ru-RU" b="1" i="1" dirty="0" err="1" smtClean="0">
                <a:solidFill>
                  <a:schemeClr val="bg1">
                    <a:lumMod val="10000"/>
                  </a:schemeClr>
                </a:solidFill>
              </a:rPr>
              <a:t>Синквейн</a:t>
            </a:r>
            <a:r>
              <a:rPr lang="ru-RU" b="1" i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Межпредметная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ahoma" pitchFamily="34" charset="0"/>
              </a:rPr>
              <a:t> интеграция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7" name="Прямая соединительная линия 166"/>
          <p:cNvCxnSpPr>
            <a:stCxn id="117" idx="0"/>
            <a:endCxn id="113" idx="1"/>
          </p:cNvCxnSpPr>
          <p:nvPr/>
        </p:nvCxnSpPr>
        <p:spPr>
          <a:xfrm flipV="1">
            <a:off x="5965825" y="2157413"/>
            <a:ext cx="838200" cy="33591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79388" y="1609725"/>
            <a:ext cx="8012112" cy="4846638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ru-RU" smtClean="0"/>
          </a:p>
        </p:txBody>
      </p:sp>
      <p:cxnSp>
        <p:nvCxnSpPr>
          <p:cNvPr id="169" name="Прямая соединительная линия 168"/>
          <p:cNvCxnSpPr>
            <a:stCxn id="117" idx="0"/>
          </p:cNvCxnSpPr>
          <p:nvPr/>
        </p:nvCxnSpPr>
        <p:spPr>
          <a:xfrm flipV="1">
            <a:off x="5965825" y="4076700"/>
            <a:ext cx="693738" cy="143986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>
            <a:stCxn id="117" idx="0"/>
            <a:endCxn id="120" idx="1"/>
          </p:cNvCxnSpPr>
          <p:nvPr/>
        </p:nvCxnSpPr>
        <p:spPr>
          <a:xfrm rot="5400000" flipH="1" flipV="1">
            <a:off x="6037263" y="4678363"/>
            <a:ext cx="766763" cy="90963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>
            <a:stCxn id="117" idx="6"/>
            <a:endCxn id="121" idx="1"/>
          </p:cNvCxnSpPr>
          <p:nvPr/>
        </p:nvCxnSpPr>
        <p:spPr>
          <a:xfrm>
            <a:off x="6423025" y="5973763"/>
            <a:ext cx="52546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>
            <a:stCxn id="116" idx="0"/>
            <a:endCxn id="110" idx="3"/>
          </p:cNvCxnSpPr>
          <p:nvPr/>
        </p:nvCxnSpPr>
        <p:spPr>
          <a:xfrm rot="16200000" flipV="1">
            <a:off x="2748757" y="3667919"/>
            <a:ext cx="2951163" cy="7461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>
            <a:stCxn id="116" idx="0"/>
            <a:endCxn id="118" idx="3"/>
          </p:cNvCxnSpPr>
          <p:nvPr/>
        </p:nvCxnSpPr>
        <p:spPr>
          <a:xfrm rot="16200000" flipV="1">
            <a:off x="2808278" y="3727441"/>
            <a:ext cx="766763" cy="28114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>
            <a:stCxn id="116" idx="0"/>
          </p:cNvCxnSpPr>
          <p:nvPr/>
        </p:nvCxnSpPr>
        <p:spPr>
          <a:xfrm flipH="1" flipV="1">
            <a:off x="3924300" y="3716338"/>
            <a:ext cx="673100" cy="18002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>
            <a:stCxn id="115" idx="2"/>
            <a:endCxn id="119" idx="3"/>
          </p:cNvCxnSpPr>
          <p:nvPr/>
        </p:nvCxnSpPr>
        <p:spPr>
          <a:xfrm flipH="1">
            <a:off x="1619250" y="5973763"/>
            <a:ext cx="100806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>
            <a:stCxn id="115" idx="2"/>
            <a:endCxn id="118" idx="3"/>
          </p:cNvCxnSpPr>
          <p:nvPr/>
        </p:nvCxnSpPr>
        <p:spPr>
          <a:xfrm rot="10800000">
            <a:off x="1785919" y="4749801"/>
            <a:ext cx="841395" cy="122396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>
            <a:endCxn id="115" idx="2"/>
          </p:cNvCxnSpPr>
          <p:nvPr/>
        </p:nvCxnSpPr>
        <p:spPr>
          <a:xfrm>
            <a:off x="1692275" y="3860800"/>
            <a:ext cx="935038" cy="211296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>
            <a:stCxn id="115" idx="2"/>
            <a:endCxn id="122" idx="3"/>
          </p:cNvCxnSpPr>
          <p:nvPr/>
        </p:nvCxnSpPr>
        <p:spPr>
          <a:xfrm rot="10800000">
            <a:off x="1633509" y="2028813"/>
            <a:ext cx="993805" cy="394495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2" name="Табличка 121"/>
          <p:cNvSpPr/>
          <p:nvPr/>
        </p:nvSpPr>
        <p:spPr>
          <a:xfrm>
            <a:off x="285720" y="1571612"/>
            <a:ext cx="1347788" cy="9144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Сочинение загадок, сказок, басен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356100" y="1196975"/>
            <a:ext cx="71438" cy="144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Блок-схема: процесс 104"/>
          <p:cNvSpPr/>
          <p:nvPr/>
        </p:nvSpPr>
        <p:spPr>
          <a:xfrm>
            <a:off x="1403350" y="0"/>
            <a:ext cx="6264275" cy="692150"/>
          </a:xfrm>
          <a:prstGeom prst="flowChart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Активные формы и методы </a:t>
            </a:r>
            <a:r>
              <a:rPr lang="ru-RU" b="1" dirty="0" smtClean="0">
                <a:solidFill>
                  <a:schemeClr val="bg2"/>
                </a:solidFill>
              </a:rPr>
              <a:t>обучения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>
                <a:solidFill>
                  <a:schemeClr val="bg2"/>
                </a:solidFill>
              </a:rPr>
              <a:t>(урочная деятельность)</a:t>
            </a:r>
          </a:p>
        </p:txBody>
      </p:sp>
      <p:sp>
        <p:nvSpPr>
          <p:cNvPr id="106" name="Блок-схема: процесс 105"/>
          <p:cNvSpPr/>
          <p:nvPr/>
        </p:nvSpPr>
        <p:spPr>
          <a:xfrm>
            <a:off x="2987675" y="981075"/>
            <a:ext cx="3240088" cy="360363"/>
          </a:xfrm>
          <a:prstGeom prst="flowChartProcess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Творческие работы</a:t>
            </a:r>
          </a:p>
        </p:txBody>
      </p:sp>
      <p:sp>
        <p:nvSpPr>
          <p:cNvPr id="109" name="Табличка 108"/>
          <p:cNvSpPr/>
          <p:nvPr/>
        </p:nvSpPr>
        <p:spPr>
          <a:xfrm>
            <a:off x="250825" y="3068638"/>
            <a:ext cx="1563688" cy="91440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Работа над текстами разных типов и стилей</a:t>
            </a:r>
          </a:p>
        </p:txBody>
      </p:sp>
      <p:sp>
        <p:nvSpPr>
          <p:cNvPr id="110" name="Табличка 109"/>
          <p:cNvSpPr/>
          <p:nvPr/>
        </p:nvSpPr>
        <p:spPr>
          <a:xfrm>
            <a:off x="2143108" y="2133600"/>
            <a:ext cx="1708167" cy="863600"/>
          </a:xfrm>
          <a:prstGeom prst="plaque">
            <a:avLst/>
          </a:prstGeom>
          <a:solidFill>
            <a:srgbClr val="66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Сочинение стихов, поучений</a:t>
            </a:r>
          </a:p>
        </p:txBody>
      </p:sp>
      <p:sp>
        <p:nvSpPr>
          <p:cNvPr id="111" name="Табличка 110"/>
          <p:cNvSpPr/>
          <p:nvPr/>
        </p:nvSpPr>
        <p:spPr>
          <a:xfrm>
            <a:off x="2214546" y="3284538"/>
            <a:ext cx="1709755" cy="914400"/>
          </a:xfrm>
          <a:prstGeom prst="plaqu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Сочинение лингвистических миниатюр</a:t>
            </a:r>
          </a:p>
        </p:txBody>
      </p:sp>
      <p:sp>
        <p:nvSpPr>
          <p:cNvPr id="112" name="Табличка 111"/>
          <p:cNvSpPr/>
          <p:nvPr/>
        </p:nvSpPr>
        <p:spPr>
          <a:xfrm>
            <a:off x="4572000" y="2060575"/>
            <a:ext cx="1439863" cy="936625"/>
          </a:xfrm>
          <a:prstGeom prst="plaque">
            <a:avLst/>
          </a:prstGeom>
          <a:solidFill>
            <a:srgbClr val="66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Комплексный анализ текста</a:t>
            </a:r>
          </a:p>
        </p:txBody>
      </p:sp>
      <p:sp>
        <p:nvSpPr>
          <p:cNvPr id="113" name="Табличка 112"/>
          <p:cNvSpPr/>
          <p:nvPr/>
        </p:nvSpPr>
        <p:spPr>
          <a:xfrm>
            <a:off x="6804025" y="1700213"/>
            <a:ext cx="1368425" cy="914400"/>
          </a:xfrm>
          <a:prstGeom prst="plaqu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 smtClean="0">
                <a:solidFill>
                  <a:schemeClr val="bg2"/>
                </a:solidFill>
              </a:rPr>
              <a:t>Эйдос-конспект</a:t>
            </a:r>
            <a:endParaRPr lang="ru-RU" sz="1100" b="1" dirty="0">
              <a:solidFill>
                <a:schemeClr val="bg2"/>
              </a:solidFill>
            </a:endParaRPr>
          </a:p>
        </p:txBody>
      </p:sp>
      <p:sp>
        <p:nvSpPr>
          <p:cNvPr id="114" name="Табличка 113"/>
          <p:cNvSpPr/>
          <p:nvPr/>
        </p:nvSpPr>
        <p:spPr>
          <a:xfrm>
            <a:off x="6443663" y="3141663"/>
            <a:ext cx="1914551" cy="914400"/>
          </a:xfrm>
          <a:prstGeom prst="plaqu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Работы исследовательского характера</a:t>
            </a:r>
          </a:p>
        </p:txBody>
      </p:sp>
      <p:sp>
        <p:nvSpPr>
          <p:cNvPr id="115" name="Овал 114"/>
          <p:cNvSpPr/>
          <p:nvPr/>
        </p:nvSpPr>
        <p:spPr>
          <a:xfrm>
            <a:off x="2627313" y="5516563"/>
            <a:ext cx="9144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5-6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класс</a:t>
            </a:r>
          </a:p>
        </p:txBody>
      </p:sp>
      <p:sp>
        <p:nvSpPr>
          <p:cNvPr id="116" name="Овал 115"/>
          <p:cNvSpPr/>
          <p:nvPr/>
        </p:nvSpPr>
        <p:spPr>
          <a:xfrm>
            <a:off x="4140200" y="5516563"/>
            <a:ext cx="91440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7-9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класс</a:t>
            </a:r>
          </a:p>
        </p:txBody>
      </p:sp>
      <p:sp>
        <p:nvSpPr>
          <p:cNvPr id="117" name="Овал 116"/>
          <p:cNvSpPr/>
          <p:nvPr/>
        </p:nvSpPr>
        <p:spPr>
          <a:xfrm>
            <a:off x="5508625" y="55165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10-11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класс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179388" y="4292600"/>
            <a:ext cx="160653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Составление схем-опор, алгоритмов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179388" y="5516563"/>
            <a:ext cx="1439862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Игровая учебная деятельность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6875463" y="4292600"/>
            <a:ext cx="1411313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2"/>
                </a:solidFill>
              </a:rPr>
              <a:t>Разработка дидактического материала учащимися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6948488" y="5516563"/>
            <a:ext cx="1223962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bg2"/>
                </a:solidFill>
              </a:rPr>
              <a:t>Сочинения </a:t>
            </a:r>
            <a:endParaRPr lang="ru-RU" sz="1100" b="1" dirty="0">
              <a:solidFill>
                <a:schemeClr val="bg2"/>
              </a:solidFill>
            </a:endParaRPr>
          </a:p>
        </p:txBody>
      </p:sp>
      <p:sp>
        <p:nvSpPr>
          <p:cNvPr id="131" name="Выгнутая влево стрелка 130"/>
          <p:cNvSpPr/>
          <p:nvPr/>
        </p:nvSpPr>
        <p:spPr>
          <a:xfrm>
            <a:off x="1928794" y="500042"/>
            <a:ext cx="731837" cy="121602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2" name="Выгнутая вправо стрелка 131"/>
          <p:cNvSpPr/>
          <p:nvPr/>
        </p:nvSpPr>
        <p:spPr>
          <a:xfrm>
            <a:off x="6227763" y="404813"/>
            <a:ext cx="731837" cy="1216025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36" name="Прямая со стрелкой 135"/>
          <p:cNvCxnSpPr>
            <a:stCxn id="106" idx="2"/>
            <a:endCxn id="112" idx="0"/>
          </p:cNvCxnSpPr>
          <p:nvPr/>
        </p:nvCxnSpPr>
        <p:spPr>
          <a:xfrm>
            <a:off x="4608513" y="1341438"/>
            <a:ext cx="684212" cy="7191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>
            <a:endCxn id="122" idx="0"/>
          </p:cNvCxnSpPr>
          <p:nvPr/>
        </p:nvCxnSpPr>
        <p:spPr>
          <a:xfrm flipH="1">
            <a:off x="960408" y="1284275"/>
            <a:ext cx="2351087" cy="287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>
            <a:endCxn id="109" idx="0"/>
          </p:cNvCxnSpPr>
          <p:nvPr/>
        </p:nvCxnSpPr>
        <p:spPr>
          <a:xfrm flipH="1">
            <a:off x="1033463" y="1341438"/>
            <a:ext cx="2243137" cy="172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>
            <a:stCxn id="106" idx="2"/>
            <a:endCxn id="110" idx="0"/>
          </p:cNvCxnSpPr>
          <p:nvPr/>
        </p:nvCxnSpPr>
        <p:spPr>
          <a:xfrm rot="5400000">
            <a:off x="3406375" y="932256"/>
            <a:ext cx="792162" cy="1610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>
            <a:stCxn id="106" idx="2"/>
            <a:endCxn id="110" idx="3"/>
          </p:cNvCxnSpPr>
          <p:nvPr/>
        </p:nvCxnSpPr>
        <p:spPr>
          <a:xfrm rot="5400000">
            <a:off x="3617516" y="1575197"/>
            <a:ext cx="1223962" cy="756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8" name="Прямая со стрелкой 147"/>
          <p:cNvCxnSpPr>
            <a:endCxn id="113" idx="1"/>
          </p:cNvCxnSpPr>
          <p:nvPr/>
        </p:nvCxnSpPr>
        <p:spPr>
          <a:xfrm>
            <a:off x="5651500" y="1341438"/>
            <a:ext cx="1152525" cy="815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>
            <a:endCxn id="114" idx="0"/>
          </p:cNvCxnSpPr>
          <p:nvPr/>
        </p:nvCxnSpPr>
        <p:spPr>
          <a:xfrm rot="16200000" flipH="1">
            <a:off x="5662618" y="1403342"/>
            <a:ext cx="1800226" cy="1676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>
            <a:stCxn id="116" idx="0"/>
            <a:endCxn id="112" idx="2"/>
          </p:cNvCxnSpPr>
          <p:nvPr/>
        </p:nvCxnSpPr>
        <p:spPr>
          <a:xfrm flipV="1">
            <a:off x="4597400" y="2997200"/>
            <a:ext cx="695325" cy="25193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>
            <a:stCxn id="117" idx="0"/>
            <a:endCxn id="112" idx="2"/>
          </p:cNvCxnSpPr>
          <p:nvPr/>
        </p:nvCxnSpPr>
        <p:spPr>
          <a:xfrm flipH="1" flipV="1">
            <a:off x="5292725" y="2997200"/>
            <a:ext cx="673100" cy="251936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Прямая соединительная линия 55"/>
          <p:cNvCxnSpPr>
            <a:stCxn id="26" idx="4"/>
            <a:endCxn id="21" idx="0"/>
          </p:cNvCxnSpPr>
          <p:nvPr/>
        </p:nvCxnSpPr>
        <p:spPr>
          <a:xfrm rot="5400000">
            <a:off x="5364165" y="3835403"/>
            <a:ext cx="381000" cy="82232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26" idx="4"/>
            <a:endCxn id="23" idx="0"/>
          </p:cNvCxnSpPr>
          <p:nvPr/>
        </p:nvCxnSpPr>
        <p:spPr>
          <a:xfrm>
            <a:off x="5965825" y="4056063"/>
            <a:ext cx="46038" cy="13890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stCxn id="26" idx="4"/>
            <a:endCxn id="22" idx="0"/>
          </p:cNvCxnSpPr>
          <p:nvPr/>
        </p:nvCxnSpPr>
        <p:spPr>
          <a:xfrm>
            <a:off x="5965825" y="4056063"/>
            <a:ext cx="1019175" cy="3810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24" idx="4"/>
            <a:endCxn id="20" idx="0"/>
          </p:cNvCxnSpPr>
          <p:nvPr/>
        </p:nvCxnSpPr>
        <p:spPr>
          <a:xfrm rot="16200000" flipH="1">
            <a:off x="1885130" y="4629949"/>
            <a:ext cx="1300178" cy="1269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24" idx="4"/>
            <a:endCxn id="19" idx="0"/>
          </p:cNvCxnSpPr>
          <p:nvPr/>
        </p:nvCxnSpPr>
        <p:spPr>
          <a:xfrm rot="16200000" flipH="1">
            <a:off x="2887245" y="3627835"/>
            <a:ext cx="300046" cy="10167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24" idx="4"/>
            <a:endCxn id="18" idx="0"/>
          </p:cNvCxnSpPr>
          <p:nvPr/>
        </p:nvCxnSpPr>
        <p:spPr>
          <a:xfrm rot="5400000">
            <a:off x="1766062" y="3523448"/>
            <a:ext cx="300046" cy="122557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239000" cy="73269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Нетрадиционные уроки</a:t>
            </a:r>
            <a:endParaRPr lang="ru-RU" dirty="0"/>
          </a:p>
        </p:txBody>
      </p:sp>
      <p:sp>
        <p:nvSpPr>
          <p:cNvPr id="11273" name="Содержимое 2"/>
          <p:cNvSpPr>
            <a:spLocks noGrp="1"/>
          </p:cNvSpPr>
          <p:nvPr>
            <p:ph idx="1"/>
          </p:nvPr>
        </p:nvSpPr>
        <p:spPr>
          <a:xfrm>
            <a:off x="457200" y="1412875"/>
            <a:ext cx="8115328" cy="50434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15" name="Табличка 14"/>
          <p:cNvSpPr/>
          <p:nvPr/>
        </p:nvSpPr>
        <p:spPr>
          <a:xfrm>
            <a:off x="1571604" y="1357298"/>
            <a:ext cx="1441450" cy="720725"/>
          </a:xfrm>
          <a:prstGeom prst="plaqu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Урок-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«Поле чудес»</a:t>
            </a:r>
          </a:p>
        </p:txBody>
      </p:sp>
      <p:sp>
        <p:nvSpPr>
          <p:cNvPr id="16" name="Табличка 15"/>
          <p:cNvSpPr/>
          <p:nvPr/>
        </p:nvSpPr>
        <p:spPr>
          <a:xfrm>
            <a:off x="5715008" y="1285860"/>
            <a:ext cx="2016125" cy="720725"/>
          </a:xfrm>
          <a:prstGeom prst="plaqu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2"/>
                </a:solidFill>
              </a:rPr>
              <a:t>Интегрированные уроки</a:t>
            </a:r>
          </a:p>
        </p:txBody>
      </p:sp>
      <p:sp>
        <p:nvSpPr>
          <p:cNvPr id="17" name="Табличка 16"/>
          <p:cNvSpPr/>
          <p:nvPr/>
        </p:nvSpPr>
        <p:spPr>
          <a:xfrm>
            <a:off x="3571868" y="1357298"/>
            <a:ext cx="1800225" cy="576262"/>
          </a:xfrm>
          <a:prstGeom prst="plaqu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«Умники и умницы»</a:t>
            </a:r>
          </a:p>
        </p:txBody>
      </p:sp>
      <p:sp>
        <p:nvSpPr>
          <p:cNvPr id="18" name="Табличка 17"/>
          <p:cNvSpPr/>
          <p:nvPr/>
        </p:nvSpPr>
        <p:spPr>
          <a:xfrm>
            <a:off x="571472" y="4286256"/>
            <a:ext cx="1463654" cy="792163"/>
          </a:xfrm>
          <a:prstGeom prst="plaque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Урок-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путешествие</a:t>
            </a:r>
          </a:p>
        </p:txBody>
      </p:sp>
      <p:sp>
        <p:nvSpPr>
          <p:cNvPr id="19" name="Табличка 18"/>
          <p:cNvSpPr/>
          <p:nvPr/>
        </p:nvSpPr>
        <p:spPr>
          <a:xfrm>
            <a:off x="2928926" y="4286256"/>
            <a:ext cx="1233479" cy="792163"/>
          </a:xfrm>
          <a:prstGeom prst="plaque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Урок-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прогулка</a:t>
            </a:r>
          </a:p>
        </p:txBody>
      </p:sp>
      <p:sp>
        <p:nvSpPr>
          <p:cNvPr id="20" name="Табличка 19"/>
          <p:cNvSpPr/>
          <p:nvPr/>
        </p:nvSpPr>
        <p:spPr>
          <a:xfrm>
            <a:off x="1857356" y="5286388"/>
            <a:ext cx="1368425" cy="576262"/>
          </a:xfrm>
          <a:prstGeom prst="plaque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Урок-КВН</a:t>
            </a:r>
          </a:p>
        </p:txBody>
      </p:sp>
      <p:sp>
        <p:nvSpPr>
          <p:cNvPr id="21" name="Табличка 20"/>
          <p:cNvSpPr/>
          <p:nvPr/>
        </p:nvSpPr>
        <p:spPr>
          <a:xfrm>
            <a:off x="4500562" y="4437063"/>
            <a:ext cx="1285883" cy="720725"/>
          </a:xfrm>
          <a:prstGeom prst="plaque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Урок-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/>
                </a:solidFill>
              </a:rPr>
              <a:t>дискуссия</a:t>
            </a:r>
          </a:p>
        </p:txBody>
      </p:sp>
      <p:sp>
        <p:nvSpPr>
          <p:cNvPr id="22" name="Табличка 21"/>
          <p:cNvSpPr/>
          <p:nvPr/>
        </p:nvSpPr>
        <p:spPr>
          <a:xfrm>
            <a:off x="6300788" y="4437063"/>
            <a:ext cx="1366837" cy="720725"/>
          </a:xfrm>
          <a:prstGeom prst="plaque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2"/>
                </a:solidFill>
              </a:rPr>
              <a:t>Урок-исследование</a:t>
            </a:r>
          </a:p>
        </p:txBody>
      </p:sp>
      <p:sp>
        <p:nvSpPr>
          <p:cNvPr id="23" name="Табличка 22"/>
          <p:cNvSpPr/>
          <p:nvPr/>
        </p:nvSpPr>
        <p:spPr>
          <a:xfrm>
            <a:off x="5292725" y="5445125"/>
            <a:ext cx="1439863" cy="720725"/>
          </a:xfrm>
          <a:prstGeom prst="plaque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bg2"/>
                </a:solidFill>
              </a:rPr>
              <a:t>Урок-диспут</a:t>
            </a:r>
            <a:endParaRPr lang="ru-RU" sz="1200" b="1" dirty="0">
              <a:solidFill>
                <a:schemeClr val="bg2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071670" y="3071810"/>
            <a:ext cx="914400" cy="9144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5-6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класс</a:t>
            </a:r>
          </a:p>
        </p:txBody>
      </p:sp>
      <p:sp>
        <p:nvSpPr>
          <p:cNvPr id="25" name="Овал 24"/>
          <p:cNvSpPr/>
          <p:nvPr/>
        </p:nvSpPr>
        <p:spPr>
          <a:xfrm>
            <a:off x="4000496" y="3143248"/>
            <a:ext cx="91440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7-9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класс</a:t>
            </a:r>
          </a:p>
        </p:txBody>
      </p:sp>
      <p:sp>
        <p:nvSpPr>
          <p:cNvPr id="26" name="Овал 25"/>
          <p:cNvSpPr/>
          <p:nvPr/>
        </p:nvSpPr>
        <p:spPr>
          <a:xfrm>
            <a:off x="5508625" y="31416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10-11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класс</a:t>
            </a:r>
          </a:p>
        </p:txBody>
      </p:sp>
      <p:cxnSp>
        <p:nvCxnSpPr>
          <p:cNvPr id="28" name="Прямая соединительная линия 27"/>
          <p:cNvCxnSpPr>
            <a:stCxn id="24" idx="0"/>
            <a:endCxn id="15" idx="2"/>
          </p:cNvCxnSpPr>
          <p:nvPr/>
        </p:nvCxnSpPr>
        <p:spPr>
          <a:xfrm rot="16200000" flipV="1">
            <a:off x="1913707" y="2456646"/>
            <a:ext cx="993787" cy="23654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25" idx="0"/>
            <a:endCxn id="15" idx="2"/>
          </p:cNvCxnSpPr>
          <p:nvPr/>
        </p:nvCxnSpPr>
        <p:spPr>
          <a:xfrm rot="16200000" flipV="1">
            <a:off x="2842401" y="1527952"/>
            <a:ext cx="1065225" cy="216536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17" idx="2"/>
            <a:endCxn id="25" idx="0"/>
          </p:cNvCxnSpPr>
          <p:nvPr/>
        </p:nvCxnSpPr>
        <p:spPr>
          <a:xfrm rot="5400000">
            <a:off x="3859995" y="2531262"/>
            <a:ext cx="1209688" cy="1428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16" idx="2"/>
            <a:endCxn id="25" idx="0"/>
          </p:cNvCxnSpPr>
          <p:nvPr/>
        </p:nvCxnSpPr>
        <p:spPr>
          <a:xfrm rot="5400000">
            <a:off x="5022053" y="1442229"/>
            <a:ext cx="1136663" cy="22653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5781688" y="2433626"/>
            <a:ext cx="1366839" cy="5000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88424" cy="73269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/>
              <a:t>Активные методы и приемы уроков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84313"/>
            <a:ext cx="8858312" cy="5016521"/>
          </a:xfrm>
        </p:spPr>
        <p:txBody>
          <a:bodyPr/>
          <a:lstStyle/>
          <a:p>
            <a:pPr algn="just" eaLnBrk="1" hangingPunct="1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виды пересказа и интерпретация литературных текстов;</a:t>
            </a:r>
          </a:p>
          <a:p>
            <a:pPr algn="just" eaLnBrk="1" hangingPunct="1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поисково-исследовательские методы (создание проблемной ситуации, «мозговой штурм», работа над индивидуальными или групповыми проектами, защита проекта);</a:t>
            </a:r>
          </a:p>
          <a:p>
            <a:pPr algn="just" eaLnBrk="1" hangingPunct="1"/>
            <a:r>
              <a:rPr lang="ru-RU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взаимоопрос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взаимопроверка работ;</a:t>
            </a:r>
          </a:p>
          <a:p>
            <a:pPr algn="just" eaLnBrk="1" hangingPunct="1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проверочных, самостоятельных работ, словарных диктантов для одноклассников.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76456" cy="152584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dirty="0" smtClean="0"/>
              <a:t>Формы, методы и приёмы,</a:t>
            </a:r>
            <a:br>
              <a:rPr lang="ru-RU" sz="3200" b="1" i="1" dirty="0" smtClean="0"/>
            </a:br>
            <a:r>
              <a:rPr lang="ru-RU" sz="3200" b="1" i="1" dirty="0" smtClean="0"/>
              <a:t>соединяющие обучение и воспитание </a:t>
            </a:r>
            <a:br>
              <a:rPr lang="ru-RU" sz="3200" b="1" i="1" dirty="0" smtClean="0"/>
            </a:br>
            <a:r>
              <a:rPr lang="ru-RU" sz="3200" b="1" i="1" dirty="0" smtClean="0"/>
              <a:t>в единый процесс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76400"/>
            <a:ext cx="8029604" cy="4824434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групповые формы работы;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парах;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 работы;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интеллектуальный марафон;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учебный мозговой штурм;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КВН;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нетрадиционные уроки;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ситуации выбора 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схем-опор, использование алгоритмов;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учебная деятельность;</a:t>
            </a:r>
          </a:p>
          <a:p>
            <a:pPr eaLnBrk="1" hangingPunct="1"/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различные приемы устного и письменного опроса.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172480" cy="914400"/>
          </a:xfrm>
        </p:spPr>
        <p:txBody>
          <a:bodyPr/>
          <a:lstStyle/>
          <a:p>
            <a:r>
              <a:rPr lang="ru-RU" sz="3200" b="1" i="1" dirty="0" err="1" smtClean="0"/>
              <a:t>Мультимедийные</a:t>
            </a:r>
            <a:r>
              <a:rPr lang="ru-RU" sz="3200" b="1" i="1" dirty="0" smtClean="0"/>
              <a:t> технологии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5181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786050" y="1714488"/>
            <a:ext cx="4000528" cy="9286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ИКТ</a:t>
            </a:r>
            <a:endParaRPr lang="ru-RU" sz="2400" b="1" dirty="0">
              <a:solidFill>
                <a:schemeClr val="bg1">
                  <a:lumMod val="10000"/>
                </a:schemeClr>
              </a:solidFill>
            </a:endParaRPr>
          </a:p>
          <a:p>
            <a:pPr lvl="0" eaLnBrk="0" hangingPunct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уроках</a:t>
            </a:r>
            <a:endParaRPr lang="ru-RU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5720" y="3286124"/>
            <a:ext cx="2714644" cy="9286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проектов</a:t>
            </a:r>
            <a:endParaRPr lang="ru-RU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85720" y="5286388"/>
            <a:ext cx="4000528" cy="1214446"/>
          </a:xfrm>
          <a:prstGeom prst="rect">
            <a:avLst/>
          </a:prstGeom>
          <a:solidFill>
            <a:srgbClr val="C0C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DVD</a:t>
            </a:r>
            <a:endParaRPr lang="ru-RU" sz="2400" b="1" dirty="0">
              <a:solidFill>
                <a:schemeClr val="bg1">
                  <a:lumMod val="10000"/>
                </a:schemeClr>
              </a:solidFill>
            </a:endParaRPr>
          </a:p>
          <a:p>
            <a:pPr lvl="0" eaLnBrk="0" hangingPunct="0"/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CD</a:t>
            </a:r>
            <a:endParaRPr lang="en-US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357950" y="3286124"/>
            <a:ext cx="2643206" cy="9286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материалы</a:t>
            </a:r>
            <a:endParaRPr lang="ru-RU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929190" y="5357826"/>
            <a:ext cx="4000528" cy="1214446"/>
          </a:xfrm>
          <a:prstGeom prst="rect">
            <a:avLst/>
          </a:prstGeom>
          <a:solidFill>
            <a:srgbClr val="C0C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 в электронном варианте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500430" y="3857628"/>
            <a:ext cx="2500330" cy="121444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hangingPunct="0"/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Презентации</a:t>
            </a:r>
            <a:endParaRPr lang="ru-RU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 bwMode="auto">
          <a:xfrm>
            <a:off x="4572000" y="2714620"/>
            <a:ext cx="357190" cy="857256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 bwMode="auto">
          <a:xfrm rot="20689149">
            <a:off x="7072286" y="2195521"/>
            <a:ext cx="283259" cy="857256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Стрелка вниз 17"/>
          <p:cNvSpPr/>
          <p:nvPr/>
        </p:nvSpPr>
        <p:spPr bwMode="auto">
          <a:xfrm rot="2344006">
            <a:off x="2015960" y="2070915"/>
            <a:ext cx="287268" cy="857256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3214678" y="2786058"/>
            <a:ext cx="214314" cy="250033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6072198" y="2786058"/>
            <a:ext cx="214314" cy="250033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038212"/>
          </a:xfrm>
        </p:spPr>
        <p:txBody>
          <a:bodyPr/>
          <a:lstStyle/>
          <a:p>
            <a:r>
              <a:rPr lang="ru-RU" sz="3200" b="1" i="1" dirty="0" smtClean="0"/>
              <a:t>Результаты профессиональной педагогической деятельности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bg1">
                    <a:lumMod val="25000"/>
                  </a:schemeClr>
                </a:solidFill>
              </a:rPr>
              <a:t>Результаты ЕГЭ и ОГЭ</a:t>
            </a:r>
            <a:br>
              <a:rPr lang="ru-RU" b="1" i="1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ru-RU" b="1" i="1" dirty="0" smtClean="0">
                <a:solidFill>
                  <a:schemeClr val="bg1">
                    <a:lumMod val="25000"/>
                  </a:schemeClr>
                </a:solidFill>
              </a:rPr>
              <a:t>по русскому языку </a:t>
            </a:r>
          </a:p>
          <a:p>
            <a:pPr algn="ctr"/>
            <a:endParaRPr lang="ru-RU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1" y="2714620"/>
          <a:ext cx="85011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280"/>
                <a:gridCol w="2125280"/>
                <a:gridCol w="2125280"/>
                <a:gridCol w="21252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Год 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Класс 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Результат 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ЕГЭ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2014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11б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75%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ЕГЭ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2014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11г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77%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ОГЭ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2015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9А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96%</a:t>
                      </a:r>
                      <a:endParaRPr lang="ru-RU" b="1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http://img0.liveinternet.ru/images/attach/c/4/78/772/78772702_large_school03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286256"/>
            <a:ext cx="2008792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900igr.net/datai/pedagogika/Aktivizatsija-poznavatelnoj-dejatelnosti/0009-001-Realizatsija-metoda-evristicheskaja-beseda-na-uroke-istorii-opy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286256"/>
            <a:ext cx="5429255" cy="2057401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914400"/>
          </a:xfrm>
        </p:spPr>
        <p:txBody>
          <a:bodyPr/>
          <a:lstStyle/>
          <a:p>
            <a:r>
              <a:rPr lang="ru-RU" sz="3200" b="1" i="1" dirty="0" smtClean="0"/>
              <a:t>Внеурочная деятельность</a:t>
            </a:r>
            <a:endParaRPr lang="ru-RU" sz="3200" b="1" i="1" dirty="0"/>
          </a:p>
        </p:txBody>
      </p:sp>
      <p:pic>
        <p:nvPicPr>
          <p:cNvPr id="4" name="Содержимое 3" descr="C:\Users\Elena\Desktop\Волкова 3_NEW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715304" cy="5429264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Рост числа учащихся, принимавших участие в академических олимпиадах 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676401"/>
          <a:ext cx="8215369" cy="1378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851"/>
                <a:gridCol w="1474937"/>
                <a:gridCol w="1991165"/>
                <a:gridCol w="1917416"/>
              </a:tblGrid>
              <a:tr h="264571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2000" b="1" i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год</a:t>
                      </a:r>
                      <a:endParaRPr lang="ru-RU" sz="2000" b="1" i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2012-2013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2013-2014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2014-2015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</a:tr>
              <a:tr h="28508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участников</a:t>
                      </a:r>
                      <a:endParaRPr lang="ru-RU" sz="2000" b="1" i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631443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призёров</a:t>
                      </a:r>
                      <a:endParaRPr lang="ru-RU" sz="2000" b="1" i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28+1 медаль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28+3 медали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4572000" y="3143248"/>
          <a:ext cx="402907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6" name="Picture 2" descr="http://rud.exdat.com/pars_docs/tw_refs/740/739925/739925_html_m5cbc99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143248"/>
            <a:ext cx="3714776" cy="30718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/>
              <a:t>Общие сведения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Образование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: высшее, Томский государственный педагогический институт, 1987</a:t>
            </a:r>
          </a:p>
          <a:p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Специальность: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  русский язык и литература</a:t>
            </a:r>
          </a:p>
          <a:p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Награды: Значок и удостоверение «Отличник народного просвещения» (1992).</a:t>
            </a:r>
          </a:p>
          <a:p>
            <a:pPr lvl="0"/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Наличие ученой степени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: кандидат филологических наук, 2007.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Педагогический стаж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– 28 лет.</a:t>
            </a:r>
          </a:p>
          <a:p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В данном учреждении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– 25 лет.</a:t>
            </a:r>
          </a:p>
          <a:p>
            <a:r>
              <a:rPr lang="ru-RU" sz="2400" b="1" i="1" dirty="0" smtClean="0">
                <a:solidFill>
                  <a:schemeClr val="bg1">
                    <a:lumMod val="25000"/>
                  </a:schemeClr>
                </a:solidFill>
              </a:rPr>
              <a:t>Должность: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учитель русского языка и литературы</a:t>
            </a:r>
          </a:p>
          <a:p>
            <a:pPr lvl="0"/>
            <a:endParaRPr lang="ru-RU" b="1" dirty="0" smtClean="0">
              <a:solidFill>
                <a:schemeClr val="bg1">
                  <a:lumMod val="2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Рост числа учащихся, принимавших участие в неакадемических олимпиадах</a:t>
            </a:r>
            <a:endParaRPr lang="ru-RU" sz="2800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5800" y="1676400"/>
          <a:ext cx="7772400" cy="116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878"/>
                <a:gridCol w="1357322"/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год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2012-2013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2013-2014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2014-2015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C0C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участников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призёров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2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642910" y="3143248"/>
          <a:ext cx="4386266" cy="2681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62" name="Picture 2" descr="http://mou27.ucoz.com/_si/0/832782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143248"/>
            <a:ext cx="3429024" cy="264320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772400" cy="914400"/>
          </a:xfrm>
        </p:spPr>
        <p:txBody>
          <a:bodyPr/>
          <a:lstStyle/>
          <a:p>
            <a:r>
              <a:rPr lang="ru-RU" sz="3200" b="1" i="1" dirty="0" smtClean="0"/>
              <a:t>Конкурсы чтецов</a:t>
            </a:r>
            <a:endParaRPr lang="ru-RU" sz="3200" b="1" i="1" dirty="0"/>
          </a:p>
        </p:txBody>
      </p:sp>
      <p:pic>
        <p:nvPicPr>
          <p:cNvPr id="5" name="Содержимое 3" descr="C:\Users\Elena\Pictures\MP Navigator EX\2015_01_07\медаль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1428736"/>
            <a:ext cx="2143108" cy="292895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C:\Users\Elena\Desktop\дипломы 2014\диплом Грушк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428736"/>
            <a:ext cx="2214579" cy="292895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Users\Elena\Desktop\Documents\XVI Славянские чтения\Корниенк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317131"/>
            <a:ext cx="2227862" cy="2826513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Содержимое 3" descr="C:\Users\Elena\Desktop\Documents\конкурсы  и олимпиады 2014-2015\Волкова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3857628"/>
            <a:ext cx="2409911" cy="2786082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C:\Users\Elena\Desktop\Волкова 2_NEW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357298"/>
            <a:ext cx="214314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Фестиваль проектов</a:t>
            </a:r>
            <a:endParaRPr lang="ru-RU" sz="3200" b="1" i="1" dirty="0"/>
          </a:p>
        </p:txBody>
      </p:sp>
      <p:pic>
        <p:nvPicPr>
          <p:cNvPr id="4" name="Содержимое 3" descr="C:\Users\Elena\Pictures\MP Navigator EX\2015_01_10\медаль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1928826" cy="257176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142844" y="4214818"/>
            <a:ext cx="1785950" cy="928694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9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lang="ru-RU" sz="9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фестиваль Проектов среди общеобразовательных учреждений Г. Томска и Томской области, а также регионов Сибири и Дальнего Востока</a:t>
            </a:r>
            <a:endParaRPr lang="ru-RU" sz="9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Elena\Pictures\MP Navigator EX\2015_01_10\медал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714752"/>
            <a:ext cx="2071702" cy="257176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" name="Рисунок 9" descr="C:\Users\Elena\Pictures\MP Navigator EX\2015_01_10\медаль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71612"/>
            <a:ext cx="2071702" cy="257176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 bwMode="auto">
          <a:xfrm>
            <a:off x="5929322" y="1643050"/>
            <a:ext cx="2143140" cy="857256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b="1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фестиваль Проектов среди общеобразовательных учреждений Г. Томска и Томской области, а также регионов Сибири и Дальнего Востока.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Elena\Pictures\MP Navigator EX\2015_01_25\Селюнина_NE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2428868"/>
            <a:ext cx="1623351" cy="221457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 bwMode="auto">
          <a:xfrm>
            <a:off x="7286644" y="4786322"/>
            <a:ext cx="1714512" cy="107157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b="1" dirty="0" smtClean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Всероссийский фестиваль Проектов среди общеобразовательных организаций в рамках реализации Программы </a:t>
            </a:r>
            <a:r>
              <a:rPr lang="en-US" sz="900" b="1" dirty="0" smtClean="0">
                <a:latin typeface="Times New Roman" pitchFamily="18" charset="0"/>
                <a:cs typeface="Times New Roman" pitchFamily="18" charset="0"/>
              </a:rPr>
              <a:t>Intel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«Обучение для будущего».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Elena\Downloads\Безымянный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857628"/>
            <a:ext cx="1928826" cy="257176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914400"/>
          </a:xfrm>
        </p:spPr>
        <p:txBody>
          <a:bodyPr/>
          <a:lstStyle/>
          <a:p>
            <a:r>
              <a:rPr lang="ru-RU" sz="3200" b="1" i="1" dirty="0" smtClean="0"/>
              <a:t>Олимпиады</a:t>
            </a:r>
            <a:endParaRPr lang="ru-RU" sz="3200" b="1" i="1" dirty="0"/>
          </a:p>
        </p:txBody>
      </p:sp>
      <p:pic>
        <p:nvPicPr>
          <p:cNvPr id="6" name="Содержимое 3" descr="C:\Users\Elena\Pictures\MP Navigator EX\2015_01_07\медаль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2143140" cy="285752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Users\Elena\Pictures\MP Navigator EX\2015_01_24\медаль_0001_NE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71604" y="3786190"/>
            <a:ext cx="1928826" cy="321471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4714876" y="1428736"/>
          <a:ext cx="2143140" cy="2857520"/>
        </p:xfrm>
        <a:graphic>
          <a:graphicData uri="http://schemas.openxmlformats.org/presentationml/2006/ole">
            <p:oleObj spid="_x0000_s8193" name="Acrobat Document" r:id="rId5" imgW="4488097" imgH="6408288" progId="AcroExch.Document.DC">
              <p:embed/>
            </p:oleObj>
          </a:graphicData>
        </a:graphic>
      </p:graphicFrame>
      <p:pic>
        <p:nvPicPr>
          <p:cNvPr id="8194" name="Picture 2" descr="D:\Desktop\Documents\конкурсы  и олимпиады 2014-2015\Райкова олимп. по лит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1428736"/>
            <a:ext cx="2036092" cy="285752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571736" y="1428736"/>
          <a:ext cx="2028648" cy="2857520"/>
        </p:xfrm>
        <a:graphic>
          <a:graphicData uri="http://schemas.openxmlformats.org/presentationml/2006/ole">
            <p:oleObj spid="_x0000_s8195" name="Acrobat Document" r:id="rId7" imgW="4549039" imgH="6408288" progId="AcroExch.Document.DC">
              <p:embed/>
            </p:oleObj>
          </a:graphicData>
        </a:graphic>
      </p:graphicFrame>
      <p:pic>
        <p:nvPicPr>
          <p:cNvPr id="11" name="Рисунок 10" descr="C:\Users\Elena\Pictures\MP Navigator EX\2015_01_24\медаль_NEW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5464975" y="3750471"/>
            <a:ext cx="1928826" cy="328614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Международная олимпиада </a:t>
            </a:r>
            <a:br>
              <a:rPr lang="ru-RU" sz="3200" b="1" i="1" dirty="0" smtClean="0"/>
            </a:br>
            <a:r>
              <a:rPr lang="ru-RU" sz="3200" b="1" i="1" dirty="0" smtClean="0"/>
              <a:t>по основам наук</a:t>
            </a:r>
            <a:endParaRPr lang="ru-RU" sz="3200" b="1" i="1" dirty="0"/>
          </a:p>
        </p:txBody>
      </p:sp>
      <p:pic>
        <p:nvPicPr>
          <p:cNvPr id="4" name="Содержимое 3" descr="C:\Users\Elena\Desktop\УРФОДУ лит-ра 2014\Дикович лит-ра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1714512" cy="25717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Рисунок 4" descr="C:\Users\Elena\Desktop\УРФОДУ лит-ра 2014\медал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357694"/>
            <a:ext cx="787024" cy="785818"/>
          </a:xfrm>
          <a:prstGeom prst="rect">
            <a:avLst/>
          </a:prstGeom>
          <a:solidFill>
            <a:schemeClr val="accent2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Рисунок 5" descr="C:\Users\Elena\Desktop\УРФОДУ русский 2014\Можейки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1785926"/>
            <a:ext cx="1785950" cy="25717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785786" y="5715016"/>
            <a:ext cx="7429552" cy="7858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2014 г.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X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Олимпиада – 27 человек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(Дипломы 1,2,3 степени)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/>
              <a:t>2015 г. </a:t>
            </a:r>
            <a:r>
              <a:rPr lang="en-US" b="1" dirty="0" smtClean="0"/>
              <a:t>XI</a:t>
            </a:r>
            <a:r>
              <a:rPr lang="ru-RU" b="1" dirty="0" smtClean="0"/>
              <a:t> Олимпиада – 28 человек (Диплом 1,2,3 степени)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4" descr="D:\Desktop\дипломы Урфоду 2015 литера\изидер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785926"/>
            <a:ext cx="1714512" cy="2643206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</p:pic>
      <p:pic>
        <p:nvPicPr>
          <p:cNvPr id="9" name="Picture 3" descr="D:\Desktop\дипломы Урфоду 2015 литера\из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357694"/>
            <a:ext cx="688127" cy="8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Desktop\дипломы Урфоду 2015 литера\зрюмо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7" y="1785926"/>
            <a:ext cx="1714512" cy="2625705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</p:pic>
      <p:pic>
        <p:nvPicPr>
          <p:cNvPr id="11" name="Picture 5" descr="D:\Desktop\дипломы Урфоду 2015 литера\селюни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1785926"/>
            <a:ext cx="1714480" cy="2568400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</p:pic>
      <p:pic>
        <p:nvPicPr>
          <p:cNvPr id="12" name="Picture 2" descr="D:\Desktop\дипломы Урфоду 2015 литера\сел.-зр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60" y="4286256"/>
            <a:ext cx="585446" cy="1008135"/>
          </a:xfrm>
          <a:prstGeom prst="rect">
            <a:avLst/>
          </a:prstGeom>
          <a:noFill/>
        </p:spPr>
      </p:pic>
      <p:pic>
        <p:nvPicPr>
          <p:cNvPr id="13" name="Picture 2" descr="D:\Desktop\дипломы Урфоду 2015 литера\сел.-зр.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15272" y="4143380"/>
            <a:ext cx="656884" cy="113115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 bwMode="auto">
          <a:xfrm>
            <a:off x="500034" y="5214950"/>
            <a:ext cx="1143008" cy="4286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25000"/>
                  </a:schemeClr>
                </a:solidFill>
                <a:effectLst/>
                <a:latin typeface="Tahoma" pitchFamily="34" charset="0"/>
              </a:rPr>
              <a:t>бронза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143372" y="5214950"/>
            <a:ext cx="1143008" cy="4286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</a:rPr>
              <a:t>золото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25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429388" y="5143512"/>
            <a:ext cx="1285884" cy="4286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</a:rPr>
              <a:t>серебро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25000"/>
                </a:schemeClr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Олимпиады проекта «</a:t>
            </a:r>
            <a:r>
              <a:rPr lang="ru-RU" sz="3200" b="1" i="1" dirty="0" err="1" smtClean="0"/>
              <a:t>Инфоурок</a:t>
            </a:r>
            <a:r>
              <a:rPr lang="ru-RU" sz="3200" b="1" i="1" dirty="0" smtClean="0"/>
              <a:t>»</a:t>
            </a:r>
            <a:endParaRPr lang="ru-RU" sz="3200" b="1" i="1" dirty="0"/>
          </a:p>
        </p:txBody>
      </p:sp>
      <p:pic>
        <p:nvPicPr>
          <p:cNvPr id="4" name="Содержимое 3" descr="C:\Users\Elena\Desktop\ИНФОУРОК 2014 зима\Райкова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108960" cy="219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Elena\Desktop\Documents\ИНФОУРОК\диплом Наст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643050"/>
            <a:ext cx="30512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Elena\Desktop\ИНФОУРОК 2014 весна\Воропай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643050"/>
            <a:ext cx="1883024" cy="243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Elena\Desktop\ИНФОУРОК осень 2014\ИНФОУРОК осень 2014\Кокорина русский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786190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Elena\Downloads\Дипломы 2016 ИНФОУРОК\Воротник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857628"/>
            <a:ext cx="278141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Elena\Downloads\Дипломы 2016 ИНФОУРОК\Нам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929066"/>
            <a:ext cx="29295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 bwMode="auto">
          <a:xfrm>
            <a:off x="428596" y="6072206"/>
            <a:ext cx="8215370" cy="7857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2014 г. – 49 дипломов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1,2,3 степени (весенняя и осенняя сессии)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baseline="0" dirty="0" smtClean="0"/>
              <a:t>2015</a:t>
            </a:r>
            <a:r>
              <a:rPr lang="ru-RU" sz="1400" b="1" dirty="0" smtClean="0"/>
              <a:t> г. – 30 дипломов 1,2,3 степени (весенняя сессия)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2016 г. – 26 дипломов 1,2 степени (зимняя сессия)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3400"/>
            <a:ext cx="8286808" cy="9144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/>
              <a:t>Научно-практические конференции</a:t>
            </a:r>
            <a:endParaRPr lang="ru-RU" sz="3200" b="1" i="1" dirty="0"/>
          </a:p>
        </p:txBody>
      </p:sp>
      <p:pic>
        <p:nvPicPr>
          <p:cNvPr id="26626" name="Picture 2" descr="D:\Desktop\Documents\конкурсы  и олимпиады 2015-2016\грамоты 2015-2016\Зрюмов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2049221" cy="3000396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6" name="Содержимое 3" descr="C:\Users\Elena\Desktop\Documents\Иссл. дебют 2013\IMG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571612"/>
            <a:ext cx="2250667" cy="28575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Содержимое 3" descr="C:\Users\Elena\Pictures\MP Navigator EX\2015_01_07\медаль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571612"/>
            <a:ext cx="222572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lena\Desktop\Documents\новые грамоты\Баруздин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571612"/>
            <a:ext cx="2143140" cy="300037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C:\Users\Elena\Desktop\дипломы 2014\     Баруздин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143380"/>
            <a:ext cx="1841567" cy="250033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C:\Users\Elena\Pictures\MP Navigator EX\2015_01_25\Селюнина_NEW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4214818"/>
            <a:ext cx="1672250" cy="242889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Рисунок 10" descr="C:\Users\Elena\Desktop\Documents\новые грамоты\Нечаев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4143380"/>
            <a:ext cx="1822091" cy="255988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Конкурсы </a:t>
            </a:r>
            <a:endParaRPr lang="ru-RU" sz="3200" b="1" i="1" dirty="0"/>
          </a:p>
        </p:txBody>
      </p:sp>
      <p:pic>
        <p:nvPicPr>
          <p:cNvPr id="5" name="Содержимое 3" descr="C:\Users\Elena\Pictures\MP Navigator EX\2015_01_25\Селюнина_NEW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1785950" cy="235745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Содержимое 5" descr="C:\Users\Elena\Desktop\Documents\пасха\IMG_000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214818"/>
            <a:ext cx="1857388" cy="242889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Рисунок 6" descr="C:\Users\Elena\Desktop\Дикович\диплом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643050"/>
            <a:ext cx="1785950" cy="235745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4000496" y="1571612"/>
          <a:ext cx="2048999" cy="2594427"/>
        </p:xfrm>
        <a:graphic>
          <a:graphicData uri="http://schemas.openxmlformats.org/presentationml/2006/ole">
            <p:oleObj spid="_x0000_s65538" name="Acrobat Document" r:id="rId6" imgW="4533695" imgH="6408288" progId="AcroExch.Document.DC">
              <p:embed/>
            </p:oleObj>
          </a:graphicData>
        </a:graphic>
      </p:graphicFrame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1285852" y="4143380"/>
          <a:ext cx="1928826" cy="2571768"/>
        </p:xfrm>
        <a:graphic>
          <a:graphicData uri="http://schemas.openxmlformats.org/presentationml/2006/ole">
            <p:oleObj spid="_x0000_s65539" name="Acrobat Document" r:id="rId7" imgW="4526131" imgH="6408288" progId="AcroExch.Document.DC">
              <p:embed/>
            </p:oleObj>
          </a:graphicData>
        </a:graphic>
      </p:graphicFrame>
      <p:pic>
        <p:nvPicPr>
          <p:cNvPr id="10" name="Содержимое 3" descr="C:\Users\Elena\Pictures\MP Navigator EX\2015_01_10\медаль.jpg"/>
          <p:cNvPicPr>
            <a:picLocks noGrp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4286256"/>
            <a:ext cx="1928826" cy="2430428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Дипломы         Грамоты</a:t>
            </a:r>
            <a:endParaRPr lang="ru-RU" sz="3200" b="1" i="1" dirty="0"/>
          </a:p>
        </p:txBody>
      </p:sp>
      <p:pic>
        <p:nvPicPr>
          <p:cNvPr id="10" name="Рисунок 9" descr="C:\Users\Elena\Pictures\MP Navigator EX\2015_01_25\Селюнина_NE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643050"/>
            <a:ext cx="1790059" cy="228601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Содержимое 14" descr="C:\Users\Elena\Pictures\MP Navigator EX\2015_01_25\Селюнина_NEW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643050"/>
            <a:ext cx="1850694" cy="228601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6" name="Рисунок 15" descr="C:\Users\Elena\Pictures\MP Navigator EX\2015_01_25\Селюнина_NE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643050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 descr="C:\Users\Elena\Pictures\MP Navigator EX\2015_01_25\Селюнина_NEW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643050"/>
            <a:ext cx="1984176" cy="228601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9" name="Содержимое 3" descr="C:\Users\Elena\Pictures\MP Navigator EX\2015_01_25\Селюнина_NEW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071942"/>
            <a:ext cx="2000264" cy="250033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" name="Рисунок 19" descr="C:\Users\Elena\Pictures\MP Navigator EX\2015_01_25\Селюнина_NEW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071942"/>
            <a:ext cx="2071702" cy="250033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1" name="Picture 2" descr="C:\Users\Elena\Downloads\Дипломы 2016 ИНФОУРОК\Васильева Е.Ю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4071942"/>
            <a:ext cx="2009443" cy="251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Elena\Pictures\MP Navigator EX\2015_05_11\Волкова 3_0001_NEW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1571636" cy="235745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C:\Users\Elena\Pictures\MP Navigator EX\2015_01_25\Селюнина_NE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643050"/>
            <a:ext cx="1571636" cy="22145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571612"/>
            <a:ext cx="1714512" cy="239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7358082" y="1643050"/>
          <a:ext cx="1599900" cy="2286016"/>
        </p:xfrm>
        <a:graphic>
          <a:graphicData uri="http://schemas.openxmlformats.org/presentationml/2006/ole">
            <p:oleObj spid="_x0000_s68610" name="Acrobat Document" r:id="rId6" imgW="4526131" imgH="6408288" progId="AcroExch.Document.DC">
              <p:embed/>
            </p:oleObj>
          </a:graphicData>
        </a:graphic>
      </p:graphicFrame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14400"/>
          </a:xfrm>
        </p:spPr>
        <p:txBody>
          <a:bodyPr/>
          <a:lstStyle/>
          <a:p>
            <a:r>
              <a:rPr lang="ru-RU" sz="3200" b="1" i="1" dirty="0" smtClean="0"/>
              <a:t>Благодарственные письма </a:t>
            </a:r>
            <a:endParaRPr lang="ru-RU" sz="3200" b="1" i="1" dirty="0"/>
          </a:p>
        </p:txBody>
      </p:sp>
      <p:pic>
        <p:nvPicPr>
          <p:cNvPr id="14" name="Рисунок 13" descr="C:\Users\Elena\Pictures\MP Navigator EX\2015_01_25\Селюнина_NEW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96657">
            <a:off x="6773232" y="4236063"/>
            <a:ext cx="1857388" cy="240558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C:\Users\Elena\Pictures\MP Navigator EX\2015_01_25\Селюнина_NEW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41794">
            <a:off x="506935" y="4037814"/>
            <a:ext cx="1640486" cy="235745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" name="Содержимое 3" descr="C:\Users\Elena\Pictures\MP Navigator EX\2015_01_25\Селюнина_0001_NEW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75624">
            <a:off x="2479248" y="4070990"/>
            <a:ext cx="1715393" cy="229596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" name="Рисунок 16" descr="C:\Users\Elena\Pictures\MP Navigator EX\2015_01_25\Селюнина_NEW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571789">
            <a:off x="4656156" y="4120669"/>
            <a:ext cx="1643073" cy="227346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8" name="Picture 2" descr="C:\Users\Elena\Downloads\Дипломы 2016 ИНФОУРОК\Васильева 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46" y="1714488"/>
            <a:ext cx="1361391" cy="21431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72400" cy="1214446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bg1">
                    <a:lumMod val="25000"/>
                  </a:schemeClr>
                </a:solidFill>
              </a:rPr>
              <a:t>Томский государственный педагогический институт</a:t>
            </a:r>
            <a:endParaRPr lang="ru-RU" sz="3200" b="1" i="1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500562" y="2428868"/>
            <a:ext cx="3929090" cy="26432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Desktop\документы для ЦОКО\диплом ТГП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00240"/>
            <a:ext cx="7215238" cy="441821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33400"/>
            <a:ext cx="8429684" cy="914400"/>
          </a:xfrm>
        </p:spPr>
        <p:txBody>
          <a:bodyPr/>
          <a:lstStyle/>
          <a:p>
            <a:r>
              <a:rPr lang="ru-RU" b="1" i="1" dirty="0" smtClean="0"/>
              <a:t>Воспитательная деятельность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76400"/>
            <a:ext cx="8358246" cy="4419600"/>
          </a:xfrm>
        </p:spPr>
        <p:txBody>
          <a:bodyPr/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Олимпиады, конкурсы, конференции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Экскурсии, лыжные прогулки, походы в лес («Золотая осень»), в театр, музей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именинника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«Звёздная дорожка» (юные таланты)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Музейная педагогика (сотрудничество с Художественным музеем, с музеем Истории Томска)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Классные часы</a:t>
            </a:r>
            <a:r>
              <a:rPr lang="ru-RU" sz="2000" b="1" i="1" dirty="0" smtClean="0"/>
              <a:t>«Мы -  вместе!», «Жизнь без табака», «Никто не забыт…», «Моя малая родина» и др.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«Коробка храбрости» (помощь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онкологически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больным детям)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4" name="Picture 2" descr="http://im8-tub-ru.yandex.net/i?id=407746314-03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5103327"/>
            <a:ext cx="1857388" cy="1529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48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Desktop\Documents\классное руководство 2015-2016\поход\CIMG5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0"/>
            <a:ext cx="3883229" cy="2500306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500306"/>
            <a:ext cx="37147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Содержимое 4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00306"/>
            <a:ext cx="3428992" cy="28575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" name="Рисунок 8" descr="C:\Users\Elena\AppData\Local\Microsoft\Windows\Temporary Internet Files\Content.Word\CIMG50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7984" y="214290"/>
            <a:ext cx="2286016" cy="32861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Рисунок 9" descr="C:\Users\Elena\Desktop\Documents\классное руководство\май 2014\CIMG50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820" y="3643314"/>
            <a:ext cx="2700180" cy="26432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4500570"/>
            <a:ext cx="3500462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C:\Users\Elena\Desktop\Documents\классное руководство\Музей Славянской мифологии\CIMG53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00570"/>
            <a:ext cx="3428992" cy="235743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Отзывы о работе</a:t>
            </a:r>
            <a:endParaRPr lang="ru-RU" sz="3200" b="1" i="1" dirty="0"/>
          </a:p>
        </p:txBody>
      </p:sp>
      <p:graphicFrame>
        <p:nvGraphicFramePr>
          <p:cNvPr id="66563" name="Object 3"/>
          <p:cNvGraphicFramePr>
            <a:graphicFrameLocks noChangeAspect="1"/>
          </p:cNvGraphicFramePr>
          <p:nvPr/>
        </p:nvGraphicFramePr>
        <p:xfrm>
          <a:off x="6715140" y="3500438"/>
          <a:ext cx="2235583" cy="3071834"/>
        </p:xfrm>
        <a:graphic>
          <a:graphicData uri="http://schemas.openxmlformats.org/presentationml/2006/ole">
            <p:oleObj spid="_x0000_s66563" name="Acrobat Document" r:id="rId3" imgW="4663359" imgH="6408288" progId="AcroExch.Document.DC">
              <p:embed/>
            </p:oleObj>
          </a:graphicData>
        </a:graphic>
      </p:graphicFrame>
      <p:pic>
        <p:nvPicPr>
          <p:cNvPr id="11" name="Содержимое 6" descr="C:\Users\Elena\Pictures\MP Navigator EX\2015_01_25\Селюнина_NEW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785926"/>
            <a:ext cx="2280541" cy="278608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" name="Рисунок 12" descr="C:\Users\Elena\Pictures\MP Navigator EX\2015_01_25\Селюнина_0002_NE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85926"/>
            <a:ext cx="1857388" cy="28575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Содержимое 5" descr="C:\Users\Elena\Pictures\MP Navigator EX\2015_01_25\Селюнина_0001_NEW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3357562"/>
            <a:ext cx="214313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Мои планы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400" b="1" dirty="0" smtClean="0"/>
              <a:t>совершенствовать работу по подготовке к итоговой аттестации учащихся, проводить мониторинг по выявлению качества знаний учащихся; </a:t>
            </a:r>
          </a:p>
          <a:p>
            <a:pPr lvl="0"/>
            <a:r>
              <a:rPr lang="ru-RU" sz="2400" b="1" dirty="0" smtClean="0"/>
              <a:t>продолжить работу по обобщению своего педагогического опыта;</a:t>
            </a:r>
          </a:p>
          <a:p>
            <a:pPr lvl="0"/>
            <a:r>
              <a:rPr lang="ru-RU" sz="2400" b="1" dirty="0" smtClean="0"/>
              <a:t>привлечь к исследовательской деятельности большее количество учащихся;</a:t>
            </a:r>
          </a:p>
          <a:p>
            <a:pPr lvl="0"/>
            <a:r>
              <a:rPr lang="ru-RU" sz="2400" b="1" dirty="0" smtClean="0"/>
              <a:t>продолжить работу над созданием  профессионального сайта.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81088"/>
          </a:xfrm>
        </p:spPr>
        <p:txBody>
          <a:bodyPr/>
          <a:lstStyle/>
          <a:p>
            <a:r>
              <a:rPr lang="ru-RU" sz="3200" b="1" i="1" dirty="0" smtClean="0"/>
              <a:t>Томский государственный университет</a:t>
            </a:r>
            <a:endParaRPr lang="ru-RU" sz="3200" b="1" i="1" dirty="0"/>
          </a:p>
        </p:txBody>
      </p:sp>
      <p:pic>
        <p:nvPicPr>
          <p:cNvPr id="6" name="Содержимое 3" descr="C:\Users\Elena\Pictures\MP Navigator EX\2015_05_11\Волкова 3_0003_NEW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071810"/>
            <a:ext cx="6143668" cy="29289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Рисунок 6" descr="C:\Users\Elena\Pictures\MP Navigator EX\2015_05_11\Волкова 3_0002_NE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2539324" cy="162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/>
              <a:t>Курсы повышения квалификации</a:t>
            </a:r>
            <a:endParaRPr lang="ru-RU" sz="3200" b="1" i="1" dirty="0"/>
          </a:p>
        </p:txBody>
      </p:sp>
      <p:pic>
        <p:nvPicPr>
          <p:cNvPr id="4" name="Содержимое 3" descr="C:\Users\Elena\Pictures\MP Navigator EX\2015_01_25\Селюнина_NEW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642910" y="1643050"/>
            <a:ext cx="7858180" cy="4929222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785786" y="1857364"/>
            <a:ext cx="3357586" cy="18573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ahoma" pitchFamily="34" charset="0"/>
              </a:rPr>
              <a:t>Совершенствование методики преподавания русского языка и литературы в условиях перехода на ФГОС нового поколения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ahoma" pitchFamily="34" charset="0"/>
              </a:rPr>
              <a:t>(108 часов)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>
                    <a:lumMod val="25000"/>
                  </a:schemeClr>
                </a:solidFill>
              </a:rPr>
              <a:t>ТГПУ, 2013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/>
            </a:r>
            <a:b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</a:b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/>
            </a:r>
            <a:b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</a:b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Профессионально-педагогическая компетентность экспертов ЕГЭ  </a:t>
            </a:r>
            <a:r>
              <a:rPr lang="ru-RU" sz="2400" b="1" dirty="0" smtClean="0">
                <a:solidFill>
                  <a:schemeClr val="bg1">
                    <a:lumMod val="25000"/>
                  </a:schemeClr>
                </a:solidFill>
              </a:rPr>
              <a:t>Томск, 2014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/>
            </a:r>
            <a:b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</a:br>
            <a:endParaRPr lang="ru-RU" dirty="0"/>
          </a:p>
        </p:txBody>
      </p:sp>
      <p:pic>
        <p:nvPicPr>
          <p:cNvPr id="4" name="Содержимое 3" descr="C:\Users\Elena\Pictures\MP Navigator EX\2015_01_25\Селюнина_NEW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78674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1142976" y="1928802"/>
            <a:ext cx="3286148" cy="17145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Обучающие семинары</a:t>
            </a:r>
            <a:endParaRPr lang="ru-RU" b="1" i="1" dirty="0"/>
          </a:p>
        </p:txBody>
      </p:sp>
      <p:pic>
        <p:nvPicPr>
          <p:cNvPr id="4" name="Содержимое 3" descr="C:\Users\Elena\Pictures\MP Navigator EX\2015_01_06\медаль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7929618" cy="51435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Содержимое 3" descr="C:\Users\Elena\Pictures\MP Navigator EX\2015_01_06\медаль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7715304" cy="50720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/>
              <a:t>Тема самообразования</a:t>
            </a:r>
            <a:r>
              <a:rPr lang="ru-RU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ru-RU" sz="3200" b="1" i="1" smtClean="0">
              <a:solidFill>
                <a:schemeClr val="tx2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ru-RU" sz="3200" b="1" i="1" smtClean="0">
                <a:solidFill>
                  <a:schemeClr val="tx2"/>
                </a:solidFill>
              </a:rPr>
              <a:t>Формирование устойчивого интереса к предмету как путь </a:t>
            </a:r>
            <a:br>
              <a:rPr lang="ru-RU" sz="3200" b="1" i="1" smtClean="0">
                <a:solidFill>
                  <a:schemeClr val="tx2"/>
                </a:solidFill>
              </a:rPr>
            </a:br>
            <a:r>
              <a:rPr lang="ru-RU" sz="3200" b="1" i="1" smtClean="0">
                <a:solidFill>
                  <a:schemeClr val="tx2"/>
                </a:solidFill>
              </a:rPr>
              <a:t>к личностному росту обучающихся</a:t>
            </a:r>
            <a:endParaRPr lang="ru-RU" sz="320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4572008"/>
            <a:ext cx="157163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LightBlue">
  <a:themeElements>
    <a:clrScheme name="3_LightBlue 4">
      <a:dk1>
        <a:srgbClr val="990033"/>
      </a:dk1>
      <a:lt1>
        <a:srgbClr val="99CCFF"/>
      </a:lt1>
      <a:dk2>
        <a:srgbClr val="000066"/>
      </a:dk2>
      <a:lt2>
        <a:srgbClr val="000000"/>
      </a:lt2>
      <a:accent1>
        <a:srgbClr val="FFFF66"/>
      </a:accent1>
      <a:accent2>
        <a:srgbClr val="FF3399"/>
      </a:accent2>
      <a:accent3>
        <a:srgbClr val="CAE2FF"/>
      </a:accent3>
      <a:accent4>
        <a:srgbClr val="82002A"/>
      </a:accent4>
      <a:accent5>
        <a:srgbClr val="FFFFB8"/>
      </a:accent5>
      <a:accent6>
        <a:srgbClr val="E72D8A"/>
      </a:accent6>
      <a:hlink>
        <a:srgbClr val="0033CC"/>
      </a:hlink>
      <a:folHlink>
        <a:srgbClr val="00CC00"/>
      </a:folHlink>
    </a:clrScheme>
    <a:fontScheme name="3_LightBlu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3_LightBlu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ightBlu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ightBlu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ightBlue 4">
        <a:dk1>
          <a:srgbClr val="990033"/>
        </a:dk1>
        <a:lt1>
          <a:srgbClr val="99CCFF"/>
        </a:lt1>
        <a:dk2>
          <a:srgbClr val="000066"/>
        </a:dk2>
        <a:lt2>
          <a:srgbClr val="000000"/>
        </a:lt2>
        <a:accent1>
          <a:srgbClr val="FFFF66"/>
        </a:accent1>
        <a:accent2>
          <a:srgbClr val="FF3399"/>
        </a:accent2>
        <a:accent3>
          <a:srgbClr val="CAE2FF"/>
        </a:accent3>
        <a:accent4>
          <a:srgbClr val="82002A"/>
        </a:accent4>
        <a:accent5>
          <a:srgbClr val="FFFFB8"/>
        </a:accent5>
        <a:accent6>
          <a:srgbClr val="E72D8A"/>
        </a:accent6>
        <a:hlink>
          <a:srgbClr val="0033CC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3067</TotalTime>
  <Words>946</Words>
  <Application>Microsoft Office PowerPoint</Application>
  <PresentationFormat>Экран (4:3)</PresentationFormat>
  <Paragraphs>240</Paragraphs>
  <Slides>43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3_LightBlue</vt:lpstr>
      <vt:lpstr>Слайд</vt:lpstr>
      <vt:lpstr>Acrobat Document</vt:lpstr>
      <vt:lpstr>  </vt:lpstr>
      <vt:lpstr>Моё педагогическое кредо</vt:lpstr>
      <vt:lpstr>Общие сведения</vt:lpstr>
      <vt:lpstr>Томский государственный педагогический институт</vt:lpstr>
      <vt:lpstr>Томский государственный университет</vt:lpstr>
      <vt:lpstr>Курсы повышения квалификации</vt:lpstr>
      <vt:lpstr>  Профессионально-педагогическая компетентность экспертов ЕГЭ  Томск, 2014 </vt:lpstr>
      <vt:lpstr>Обучающие семинары</vt:lpstr>
      <vt:lpstr>Тема самообразования </vt:lpstr>
      <vt:lpstr>Разработанные программы </vt:lpstr>
      <vt:lpstr> Элективный курс  «Зарубежная литература»  </vt:lpstr>
      <vt:lpstr>Инновационная деятельность</vt:lpstr>
      <vt:lpstr> Дипломы педагогических конкурсов (за проект) </vt:lpstr>
      <vt:lpstr>Публикации Областная научно-практическая конференция, Томск</vt:lpstr>
      <vt:lpstr>II Всероссийская научно-практическая конференция, Томск</vt:lpstr>
      <vt:lpstr>Всероссийская научно-практическая конференция с международным участием, Новосибирск</vt:lpstr>
      <vt:lpstr>Международная научно-практическая конференция, Тамбов</vt:lpstr>
      <vt:lpstr> VII Межрегиональной научно-практической конференции «Организация исследовательской деятельности детей и молодежи: проблемы, поиск, решения», Томск  </vt:lpstr>
      <vt:lpstr>Публикации на сайте</vt:lpstr>
      <vt:lpstr>Методическая система </vt:lpstr>
      <vt:lpstr>Урочная деятельность</vt:lpstr>
      <vt:lpstr>Слайд 22</vt:lpstr>
      <vt:lpstr>Нетрадиционные уроки</vt:lpstr>
      <vt:lpstr>Активные методы и приемы уроков</vt:lpstr>
      <vt:lpstr>Формы, методы и приёмы, соединяющие обучение и воспитание  в единый процесс</vt:lpstr>
      <vt:lpstr>Мультимедийные технологии</vt:lpstr>
      <vt:lpstr>Результаты профессиональной педагогической деятельности</vt:lpstr>
      <vt:lpstr>Внеурочная деятельность</vt:lpstr>
      <vt:lpstr>Рост числа учащихся, принимавших участие в академических олимпиадах </vt:lpstr>
      <vt:lpstr>Рост числа учащихся, принимавших участие в неакадемических олимпиадах</vt:lpstr>
      <vt:lpstr>Конкурсы чтецов</vt:lpstr>
      <vt:lpstr>Фестиваль проектов</vt:lpstr>
      <vt:lpstr>Олимпиады</vt:lpstr>
      <vt:lpstr>Международная олимпиада  по основам наук</vt:lpstr>
      <vt:lpstr>Олимпиады проекта «Инфоурок»</vt:lpstr>
      <vt:lpstr>Научно-практические конференции</vt:lpstr>
      <vt:lpstr>Конкурсы </vt:lpstr>
      <vt:lpstr>Дипломы         Грамоты</vt:lpstr>
      <vt:lpstr>Благодарственные письма </vt:lpstr>
      <vt:lpstr>Воспитательная деятельность</vt:lpstr>
      <vt:lpstr>Слайд 41</vt:lpstr>
      <vt:lpstr>Отзывы о работе</vt:lpstr>
      <vt:lpstr>Мои планы</vt:lpstr>
    </vt:vector>
  </TitlesOfParts>
  <Company>OGU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личностно-ориентированного обучения</dc:title>
  <dc:creator>OGU2</dc:creator>
  <cp:lastModifiedBy>Elena</cp:lastModifiedBy>
  <cp:revision>257</cp:revision>
  <dcterms:created xsi:type="dcterms:W3CDTF">2006-01-19T09:22:22Z</dcterms:created>
  <dcterms:modified xsi:type="dcterms:W3CDTF">2016-02-21T12:44:42Z</dcterms:modified>
</cp:coreProperties>
</file>