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83" r:id="rId4"/>
    <p:sldId id="260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69" r:id="rId17"/>
    <p:sldId id="284" r:id="rId18"/>
    <p:sldId id="282" r:id="rId19"/>
    <p:sldId id="270" r:id="rId20"/>
    <p:sldId id="272" r:id="rId21"/>
    <p:sldId id="273" r:id="rId22"/>
    <p:sldId id="274" r:id="rId23"/>
    <p:sldId id="275" r:id="rId24"/>
    <p:sldId id="276" r:id="rId25"/>
    <p:sldId id="278" r:id="rId26"/>
    <p:sldId id="277" r:id="rId27"/>
    <p:sldId id="279" r:id="rId28"/>
    <p:sldId id="280" r:id="rId29"/>
    <p:sldId id="28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85F2-8848-48DC-A69B-4B09D341A4F7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6F3205-FE6B-4C48-B12C-722E3C4312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85F2-8848-48DC-A69B-4B09D341A4F7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3205-FE6B-4C48-B12C-722E3C431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85F2-8848-48DC-A69B-4B09D341A4F7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3205-FE6B-4C48-B12C-722E3C431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6B85F2-8848-48DC-A69B-4B09D341A4F7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E6F3205-FE6B-4C48-B12C-722E3C4312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85F2-8848-48DC-A69B-4B09D341A4F7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3205-FE6B-4C48-B12C-722E3C4312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85F2-8848-48DC-A69B-4B09D341A4F7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3205-FE6B-4C48-B12C-722E3C4312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3205-FE6B-4C48-B12C-722E3C4312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85F2-8848-48DC-A69B-4B09D341A4F7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85F2-8848-48DC-A69B-4B09D341A4F7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3205-FE6B-4C48-B12C-722E3C4312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85F2-8848-48DC-A69B-4B09D341A4F7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3205-FE6B-4C48-B12C-722E3C431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6B85F2-8848-48DC-A69B-4B09D341A4F7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E6F3205-FE6B-4C48-B12C-722E3C4312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85F2-8848-48DC-A69B-4B09D341A4F7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6F3205-FE6B-4C48-B12C-722E3C4312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06B85F2-8848-48DC-A69B-4B09D341A4F7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E6F3205-FE6B-4C48-B12C-722E3C4312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Smolnikova\&#1056;&#1072;&#1073;&#1086;&#1095;&#1080;&#1081;%20&#1089;&#1090;&#1086;&#1083;\%25D0%2598osif-%25D0%2598vanovich-Dunayskie-volny-rumynskiy-val_s(muzofon.com)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&#1057;&#1072;&#1083;&#1086;&#1085;%20&#1064;&#1077;&#1088;&#1077;&#1088;%20&#1089;&#1078;&#1072;&#1090;&#1099;&#1081;.wmv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&#1050;&#1091;&#1090;&#1077;&#1078;&#1080;%20&#1050;&#1091;&#1088;&#1072;&#1075;&#1080;&#1085;&#1072;%20&#1089;&#1078;&#1072;&#1090;&#1099;&#1081;.wmv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&#1042;%20&#1076;&#1086;&#1084;&#1077;%20&#1056;&#1086;&#1089;&#1090;&#1086;&#1074;&#1099;&#1093;%20&#1080;%20&#1041;&#1077;&#1079;&#1091;&#1093;&#1086;&#1074;&#1072;%20&#1089;&#1078;&#1072;&#1090;&#1099;&#1081;.wmv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10.xml"/><Relationship Id="rId7" Type="http://schemas.openxmlformats.org/officeDocument/2006/relationships/slide" Target="slide2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8.xml"/><Relationship Id="rId10" Type="http://schemas.openxmlformats.org/officeDocument/2006/relationships/slide" Target="slide29.xml"/><Relationship Id="rId4" Type="http://schemas.openxmlformats.org/officeDocument/2006/relationships/slide" Target="slide17.xml"/><Relationship Id="rId9" Type="http://schemas.openxmlformats.org/officeDocument/2006/relationships/slide" Target="slide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48680"/>
            <a:ext cx="8305800" cy="5184576"/>
          </a:xfrm>
        </p:spPr>
        <p:txBody>
          <a:bodyPr/>
          <a:lstStyle/>
          <a:p>
            <a:r>
              <a:rPr lang="ru-RU" sz="7200" dirty="0" smtClean="0">
                <a:solidFill>
                  <a:srgbClr val="00B050"/>
                </a:solidFill>
              </a:rPr>
              <a:t>Лев Николаевич Толстой</a:t>
            </a:r>
            <a:br>
              <a:rPr lang="ru-RU" sz="7200" dirty="0" smtClean="0">
                <a:solidFill>
                  <a:srgbClr val="00B050"/>
                </a:solidFill>
              </a:rPr>
            </a:br>
            <a:r>
              <a:rPr lang="ru-RU" sz="7200" dirty="0" smtClean="0">
                <a:solidFill>
                  <a:srgbClr val="00B050"/>
                </a:solidFill>
              </a:rPr>
              <a:t>«Война и мир» - роман-эпопея</a:t>
            </a:r>
            <a:endParaRPr lang="ru-RU" sz="7200" dirty="0">
              <a:solidFill>
                <a:srgbClr val="00B050"/>
              </a:solidFill>
            </a:endParaRPr>
          </a:p>
        </p:txBody>
      </p:sp>
      <p:pic>
        <p:nvPicPr>
          <p:cNvPr id="4" name="%D0%98osif-%D0%98vanovich-Dunayskie-volny-rumynskiy-val_s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71472" y="600076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497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3">
                <p:cTn id="13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4732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  <a:t>Роман-эпопея – наиболее крупная форма эпической литературы.</a:t>
            </a:r>
          </a:p>
          <a:p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  <a:t>Основной чертой эпопеи является то, что она воплощает в себе судьбы народов, сам исторический процесс.</a:t>
            </a:r>
            <a:endParaRPr lang="ru-RU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242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6619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0"/>
            <a:ext cx="4824536" cy="623731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Одно из изданий романа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743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92696"/>
            <a:ext cx="5976664" cy="56886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173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Александр </a:t>
            </a:r>
            <a:r>
              <a:rPr lang="en-US" dirty="0" smtClean="0">
                <a:solidFill>
                  <a:srgbClr val="002060"/>
                </a:solidFill>
              </a:rPr>
              <a:t>I</a:t>
            </a:r>
            <a:r>
              <a:rPr lang="en-US" dirty="0" smtClean="0"/>
              <a:t>			</a:t>
            </a:r>
            <a:r>
              <a:rPr lang="ru-RU" dirty="0" smtClean="0">
                <a:solidFill>
                  <a:srgbClr val="FF0000"/>
                </a:solidFill>
              </a:rPr>
              <a:t>Наполеон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3456384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1556792"/>
            <a:ext cx="3386113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8954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Шенграбенское</a:t>
            </a:r>
            <a:r>
              <a:rPr lang="ru-RU" dirty="0" smtClean="0">
                <a:solidFill>
                  <a:srgbClr val="FF0000"/>
                </a:solidFill>
              </a:rPr>
              <a:t>		Бородинское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сражение			сражение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56792"/>
            <a:ext cx="4059238" cy="4536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960440" cy="4536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867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40768"/>
            <a:ext cx="5688632" cy="51845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Михаил Илларионович Кутузов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315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Глинка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С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ергей Николаевич</a:t>
            </a:r>
            <a:r>
              <a:rPr lang="ru-RU" sz="2800" dirty="0" smtClean="0"/>
              <a:t>	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Давыдов Денис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3240360" cy="43204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28800"/>
            <a:ext cx="3241968" cy="43532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028384" y="5733256"/>
            <a:ext cx="826392" cy="82639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005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09589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В романе 4 тома и эпилог</a:t>
            </a:r>
          </a:p>
          <a:p>
            <a:pPr algn="just"/>
            <a:r>
              <a:rPr lang="ru-RU" dirty="0" smtClean="0"/>
              <a:t>1 том – 1805 год</a:t>
            </a:r>
          </a:p>
          <a:p>
            <a:pPr algn="just"/>
            <a:r>
              <a:rPr lang="ru-RU" dirty="0" smtClean="0"/>
              <a:t>2 том – 1806 – 1811 годы</a:t>
            </a:r>
          </a:p>
          <a:p>
            <a:pPr algn="just"/>
            <a:r>
              <a:rPr lang="ru-RU" dirty="0" smtClean="0"/>
              <a:t>3 том – 1812 год</a:t>
            </a:r>
          </a:p>
          <a:p>
            <a:pPr algn="just"/>
            <a:r>
              <a:rPr lang="ru-RU" dirty="0" smtClean="0"/>
              <a:t>4 том – 1812 – 1813 годы</a:t>
            </a:r>
          </a:p>
          <a:p>
            <a:pPr algn="just"/>
            <a:r>
              <a:rPr lang="ru-RU" dirty="0" smtClean="0"/>
              <a:t>Эпилог – 1820 год</a:t>
            </a:r>
          </a:p>
          <a:p>
            <a:pPr algn="just"/>
            <a:r>
              <a:rPr lang="ru-RU" dirty="0" smtClean="0"/>
              <a:t>Главные художественные приемы, использованные Толстым для создания панорамы русской жизни – это:</a:t>
            </a:r>
          </a:p>
          <a:p>
            <a:pPr lvl="0" algn="just"/>
            <a:r>
              <a:rPr lang="ru-RU" dirty="0" smtClean="0"/>
              <a:t>Приемы сопоставления и противопоставления</a:t>
            </a:r>
          </a:p>
          <a:p>
            <a:pPr lvl="0" algn="just"/>
            <a:r>
              <a:rPr lang="ru-RU" dirty="0" smtClean="0"/>
              <a:t>«Срывание всех и всяческих масок».</a:t>
            </a:r>
          </a:p>
          <a:p>
            <a:pPr lvl="0" algn="just"/>
            <a:r>
              <a:rPr lang="ru-RU" dirty="0" smtClean="0"/>
              <a:t>Психологизм повествования – внутренний монолог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КОМПОЗИЦИЯ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884368" y="5733256"/>
            <a:ext cx="898400" cy="75438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3795468"/>
          </a:xfrm>
        </p:spPr>
        <p:txBody>
          <a:bodyPr/>
          <a:lstStyle/>
          <a:p>
            <a:r>
              <a:rPr lang="ru-RU" sz="6600" dirty="0" smtClean="0">
                <a:solidFill>
                  <a:srgbClr val="7030A0"/>
                </a:solidFill>
              </a:rPr>
              <a:t>Нет величия там, где нет простоты, добра и правды.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Л.Н.Толстой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884368" y="5661248"/>
            <a:ext cx="826392" cy="75438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692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МИР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4539472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Не война, тишина между боями</a:t>
            </a:r>
          </a:p>
          <a:p>
            <a:endParaRPr lang="ru-RU" sz="2400" dirty="0" smtClean="0"/>
          </a:p>
          <a:p>
            <a:r>
              <a:rPr lang="ru-RU" sz="2400" dirty="0" smtClean="0"/>
              <a:t>Равенство</a:t>
            </a:r>
          </a:p>
          <a:p>
            <a:endParaRPr lang="ru-RU" sz="2400" dirty="0" smtClean="0"/>
          </a:p>
          <a:p>
            <a:r>
              <a:rPr lang="ru-RU" sz="2400" dirty="0" smtClean="0"/>
              <a:t>Единство и братство, способность к самоотречению ради коллектива</a:t>
            </a:r>
          </a:p>
          <a:p>
            <a:r>
              <a:rPr lang="ru-RU" sz="2400" dirty="0" smtClean="0"/>
              <a:t>Духовная жизнь</a:t>
            </a:r>
            <a:endParaRPr lang="ru-RU" sz="24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453947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Бой, сражение</a:t>
            </a:r>
          </a:p>
          <a:p>
            <a:endParaRPr lang="ru-RU" sz="2400" dirty="0"/>
          </a:p>
          <a:p>
            <a:r>
              <a:rPr lang="ru-RU" sz="2400" dirty="0" smtClean="0"/>
              <a:t>Принуждение, неравенство, наличие власти</a:t>
            </a:r>
          </a:p>
          <a:p>
            <a:r>
              <a:rPr lang="ru-RU" sz="2400" dirty="0" smtClean="0"/>
              <a:t>Разобщенность, то, что заставляет людей воевать из-за своих корыстных интересов</a:t>
            </a:r>
          </a:p>
          <a:p>
            <a:r>
              <a:rPr lang="ru-RU" sz="2400" dirty="0" smtClean="0"/>
              <a:t>Бездуховная жизнь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Смысл названия «Война и мир»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ВОЙНА</a:t>
            </a:r>
            <a:endParaRPr lang="ru-RU" dirty="0"/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8028384" y="5733256"/>
            <a:ext cx="898400" cy="82639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797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3507436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Цель: ознакомление с историей создания романа;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его художественными особенностями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099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95536" y="620688"/>
            <a:ext cx="4040188" cy="762000"/>
          </a:xfrm>
        </p:spPr>
        <p:txBody>
          <a:bodyPr/>
          <a:lstStyle/>
          <a:p>
            <a:pPr algn="ctr"/>
            <a:r>
              <a:rPr lang="ru-RU" dirty="0" smtClean="0"/>
              <a:t>Наполеон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4244280" cy="4536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88" y="1844824"/>
            <a:ext cx="4242692" cy="4392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3212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499992" y="620688"/>
            <a:ext cx="4040188" cy="762000"/>
          </a:xfrm>
        </p:spPr>
        <p:txBody>
          <a:bodyPr/>
          <a:lstStyle/>
          <a:p>
            <a:pPr algn="ctr"/>
            <a:r>
              <a:rPr lang="ru-RU" dirty="0" smtClean="0"/>
              <a:t>Кутузов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607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476672"/>
            <a:ext cx="4040188" cy="762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Полюс мира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1412776"/>
            <a:ext cx="4038600" cy="4702752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/>
              <a:t>Кутузовское, </a:t>
            </a:r>
            <a:r>
              <a:rPr lang="ru-RU" sz="3200" dirty="0" err="1" smtClean="0"/>
              <a:t>Каратаевское</a:t>
            </a:r>
            <a:r>
              <a:rPr lang="ru-RU" sz="3200" dirty="0" smtClean="0"/>
              <a:t> начало</a:t>
            </a:r>
          </a:p>
          <a:p>
            <a:pPr algn="just"/>
            <a:r>
              <a:rPr lang="ru-RU" sz="3200" dirty="0" smtClean="0"/>
              <a:t>Внутреннее преобладает над внешним</a:t>
            </a:r>
          </a:p>
          <a:p>
            <a:pPr algn="just"/>
            <a:r>
              <a:rPr lang="ru-RU" sz="3200" dirty="0" smtClean="0"/>
              <a:t>«Диалектика души»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649788" y="1412776"/>
            <a:ext cx="4038600" cy="5256584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/>
              <a:t>Наполеоновское , </a:t>
            </a:r>
            <a:r>
              <a:rPr lang="ru-RU" sz="3200" dirty="0" err="1" smtClean="0"/>
              <a:t>Курагинское</a:t>
            </a:r>
            <a:r>
              <a:rPr lang="ru-RU" sz="3200" dirty="0" smtClean="0"/>
              <a:t> начало,</a:t>
            </a:r>
          </a:p>
          <a:p>
            <a:pPr marL="0" indent="0" algn="just">
              <a:buNone/>
            </a:pPr>
            <a:r>
              <a:rPr lang="ru-RU" sz="3200" dirty="0" smtClean="0"/>
              <a:t>	эгоизм</a:t>
            </a:r>
          </a:p>
          <a:p>
            <a:pPr algn="just"/>
            <a:r>
              <a:rPr lang="ru-RU" sz="3200" dirty="0" smtClean="0"/>
              <a:t>Внешнее преобладает над внутренним</a:t>
            </a:r>
          </a:p>
          <a:p>
            <a:pPr algn="just"/>
            <a:r>
              <a:rPr lang="ru-RU" sz="3200" dirty="0" smtClean="0"/>
              <a:t>Исследует диалектику изменения поведения</a:t>
            </a:r>
            <a:endParaRPr lang="ru-RU" sz="32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3017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644008" y="476672"/>
            <a:ext cx="4040188" cy="762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Полюс войны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985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260648"/>
            <a:ext cx="4040188" cy="762000"/>
          </a:xfrm>
        </p:spPr>
        <p:txBody>
          <a:bodyPr/>
          <a:lstStyle/>
          <a:p>
            <a:pPr algn="ctr"/>
            <a:r>
              <a:rPr lang="ru-RU" dirty="0" smtClean="0"/>
              <a:t>Пьер Безухов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88" y="1628800"/>
            <a:ext cx="4038600" cy="41764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052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716016" y="260648"/>
            <a:ext cx="4040188" cy="762000"/>
          </a:xfrm>
        </p:spPr>
        <p:txBody>
          <a:bodyPr/>
          <a:lstStyle/>
          <a:p>
            <a:pPr algn="ctr"/>
            <a:r>
              <a:rPr lang="ru-RU" dirty="0" smtClean="0"/>
              <a:t>Андрей Болконский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4460304" cy="42459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="" xmlns:p14="http://schemas.microsoft.com/office/powerpoint/2010/main" val="239094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980728"/>
            <a:ext cx="7924800" cy="4392488"/>
          </a:xfrm>
        </p:spPr>
        <p:txBody>
          <a:bodyPr/>
          <a:lstStyle/>
          <a:p>
            <a:pPr algn="ctr"/>
            <a:r>
              <a:rPr lang="ru-RU" sz="4000" b="1" i="1" dirty="0">
                <a:solidFill>
                  <a:srgbClr val="002060"/>
                </a:solidFill>
                <a:effectLst/>
              </a:rPr>
              <a:t>Чтобы жить честно, надо рваться, путаться, биться, ошибаться, начинать и бросать, и опять начинать, и опять бросать; вечно бороться и лишаться, а спокойствие – это душевная подлость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5661248"/>
            <a:ext cx="7924800" cy="282352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4709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62124"/>
            <a:ext cx="7632848" cy="4547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hlinkClick r:id="rId3" action="ppaction://hlinkfile"/>
              </a:rPr>
              <a:t>Вечер в салоне Анны Павловны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hlinkClick r:id="rId3" action="ppaction://hlinkfile"/>
              </a:rPr>
              <a:t>Шерер</a:t>
            </a:r>
            <a:endParaRPr lang="ru-RU" dirty="0">
              <a:solidFill>
                <a:schemeClr val="accent4">
                  <a:lumMod val="50000"/>
                </a:schemeClr>
              </a:solidFill>
              <a:hlinkClick r:id="" action="ppaction://hlinkshowjump?jump=nextslid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668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6768752" cy="42484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hlinkClick r:id="rId3" action="ppaction://hlinkfile"/>
              </a:rPr>
              <a:t>Кутежи  Курагина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028384" y="5949280"/>
            <a:ext cx="864096" cy="7200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444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hlinkClick r:id="rId2" action="ppaction://hlinkfile"/>
              </a:rPr>
              <a:t>В доме Ростовых и Безуховых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524000"/>
            <a:ext cx="5715000" cy="4572000"/>
          </a:xfrm>
        </p:spPr>
      </p:pic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8028384" y="5661248"/>
            <a:ext cx="754384" cy="75438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098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12168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700" dirty="0">
                <a:solidFill>
                  <a:schemeClr val="accent6">
                    <a:lumMod val="50000"/>
                  </a:schemeClr>
                </a:solidFill>
                <a:effectLst/>
                <a:ea typeface="Times New Roman"/>
                <a:cs typeface="Times New Roman"/>
              </a:rPr>
              <a:t>ВЕЧЕР В САЛОНЕ АННЫ ШЕРЕР И ИМЕНИНЫ У РОСТОВЫХ</a:t>
            </a:r>
            <a:r>
              <a:rPr lang="ru-RU" sz="4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69856050"/>
              </p:ext>
            </p:extLst>
          </p:nvPr>
        </p:nvGraphicFramePr>
        <p:xfrm>
          <a:off x="107505" y="908719"/>
          <a:ext cx="8928990" cy="5616624"/>
        </p:xfrm>
        <a:graphic>
          <a:graphicData uri="http://schemas.openxmlformats.org/drawingml/2006/table">
            <a:tbl>
              <a:tblPr firstRow="1" firstCol="1" bandRow="1"/>
              <a:tblGrid>
                <a:gridCol w="2952327"/>
                <a:gridCol w="3000333"/>
                <a:gridCol w="2976330"/>
              </a:tblGrid>
              <a:tr h="374442">
                <a:tc>
                  <a:txBody>
                    <a:bodyPr/>
                    <a:lstStyle/>
                    <a:p>
                      <a:endParaRPr lang="ru-RU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Вечер у А. П.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Шерер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Ростовы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3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Старшее поколение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Ведут себя неестественно, фальшиво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Хлебосольны, простодушны, просты, доверчивы, щедры. Отношения между родителями – взаимоуважение, почтение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6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Отношение в семье между взрослыми и детьми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салоне Анны Шерер нет детей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Доверчивость, чистота и естественность, уважение  друг к другу, желание помочь. Свобода и любовь, отсутствие жестких воспитательных норм. Главное в отношениях – любовь, жизнь по законам сердца.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8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Отношение к гостям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 Шерер есть определенная иерархия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Ростовы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встречают всех одинаково радушно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 Разговоры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Светская условность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Светская условность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8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 Отношение к войне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Модная тема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войну идут сыновья, поэтому эта тема действительно значима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280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47531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Вывод:</a:t>
            </a:r>
          </a:p>
          <a:p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Ростовы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и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Шерер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люди одного класса, но разные.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Для Ростовых характерны такие качества, как простота, радушие, естественность поведения, сердечность, любовь, близость к народу, вместе с тем соблюдение светского образа жизни и светских условностей, но за ними не стоит корысть и расчет.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242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956376" y="5589240"/>
            <a:ext cx="754384" cy="82639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008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1. Ответить на вопросы по 2 и 3 части т.1 «Война 1805»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 Готова ли русская армия к войне? Понятны ли солдатам ее цели? (гл.2)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 Что предпринимает Кутузов? (гл.14)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 Как представлял войну и свою роль князь Андрей? (гл.3,12).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2. Сделать закладки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 Подвиг князя Андрея и его разочарование в «наполеоновских» мечтах;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 </a:t>
            </a:r>
            <a:r>
              <a:rPr lang="ru-RU" dirty="0" err="1" smtClean="0">
                <a:solidFill>
                  <a:srgbClr val="7030A0"/>
                </a:solidFill>
              </a:rPr>
              <a:t>Шенграбенское</a:t>
            </a:r>
            <a:r>
              <a:rPr lang="ru-RU" dirty="0" smtClean="0">
                <a:solidFill>
                  <a:srgbClr val="7030A0"/>
                </a:solidFill>
              </a:rPr>
              <a:t> сражение и </a:t>
            </a:r>
            <a:r>
              <a:rPr lang="ru-RU" dirty="0" err="1" smtClean="0">
                <a:solidFill>
                  <a:srgbClr val="7030A0"/>
                </a:solidFill>
              </a:rPr>
              <a:t>Аустерлицкое</a:t>
            </a:r>
            <a:r>
              <a:rPr lang="ru-RU" dirty="0" smtClean="0">
                <a:solidFill>
                  <a:srgbClr val="7030A0"/>
                </a:solidFill>
              </a:rPr>
              <a:t> сражение.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Домашнее задание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028384" y="6021288"/>
            <a:ext cx="792088" cy="6926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868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>
                <a:hlinkClick r:id="rId2" action="ppaction://hlinksldjump"/>
              </a:rPr>
              <a:t>1. История создания романа «Война и мир»</a:t>
            </a:r>
            <a:endParaRPr lang="ru-RU" sz="2800" dirty="0" smtClean="0"/>
          </a:p>
          <a:p>
            <a:pPr algn="just"/>
            <a:r>
              <a:rPr lang="ru-RU" sz="2800" dirty="0" smtClean="0">
                <a:hlinkClick r:id="rId3" action="ppaction://hlinksldjump"/>
              </a:rPr>
              <a:t>2. Жанр романа</a:t>
            </a:r>
            <a:endParaRPr lang="ru-RU" sz="2800" dirty="0" smtClean="0"/>
          </a:p>
          <a:p>
            <a:pPr algn="just"/>
            <a:r>
              <a:rPr lang="ru-RU" sz="2800" dirty="0" smtClean="0">
                <a:hlinkClick r:id="rId4" action="ppaction://hlinksldjump"/>
              </a:rPr>
              <a:t>3. Композиция романа</a:t>
            </a:r>
            <a:endParaRPr lang="ru-RU" sz="2800" dirty="0" smtClean="0"/>
          </a:p>
          <a:p>
            <a:pPr algn="just"/>
            <a:r>
              <a:rPr lang="ru-RU" sz="2800" dirty="0" smtClean="0">
                <a:hlinkClick r:id="rId5" action="ppaction://hlinksldjump"/>
              </a:rPr>
              <a:t>4. Идейное содержание романа</a:t>
            </a:r>
            <a:endParaRPr lang="ru-RU" sz="2800" dirty="0" smtClean="0"/>
          </a:p>
          <a:p>
            <a:pPr algn="just"/>
            <a:r>
              <a:rPr lang="ru-RU" sz="2800" dirty="0" smtClean="0">
                <a:hlinkClick r:id="rId6" action="ppaction://hlinksldjump"/>
              </a:rPr>
              <a:t>5. Антитеза как основа романа(смысл названия)</a:t>
            </a:r>
            <a:endParaRPr lang="ru-RU" sz="2800" dirty="0" smtClean="0"/>
          </a:p>
          <a:p>
            <a:pPr algn="just"/>
            <a:r>
              <a:rPr lang="ru-RU" sz="2800" dirty="0" smtClean="0">
                <a:hlinkClick r:id="rId7" action="ppaction://hlinksldjump"/>
              </a:rPr>
              <a:t>6. Изображение светского общества в романе</a:t>
            </a:r>
            <a:endParaRPr lang="ru-RU" sz="2800" dirty="0" smtClean="0"/>
          </a:p>
          <a:p>
            <a:pPr algn="just"/>
            <a:r>
              <a:rPr lang="ru-RU" sz="2800" dirty="0" smtClean="0">
                <a:hlinkClick r:id="rId8" action="ppaction://hlinksldjump"/>
              </a:rPr>
              <a:t>7. Любимые герои Толстого</a:t>
            </a:r>
            <a:endParaRPr lang="ru-RU" sz="2800" dirty="0" smtClean="0"/>
          </a:p>
          <a:p>
            <a:pPr algn="just"/>
            <a:r>
              <a:rPr lang="ru-RU" sz="2800" dirty="0" smtClean="0">
                <a:hlinkClick r:id="rId9" action="ppaction://hlinksldjump"/>
              </a:rPr>
              <a:t>8. Вывод</a:t>
            </a:r>
            <a:endParaRPr lang="ru-RU" sz="2800" dirty="0" smtClean="0"/>
          </a:p>
          <a:p>
            <a:pPr algn="just"/>
            <a:r>
              <a:rPr lang="ru-RU" sz="2800" dirty="0" smtClean="0">
                <a:hlinkClick r:id="rId10" action="ppaction://hlinksldjump"/>
              </a:rPr>
              <a:t>9. Домашнее задание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План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0640"/>
          </a:xfrm>
        </p:spPr>
        <p:txBody>
          <a:bodyPr>
            <a:normAutofit/>
          </a:bodyPr>
          <a:lstStyle/>
          <a:p>
            <a:pPr algn="just"/>
            <a:endParaRPr lang="ru-RU" sz="4400" dirty="0" smtClean="0"/>
          </a:p>
          <a:p>
            <a:pPr algn="just"/>
            <a:r>
              <a:rPr lang="ru-RU" sz="4400" dirty="0" smtClean="0"/>
              <a:t>В его романах душа человеческая изображается с реальностью, еще небывалой в нашей литературе.</a:t>
            </a:r>
          </a:p>
          <a:p>
            <a:pPr lvl="8" algn="just"/>
            <a:r>
              <a:rPr lang="ru-RU" sz="4400" dirty="0" smtClean="0"/>
              <a:t>Н.Н. </a:t>
            </a:r>
            <a:r>
              <a:rPr lang="ru-RU" sz="4400" dirty="0" err="1" smtClean="0"/>
              <a:t>Стахов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82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8189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352928" cy="65527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Л.Н.Толстой</a:t>
            </a:r>
            <a:r>
              <a:rPr lang="ru-RU" dirty="0" smtClean="0"/>
              <a:t> работал над романом с 1863 по 1869 год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028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6985996" cy="4744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883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0070C0"/>
                </a:solidFill>
              </a:rPr>
              <a:t>Л.Н.Толстой</a:t>
            </a:r>
            <a:r>
              <a:rPr lang="ru-RU" dirty="0" smtClean="0">
                <a:solidFill>
                  <a:srgbClr val="0070C0"/>
                </a:solidFill>
              </a:rPr>
              <a:t> обсуждает свой роман с Софьей Андреевной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645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3129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4800" dirty="0"/>
              <a:t>1856 – амнистия</a:t>
            </a:r>
          </a:p>
          <a:p>
            <a:pPr algn="just"/>
            <a:r>
              <a:rPr lang="ru-RU" sz="4800" dirty="0"/>
              <a:t>1825 – эпоха заблуждений</a:t>
            </a:r>
          </a:p>
          <a:p>
            <a:pPr algn="just"/>
            <a:r>
              <a:rPr lang="ru-RU" sz="4800" dirty="0"/>
              <a:t>1812 – Отечественная война</a:t>
            </a:r>
          </a:p>
          <a:p>
            <a:pPr algn="just"/>
            <a:r>
              <a:rPr lang="ru-RU" sz="4800" dirty="0"/>
              <a:t>1805 –Россия заключила союз с </a:t>
            </a:r>
            <a:r>
              <a:rPr lang="ru-RU" sz="4800" dirty="0" smtClean="0"/>
              <a:t>Австрией </a:t>
            </a:r>
            <a:r>
              <a:rPr lang="ru-RU" sz="4800" dirty="0"/>
              <a:t>и Англией против наполеоновской Франции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82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9720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8208911" cy="482453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3644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«Мне совестно писать о нашем торжестве, не описав прежде нашего срама» (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Л.Н.Толстой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061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ru-RU" sz="3600" dirty="0"/>
              <a:t>Начало века 1805 </a:t>
            </a:r>
            <a:r>
              <a:rPr lang="ru-RU" sz="3600" dirty="0" smtClean="0"/>
              <a:t>год. </a:t>
            </a:r>
            <a:r>
              <a:rPr lang="ru-RU" sz="3600" dirty="0"/>
              <a:t>Россия вступила в череду войн, которые длились десять лет</a:t>
            </a:r>
          </a:p>
          <a:p>
            <a:pPr lvl="0" algn="just"/>
            <a:r>
              <a:rPr lang="ru-RU" sz="3600" dirty="0"/>
              <a:t>Восстание декабристов  20-е годы</a:t>
            </a:r>
          </a:p>
          <a:p>
            <a:pPr algn="just"/>
            <a:r>
              <a:rPr lang="ru-RU" sz="3600" dirty="0"/>
              <a:t>50-е годы. Поражение в </a:t>
            </a:r>
            <a:r>
              <a:rPr lang="ru-RU" sz="3600" dirty="0" smtClean="0"/>
              <a:t>Крымской </a:t>
            </a:r>
            <a:r>
              <a:rPr lang="ru-RU" sz="3600" dirty="0"/>
              <a:t>войне, амнистия декабристов, ожидание перемен в России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chemeClr val="accent6">
                    <a:lumMod val="50000"/>
                  </a:schemeClr>
                </a:solidFill>
              </a:rPr>
              <a:t>Три поры</a:t>
            </a:r>
            <a:endParaRPr lang="ru-RU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884368" y="5517232"/>
            <a:ext cx="898400" cy="75438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515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624</TotalTime>
  <Words>650</Words>
  <Application>Microsoft Office PowerPoint</Application>
  <PresentationFormat>Экран (4:3)</PresentationFormat>
  <Paragraphs>105</Paragraphs>
  <Slides>29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Бумажная</vt:lpstr>
      <vt:lpstr>Лев Николаевич Толстой «Война и мир» - роман-эпопея</vt:lpstr>
      <vt:lpstr>Цель: ознакомление с историей создания романа; его художественными особенностями</vt:lpstr>
      <vt:lpstr>План</vt:lpstr>
      <vt:lpstr>Слайд 4</vt:lpstr>
      <vt:lpstr>Л.Н.Толстой работал над романом с 1863 по 1869 год</vt:lpstr>
      <vt:lpstr>Л.Н.Толстой обсуждает свой роман с Софьей Андреевной</vt:lpstr>
      <vt:lpstr>Слайд 7</vt:lpstr>
      <vt:lpstr>«Мне совестно писать о нашем торжестве, не описав прежде нашего срама» (Л.Н.Толстой)</vt:lpstr>
      <vt:lpstr>Три поры</vt:lpstr>
      <vt:lpstr>Слайд 10</vt:lpstr>
      <vt:lpstr>Одно из изданий романа</vt:lpstr>
      <vt:lpstr>Слайд 12</vt:lpstr>
      <vt:lpstr>Александр I   Наполеон</vt:lpstr>
      <vt:lpstr>Шенграбенское  Бородинское сражение   сражение</vt:lpstr>
      <vt:lpstr>Михаил Илларионович Кутузов</vt:lpstr>
      <vt:lpstr>Глинка Сергей Николаевич Давыдов Денис</vt:lpstr>
      <vt:lpstr>   КОМПОЗИЦИЯ </vt:lpstr>
      <vt:lpstr>Нет величия там, где нет простоты, добра и правды.  Л.Н.Толстой</vt:lpstr>
      <vt:lpstr>Смысл названия «Война и мир»</vt:lpstr>
      <vt:lpstr>Слайд 20</vt:lpstr>
      <vt:lpstr>Слайд 21</vt:lpstr>
      <vt:lpstr>Слайд 22</vt:lpstr>
      <vt:lpstr>Чтобы жить честно, надо рваться, путаться, биться, ошибаться, начинать и бросать, и опять начинать, и опять бросать; вечно бороться и лишаться, а спокойствие – это душевная подлость</vt:lpstr>
      <vt:lpstr>Вечер в салоне Анны Павловны Шерер</vt:lpstr>
      <vt:lpstr>Кутежи  Курагина</vt:lpstr>
      <vt:lpstr>В доме Ростовых и Безуховых</vt:lpstr>
      <vt:lpstr>ВЕЧЕР В САЛОНЕ АННЫ ШЕРЕР И ИМЕНИНЫ У РОСТОВЫХ </vt:lpstr>
      <vt:lpstr>Слайд 28</vt:lpstr>
      <vt:lpstr>Домашнее задание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Лев Николаевич Толстой «Война и мир» - роман-эпопея</dc:title>
  <dc:creator>Admin</dc:creator>
  <cp:lastModifiedBy>Windows7</cp:lastModifiedBy>
  <cp:revision>39</cp:revision>
  <dcterms:created xsi:type="dcterms:W3CDTF">2012-11-20T11:41:53Z</dcterms:created>
  <dcterms:modified xsi:type="dcterms:W3CDTF">2016-01-18T07:57:45Z</dcterms:modified>
</cp:coreProperties>
</file>