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sldIdLst>
    <p:sldId id="256" r:id="rId3"/>
    <p:sldId id="257" r:id="rId4"/>
    <p:sldId id="258" r:id="rId5"/>
    <p:sldId id="259" r:id="rId6"/>
    <p:sldId id="260" r:id="rId7"/>
    <p:sldId id="261" r:id="rId8"/>
    <p:sldId id="262" r:id="rId9"/>
    <p:sldId id="263" r:id="rId10"/>
    <p:sldId id="264" r:id="rId11"/>
    <p:sldId id="266" r:id="rId12"/>
    <p:sldId id="268" r:id="rId13"/>
    <p:sldId id="267"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0" d="100"/>
          <a:sy n="70" d="100"/>
        </p:scale>
        <p:origin x="-396" y="1056"/>
      </p:cViewPr>
      <p:guideLst>
        <p:guide orient="horz" pos="2160"/>
        <p:guide pos="2880"/>
      </p:guideLst>
    </p:cSldViewPr>
  </p:slideViewPr>
  <p:outlineViewPr>
    <p:cViewPr>
      <p:scale>
        <a:sx n="33" d="100"/>
        <a:sy n="33" d="100"/>
      </p:scale>
      <p:origin x="0" y="2407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19.02.2016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19.02.2016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lementy.ru/images/eltbio/mendel_laws_520.jpg"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476672"/>
            <a:ext cx="7704856" cy="432048"/>
          </a:xfrm>
        </p:spPr>
        <p:txBody>
          <a:bodyPr>
            <a:noAutofit/>
          </a:bodyPr>
          <a:lstStyle/>
          <a:p>
            <a:r>
              <a:rPr lang="ru-RU" sz="2400" dirty="0" smtClean="0"/>
              <a:t>ГБПОУ «Катав-Ивановский индустриальный техникум»</a:t>
            </a:r>
            <a:endParaRPr lang="ru-RU" sz="2400" dirty="0"/>
          </a:p>
        </p:txBody>
      </p:sp>
      <p:sp>
        <p:nvSpPr>
          <p:cNvPr id="3" name="Подзаголовок 2"/>
          <p:cNvSpPr>
            <a:spLocks noGrp="1"/>
          </p:cNvSpPr>
          <p:nvPr>
            <p:ph type="subTitle" idx="1"/>
          </p:nvPr>
        </p:nvSpPr>
        <p:spPr>
          <a:xfrm>
            <a:off x="2339752" y="5013176"/>
            <a:ext cx="6172200" cy="1371600"/>
          </a:xfrm>
        </p:spPr>
        <p:txBody>
          <a:bodyPr>
            <a:normAutofit/>
          </a:bodyPr>
          <a:lstStyle/>
          <a:p>
            <a:pPr algn="r"/>
            <a:r>
              <a:rPr lang="ru-RU" sz="2400" smtClean="0"/>
              <a:t>Преподаватель:</a:t>
            </a:r>
          </a:p>
          <a:p>
            <a:pPr algn="r"/>
            <a:r>
              <a:rPr lang="ru-RU" sz="2400" dirty="0" smtClean="0"/>
              <a:t>Мышко </a:t>
            </a:r>
            <a:r>
              <a:rPr lang="ru-RU" sz="2400" dirty="0" smtClean="0"/>
              <a:t>Елена </a:t>
            </a:r>
            <a:r>
              <a:rPr lang="ru-RU" sz="2400" dirty="0" smtClean="0"/>
              <a:t>Владиславовна</a:t>
            </a:r>
            <a:endParaRPr lang="ru-RU" sz="2400" dirty="0" smtClean="0"/>
          </a:p>
        </p:txBody>
      </p:sp>
      <p:sp>
        <p:nvSpPr>
          <p:cNvPr id="4" name="Заголовок 1"/>
          <p:cNvSpPr txBox="1">
            <a:spLocks/>
          </p:cNvSpPr>
          <p:nvPr/>
        </p:nvSpPr>
        <p:spPr>
          <a:xfrm>
            <a:off x="3851920" y="1412776"/>
            <a:ext cx="4536504" cy="720080"/>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small" spc="0" normalizeH="0" baseline="0" noProof="0" dirty="0" smtClean="0">
                <a:ln>
                  <a:noFill/>
                </a:ln>
                <a:solidFill>
                  <a:schemeClr val="tx2"/>
                </a:solidFill>
                <a:effectLst/>
                <a:uLnTx/>
                <a:uFillTx/>
                <a:latin typeface="+mj-lt"/>
                <a:ea typeface="+mj-ea"/>
                <a:cs typeface="+mj-cs"/>
              </a:rPr>
              <a:t>Дисциплина:</a:t>
            </a:r>
            <a:r>
              <a:rPr kumimoji="0" lang="ru-RU" sz="2400" b="1" i="0" u="none" strike="noStrike" kern="1200" cap="small" spc="0" normalizeH="0" noProof="0" dirty="0" smtClean="0">
                <a:ln>
                  <a:noFill/>
                </a:ln>
                <a:solidFill>
                  <a:schemeClr val="tx2"/>
                </a:solidFill>
                <a:effectLst/>
                <a:uLnTx/>
                <a:uFillTx/>
                <a:latin typeface="+mj-lt"/>
                <a:ea typeface="+mj-ea"/>
                <a:cs typeface="+mj-cs"/>
              </a:rPr>
              <a:t> БИОЛОГИЯ</a:t>
            </a:r>
            <a:endParaRPr kumimoji="0" lang="ru-RU" sz="2400" b="1" i="0" u="none" strike="noStrike" kern="1200" cap="small" spc="0" normalizeH="0" baseline="0" noProof="0" dirty="0">
              <a:ln>
                <a:noFill/>
              </a:ln>
              <a:solidFill>
                <a:schemeClr val="tx2"/>
              </a:solidFill>
              <a:effectLst/>
              <a:uLnTx/>
              <a:uFillTx/>
              <a:latin typeface="+mj-lt"/>
              <a:ea typeface="+mj-ea"/>
              <a:cs typeface="+mj-cs"/>
            </a:endParaRPr>
          </a:p>
        </p:txBody>
      </p:sp>
      <p:sp>
        <p:nvSpPr>
          <p:cNvPr id="5" name="Заголовок 1"/>
          <p:cNvSpPr txBox="1">
            <a:spLocks/>
          </p:cNvSpPr>
          <p:nvPr/>
        </p:nvSpPr>
        <p:spPr>
          <a:xfrm>
            <a:off x="1835696" y="2708920"/>
            <a:ext cx="6984776" cy="720080"/>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2800" b="1" cap="small" dirty="0" smtClean="0">
                <a:solidFill>
                  <a:schemeClr val="accent1">
                    <a:lumMod val="50000"/>
                  </a:schemeClr>
                </a:solidFill>
                <a:latin typeface="+mj-lt"/>
                <a:ea typeface="+mj-ea"/>
                <a:cs typeface="+mj-cs"/>
              </a:rPr>
              <a:t>Тема занятия: Генетические законы</a:t>
            </a:r>
            <a:endParaRPr kumimoji="0" lang="ru-RU" sz="2800" b="1" i="0" u="none" strike="noStrike" kern="1200" cap="small" spc="0" normalizeH="0" baseline="0" noProof="0" dirty="0">
              <a:ln>
                <a:noFill/>
              </a:ln>
              <a:solidFill>
                <a:schemeClr val="accent1">
                  <a:lumMod val="50000"/>
                </a:schemeClr>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15616" y="274638"/>
            <a:ext cx="7818072" cy="490066"/>
          </a:xfrm>
        </p:spPr>
        <p:txBody>
          <a:bodyPr>
            <a:noAutofit/>
          </a:bodyPr>
          <a:lstStyle/>
          <a:p>
            <a:r>
              <a:rPr lang="ru-RU" sz="2400" dirty="0" smtClean="0"/>
              <a:t>ГБПОУ «Катав-Ивановский индустриальный техникум»</a:t>
            </a:r>
            <a:endParaRPr lang="ru-RU" sz="2400" dirty="0"/>
          </a:p>
        </p:txBody>
      </p:sp>
      <p:sp>
        <p:nvSpPr>
          <p:cNvPr id="5" name="Содержимое 4"/>
          <p:cNvSpPr>
            <a:spLocks noGrp="1"/>
          </p:cNvSpPr>
          <p:nvPr>
            <p:ph idx="1"/>
          </p:nvPr>
        </p:nvSpPr>
        <p:spPr>
          <a:xfrm>
            <a:off x="1080456" y="764704"/>
            <a:ext cx="7920000" cy="6012000"/>
          </a:xfrm>
        </p:spPr>
        <p:txBody>
          <a:bodyPr>
            <a:noAutofit/>
          </a:bodyPr>
          <a:lstStyle/>
          <a:p>
            <a:pPr marL="324000" indent="0">
              <a:spcBef>
                <a:spcPts val="0"/>
              </a:spcBef>
              <a:buNone/>
            </a:pPr>
            <a:r>
              <a:rPr lang="ru-RU" sz="1500" i="1" dirty="0" smtClean="0"/>
              <a:t>3.1.2 Доклад обучающегося: «Опыты </a:t>
            </a:r>
            <a:r>
              <a:rPr lang="ru-RU" sz="1500" i="1" dirty="0" err="1" smtClean="0"/>
              <a:t>Грегора</a:t>
            </a:r>
            <a:r>
              <a:rPr lang="ru-RU" sz="1500" i="1" dirty="0" smtClean="0"/>
              <a:t> Менделя» </a:t>
            </a:r>
            <a:r>
              <a:rPr lang="ru-RU" sz="1500" dirty="0" smtClean="0"/>
              <a:t>(5 мин)</a:t>
            </a:r>
          </a:p>
          <a:p>
            <a:pPr marL="324000" indent="0">
              <a:spcBef>
                <a:spcPts val="0"/>
              </a:spcBef>
              <a:buNone/>
            </a:pPr>
            <a:r>
              <a:rPr lang="ru-RU" sz="1500" i="1" dirty="0" smtClean="0"/>
              <a:t>3.1.3 Обобщение раздела преподавателем </a:t>
            </a:r>
            <a:r>
              <a:rPr lang="ru-RU" sz="1500" dirty="0" smtClean="0"/>
              <a:t>(5 мин)</a:t>
            </a:r>
          </a:p>
          <a:p>
            <a:pPr marL="0" indent="360000" algn="just">
              <a:spcBef>
                <a:spcPts val="0"/>
              </a:spcBef>
              <a:buNone/>
            </a:pPr>
            <a:r>
              <a:rPr lang="ru-RU" sz="1500" dirty="0" err="1" smtClean="0"/>
              <a:t>Грегора</a:t>
            </a:r>
            <a:r>
              <a:rPr lang="ru-RU" sz="1500" dirty="0" smtClean="0"/>
              <a:t> Менделя по праву считают основателем современной генетики, и горох, с которым он экспериментировал, не менее известен в научном фольклоре, чем яблоко Ньютона. Его научные изыскания в монастырском фруктовом саду в городе </a:t>
            </a:r>
            <a:r>
              <a:rPr lang="ru-RU" sz="1500" dirty="0" err="1" smtClean="0"/>
              <a:t>Брюнн</a:t>
            </a:r>
            <a:r>
              <a:rPr lang="ru-RU" sz="1500" dirty="0" smtClean="0"/>
              <a:t> (сейчас Брно в Чехии), первоначально вызванные лишь интересом к земледелию, переросли в многолетнюю серию трудоемких опытов по скрещиванию растений, в результате чего Мендель пришел к выводу, что наследственность определяется генами. Его работа была несложной, но кропотливой: он надевал на цветки гороха специальные мешочки для того, чтобы каждое растение опылялось лишь тщательно отобранной пыльцой. Затем, сравнивая признаки родительских и дочерних растений, он смог вывести законы наследования.</a:t>
            </a:r>
          </a:p>
          <a:p>
            <a:pPr marL="0" indent="360000" algn="just">
              <a:spcBef>
                <a:spcPts val="0"/>
              </a:spcBef>
              <a:buNone/>
            </a:pPr>
            <a:endParaRPr lang="ru-RU" sz="1500" dirty="0" smtClean="0"/>
          </a:p>
          <a:p>
            <a:pPr marL="0" indent="360000" algn="just">
              <a:spcBef>
                <a:spcPts val="0"/>
              </a:spcBef>
              <a:buNone/>
            </a:pPr>
            <a:r>
              <a:rPr lang="ru-RU" sz="1500" dirty="0" smtClean="0"/>
              <a:t>Классические эксперименты Менделя заключались в скрещивании двух линий гороха — высокорослой и низкорослой. Все дочерние растения первого поколения были высокими (а вовсе не низкого или среднего роста, как ожидалось). Однако при последующем скрещивании растений первого поколения между собой только три четверти дочерних растений второго поколения оказались высокорослыми, оставшиеся растения были низкорослыми. Чтобы объяснить результаты этих (и многих других) экспериментов, Мендель постулировал следующее:</a:t>
            </a:r>
          </a:p>
          <a:p>
            <a:pPr marL="0" indent="360000" algn="just">
              <a:spcBef>
                <a:spcPts val="0"/>
              </a:spcBef>
              <a:buNone/>
            </a:pPr>
            <a:r>
              <a:rPr lang="ru-RU" sz="1500" dirty="0" smtClean="0"/>
              <a:t>— существует единица наследственности (Мендель называл ее «фактором», мы сейчас называем ее </a:t>
            </a:r>
            <a:r>
              <a:rPr lang="ru-RU" sz="1500" b="1" i="1" dirty="0" smtClean="0"/>
              <a:t>геном</a:t>
            </a:r>
            <a:r>
              <a:rPr lang="ru-RU" sz="1500" dirty="0" smtClean="0"/>
              <a:t>), и дочерний организм получает от каждого родителя по одному гену, кодирующему данный признак;</a:t>
            </a:r>
          </a:p>
          <a:p>
            <a:pPr marL="0" indent="360000" algn="just">
              <a:spcBef>
                <a:spcPts val="0"/>
              </a:spcBef>
              <a:buNone/>
            </a:pPr>
            <a:r>
              <a:rPr lang="ru-RU" sz="1500" dirty="0" smtClean="0"/>
              <a:t>— если дочерний организм получает гены, отвечающие за альтернативные признаки, то один из этих генов будет </a:t>
            </a:r>
            <a:r>
              <a:rPr lang="ru-RU" sz="1500" b="1" i="1" dirty="0" smtClean="0"/>
              <a:t>доминантным</a:t>
            </a:r>
            <a:r>
              <a:rPr lang="ru-RU" sz="1500" dirty="0" smtClean="0"/>
              <a:t> и будет </a:t>
            </a:r>
            <a:r>
              <a:rPr lang="ru-RU" sz="1500" i="1" dirty="0" err="1" smtClean="0"/>
              <a:t>экспрессироваться</a:t>
            </a:r>
            <a:r>
              <a:rPr lang="ru-RU" sz="1500" dirty="0" smtClean="0"/>
              <a:t> (т. е. кодируемый этим геном признак проявится у организма), а другой будет </a:t>
            </a:r>
            <a:r>
              <a:rPr lang="ru-RU" sz="1500" b="1" i="1" dirty="0" smtClean="0"/>
              <a:t>рецессивным</a:t>
            </a:r>
            <a:r>
              <a:rPr lang="ru-RU" sz="1500" dirty="0" smtClean="0"/>
              <a:t> (т. е. не </a:t>
            </a:r>
            <a:r>
              <a:rPr lang="ru-RU" sz="1500" dirty="0" err="1" smtClean="0"/>
              <a:t>экспрессируемым</a:t>
            </a:r>
            <a:r>
              <a:rPr lang="ru-RU" sz="1500" dirty="0" smtClean="0"/>
              <a:t>).</a:t>
            </a:r>
          </a:p>
          <a:p>
            <a:pPr marL="324000" indent="0">
              <a:spcBef>
                <a:spcPts val="0"/>
              </a:spcBef>
              <a:buNone/>
            </a:pPr>
            <a:endParaRPr lang="ru-RU"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15616" y="274638"/>
            <a:ext cx="7818072" cy="490066"/>
          </a:xfrm>
        </p:spPr>
        <p:txBody>
          <a:bodyPr>
            <a:noAutofit/>
          </a:bodyPr>
          <a:lstStyle/>
          <a:p>
            <a:r>
              <a:rPr lang="ru-RU" sz="2400" dirty="0" smtClean="0"/>
              <a:t>ГБПОУ «Катав-Ивановский индустриальный техникум»</a:t>
            </a:r>
            <a:endParaRPr lang="ru-RU" sz="2400" dirty="0"/>
          </a:p>
        </p:txBody>
      </p:sp>
      <p:sp>
        <p:nvSpPr>
          <p:cNvPr id="5" name="Содержимое 4"/>
          <p:cNvSpPr>
            <a:spLocks noGrp="1"/>
          </p:cNvSpPr>
          <p:nvPr>
            <p:ph idx="1"/>
          </p:nvPr>
        </p:nvSpPr>
        <p:spPr>
          <a:xfrm>
            <a:off x="1080456" y="764704"/>
            <a:ext cx="7920000" cy="5940000"/>
          </a:xfrm>
        </p:spPr>
        <p:txBody>
          <a:bodyPr>
            <a:noAutofit/>
          </a:bodyPr>
          <a:lstStyle/>
          <a:p>
            <a:pPr marL="216000" indent="216000" algn="just">
              <a:spcBef>
                <a:spcPts val="0"/>
              </a:spcBef>
              <a:buNone/>
            </a:pPr>
            <a:endParaRPr lang="ru-RU" sz="1500" dirty="0" smtClean="0"/>
          </a:p>
          <a:p>
            <a:pPr marL="216000" indent="216000" algn="just">
              <a:spcBef>
                <a:spcPts val="0"/>
              </a:spcBef>
              <a:buNone/>
            </a:pPr>
            <a:r>
              <a:rPr lang="ru-RU" sz="1500" dirty="0" smtClean="0"/>
              <a:t>В случае с горохом это означает, что каждое дочернее растение первого поколения получило и ген «</a:t>
            </a:r>
            <a:r>
              <a:rPr lang="ru-RU" sz="1500" dirty="0" err="1" smtClean="0"/>
              <a:t>высокорослости</a:t>
            </a:r>
            <a:r>
              <a:rPr lang="ru-RU" sz="1500" dirty="0" smtClean="0"/>
              <a:t>», и ген «низкорослости» — по одному от каждого родителя. Высокий рост потомства первого поколения указывает на </a:t>
            </a:r>
            <a:r>
              <a:rPr lang="ru-RU" sz="1500" dirty="0" err="1" smtClean="0"/>
              <a:t>доминантность</a:t>
            </a:r>
            <a:r>
              <a:rPr lang="ru-RU" sz="1500" dirty="0" smtClean="0"/>
              <a:t> гена «</a:t>
            </a:r>
            <a:r>
              <a:rPr lang="ru-RU" sz="1500" dirty="0" err="1" smtClean="0"/>
              <a:t>высокорослости</a:t>
            </a:r>
            <a:r>
              <a:rPr lang="ru-RU" sz="1500" dirty="0" smtClean="0"/>
              <a:t>». Однако в наследственном материале каждого дочернего растения первого поколения сохранился и </a:t>
            </a:r>
            <a:r>
              <a:rPr lang="ru-RU" sz="1500" dirty="0" err="1" smtClean="0"/>
              <a:t>неэкспрессировавшийся</a:t>
            </a:r>
            <a:r>
              <a:rPr lang="ru-RU" sz="1500" dirty="0" smtClean="0"/>
              <a:t> ген «низкорослости». В следующем поколении одно растение будет иметь в среднем два гена «</a:t>
            </a:r>
            <a:r>
              <a:rPr lang="ru-RU" sz="1500" dirty="0" err="1" smtClean="0"/>
              <a:t>высокорослости</a:t>
            </a:r>
            <a:r>
              <a:rPr lang="ru-RU" sz="1500" dirty="0" smtClean="0"/>
              <a:t>», два растения — один ген «</a:t>
            </a:r>
            <a:r>
              <a:rPr lang="ru-RU" sz="1500" dirty="0" err="1" smtClean="0"/>
              <a:t>высокорослости</a:t>
            </a:r>
            <a:r>
              <a:rPr lang="ru-RU" sz="1500" dirty="0" smtClean="0"/>
              <a:t>» и один ген «низкорослости» и одно растение — два гена «низкорослости»; оно-то и будет низкорослым. Руководствуясь этой схемой, Мендель смог объяснить многие особенности наследования, до этого остававшиеся загадкой: например, почему некоторые болезни (такие, как гемофилия) передаются через поколение или почему у кареглазых родителей могут быть голубоглазые дети.</a:t>
            </a:r>
          </a:p>
          <a:p>
            <a:pPr marL="216000" indent="216000" algn="just">
              <a:spcBef>
                <a:spcPts val="0"/>
              </a:spcBef>
              <a:buNone/>
            </a:pPr>
            <a:endParaRPr lang="ru-RU" sz="1500" dirty="0" smtClean="0"/>
          </a:p>
          <a:p>
            <a:pPr marL="216000" indent="216000" algn="just">
              <a:spcBef>
                <a:spcPts val="0"/>
              </a:spcBef>
              <a:buNone/>
            </a:pPr>
            <a:r>
              <a:rPr lang="ru-RU" sz="1500" dirty="0" smtClean="0"/>
              <a:t>Как это нередко случается в истории науки, работа Менделя, законченная в 1865 году, не сразу получила должное признание у современников. Итоги его опытов были обнародованы на заседании Общества естественных наук города </a:t>
            </a:r>
            <a:r>
              <a:rPr lang="ru-RU" sz="1500" dirty="0" err="1" smtClean="0"/>
              <a:t>Брюнна</a:t>
            </a:r>
            <a:r>
              <a:rPr lang="ru-RU" sz="1500" dirty="0" smtClean="0"/>
              <a:t>, а затем опубликованы в журнале этого Общества, но идеи Менделя в то время не нашли поддержки. Хотя этот журнал получали более ста научных организаций всего мира, номер журнала с описанием революционной работы Менделя в течение тридцати лет пылился в библиотеках. Лишь в конце XIX века ученые, занимавшиеся проблемами наследственности, открыли для себя труды Менделя, и он смог получить (уже посмертно) заслуженное признание.</a:t>
            </a:r>
          </a:p>
          <a:p>
            <a:pPr marL="324000" indent="0">
              <a:spcBef>
                <a:spcPts val="0"/>
              </a:spcBef>
              <a:buNone/>
            </a:pPr>
            <a:endParaRPr lang="ru-RU"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15616" y="274638"/>
            <a:ext cx="7818072" cy="490066"/>
          </a:xfrm>
        </p:spPr>
        <p:txBody>
          <a:bodyPr>
            <a:noAutofit/>
          </a:bodyPr>
          <a:lstStyle/>
          <a:p>
            <a:r>
              <a:rPr lang="ru-RU" sz="2400" dirty="0" smtClean="0"/>
              <a:t>ГБПОУ «Катав-Ивановский индустриальный техникум»</a:t>
            </a:r>
            <a:endParaRPr lang="ru-RU" sz="2400" dirty="0"/>
          </a:p>
        </p:txBody>
      </p:sp>
      <p:sp>
        <p:nvSpPr>
          <p:cNvPr id="5" name="Содержимое 4"/>
          <p:cNvSpPr>
            <a:spLocks noGrp="1"/>
          </p:cNvSpPr>
          <p:nvPr>
            <p:ph idx="1"/>
          </p:nvPr>
        </p:nvSpPr>
        <p:spPr>
          <a:xfrm>
            <a:off x="1080456" y="764704"/>
            <a:ext cx="7920000" cy="5940000"/>
          </a:xfrm>
        </p:spPr>
        <p:txBody>
          <a:bodyPr>
            <a:noAutofit/>
          </a:bodyPr>
          <a:lstStyle/>
          <a:p>
            <a:pPr marL="216000" indent="216000" algn="just">
              <a:spcBef>
                <a:spcPts val="0"/>
              </a:spcBef>
              <a:buNone/>
            </a:pPr>
            <a:endParaRPr lang="ru-RU" sz="1500" dirty="0" smtClean="0"/>
          </a:p>
          <a:p>
            <a:pPr marL="216000" indent="216000" algn="just">
              <a:spcBef>
                <a:spcPts val="0"/>
              </a:spcBef>
              <a:buNone/>
            </a:pPr>
            <a:r>
              <a:rPr lang="ru-RU" sz="1500" dirty="0" smtClean="0"/>
              <a:t>Это не означает, что идеи Менделя были приняты безоговорочно. В научном мире долго обсуждалась теория </a:t>
            </a:r>
            <a:r>
              <a:rPr lang="ru-RU" sz="1500" i="1" dirty="0" smtClean="0"/>
              <a:t>преформизма</a:t>
            </a:r>
            <a:r>
              <a:rPr lang="ru-RU" sz="1500" dirty="0" smtClean="0"/>
              <a:t>, согласно которой яйцеклетка и сперматозоид каким-то образом содержат в себе взрослый организм в миниатюре. Например, Антоний Ван Левенгук (</a:t>
            </a:r>
            <a:r>
              <a:rPr lang="ru-RU" sz="1500" dirty="0" err="1" smtClean="0"/>
              <a:t>Anton</a:t>
            </a:r>
            <a:r>
              <a:rPr lang="ru-RU" sz="1500" dirty="0" smtClean="0"/>
              <a:t> </a:t>
            </a:r>
            <a:r>
              <a:rPr lang="ru-RU" sz="1500" dirty="0" err="1" smtClean="0"/>
              <a:t>van</a:t>
            </a:r>
            <a:r>
              <a:rPr lang="ru-RU" sz="1500" dirty="0" smtClean="0"/>
              <a:t> </a:t>
            </a:r>
            <a:r>
              <a:rPr lang="ru-RU" sz="1500" dirty="0" err="1" smtClean="0"/>
              <a:t>Leeuwenhoek</a:t>
            </a:r>
            <a:r>
              <a:rPr lang="ru-RU" sz="1500" dirty="0" smtClean="0"/>
              <a:t>, 1632–1723), ученый, который ввел в научный обиход микроскоп, считал, что внутри каждого сперматозоида уже содержится крохотный человеческий организм, а яйцеклетка нужна лишь для обеспечения его питательными веществами, необходимыми для роста. Вопрос заключался в том, что управляет развитием эмбриона — внутренние, </a:t>
            </a:r>
            <a:r>
              <a:rPr lang="ru-RU" sz="1500" b="1" dirty="0" smtClean="0"/>
              <a:t>наследственные</a:t>
            </a:r>
            <a:r>
              <a:rPr lang="ru-RU" sz="1500" dirty="0" smtClean="0"/>
              <a:t> факторы, как полагал Мендель, или внешние факторы окружающей среды, которые могут, например, влиять на питательные вещества яйцеклетки. Сегодня, когда ученые уже могут во всех деталях проследить путь развития организма из оплодотворенной яйцеклетки, выясняется, что внешние факторы, например вещества, оказывающие внутриутробное воздействие на эмбрион, могут вызывать «включение» определенных генов и таким образом влиять на развитие организма.</a:t>
            </a:r>
          </a:p>
          <a:p>
            <a:pPr marL="216000" indent="216000" algn="just">
              <a:spcBef>
                <a:spcPts val="0"/>
              </a:spcBef>
              <a:buNone/>
            </a:pPr>
            <a:endParaRPr lang="ru-RU" sz="1500" dirty="0" smtClean="0"/>
          </a:p>
          <a:p>
            <a:pPr marL="216000" indent="216000" algn="just">
              <a:spcBef>
                <a:spcPts val="0"/>
              </a:spcBef>
              <a:buNone/>
            </a:pPr>
            <a:r>
              <a:rPr lang="ru-RU" sz="1500" dirty="0" smtClean="0"/>
              <a:t>Сегодня мы знаем, что открытые Менделем </a:t>
            </a:r>
            <a:r>
              <a:rPr lang="ru-RU" sz="1500" b="1" dirty="0" smtClean="0"/>
              <a:t>гены</a:t>
            </a:r>
            <a:r>
              <a:rPr lang="ru-RU" sz="1500" dirty="0" smtClean="0"/>
              <a:t> — это участки находящихся в клетке молекул ДНК.  Механизм действия генов состоит в том, чтобы кодировать белки, которые, в свою очередь, выступая в роли ферментов, регулируют все химические реакции в живых организмах</a:t>
            </a:r>
          </a:p>
          <a:p>
            <a:pPr marL="324000" indent="0">
              <a:spcBef>
                <a:spcPts val="0"/>
              </a:spcBef>
              <a:buNone/>
            </a:pPr>
            <a:endParaRPr lang="ru-RU"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15616" y="274638"/>
            <a:ext cx="7818072" cy="490066"/>
          </a:xfrm>
        </p:spPr>
        <p:txBody>
          <a:bodyPr>
            <a:noAutofit/>
          </a:bodyPr>
          <a:lstStyle/>
          <a:p>
            <a:r>
              <a:rPr lang="ru-RU" sz="2400" dirty="0" smtClean="0"/>
              <a:t>ГБПОУ «Катав-Ивановский индустриальный техникум»</a:t>
            </a:r>
            <a:endParaRPr lang="ru-RU" sz="2400" dirty="0"/>
          </a:p>
        </p:txBody>
      </p:sp>
      <p:sp>
        <p:nvSpPr>
          <p:cNvPr id="5" name="Содержимое 4"/>
          <p:cNvSpPr>
            <a:spLocks noGrp="1"/>
          </p:cNvSpPr>
          <p:nvPr>
            <p:ph idx="1"/>
          </p:nvPr>
        </p:nvSpPr>
        <p:spPr>
          <a:xfrm>
            <a:off x="1080456" y="764704"/>
            <a:ext cx="7920000" cy="5940000"/>
          </a:xfrm>
        </p:spPr>
        <p:txBody>
          <a:bodyPr>
            <a:noAutofit/>
          </a:bodyPr>
          <a:lstStyle/>
          <a:p>
            <a:pPr marL="324000" indent="0">
              <a:spcBef>
                <a:spcPts val="0"/>
              </a:spcBef>
              <a:buNone/>
            </a:pPr>
            <a:endParaRPr lang="ru-RU" sz="1400" dirty="0" smtClean="0"/>
          </a:p>
          <a:p>
            <a:pPr marL="324000" indent="0">
              <a:spcBef>
                <a:spcPts val="0"/>
              </a:spcBef>
              <a:buNone/>
            </a:pPr>
            <a:endParaRPr lang="ru-RU" sz="1400" dirty="0"/>
          </a:p>
        </p:txBody>
      </p:sp>
      <p:sp>
        <p:nvSpPr>
          <p:cNvPr id="39944" name="Text Box 8"/>
          <p:cNvSpPr txBox="1">
            <a:spLocks noChangeArrowheads="1"/>
          </p:cNvSpPr>
          <p:nvPr/>
        </p:nvSpPr>
        <p:spPr bwMode="auto">
          <a:xfrm>
            <a:off x="2844800" y="1387475"/>
            <a:ext cx="360363" cy="215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1115616" y="764704"/>
            <a:ext cx="7776864" cy="2038959"/>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500" i="1" dirty="0" smtClean="0"/>
              <a:t>3.1.4 Генетические законы </a:t>
            </a:r>
            <a:r>
              <a:rPr lang="ru-RU" sz="1500" dirty="0" smtClean="0"/>
              <a:t>(использование презентации «Законы Г.Менделя») (20 мин)</a:t>
            </a:r>
          </a:p>
          <a:p>
            <a:pPr marL="0" marR="0" lvl="0" indent="0" algn="l" defTabSz="914400" rtl="0" eaLnBrk="0" fontAlgn="base" latinLnBrk="0" hangingPunct="0">
              <a:lnSpc>
                <a:spcPct val="100000"/>
              </a:lnSpc>
              <a:spcBef>
                <a:spcPct val="0"/>
              </a:spcBef>
              <a:spcAft>
                <a:spcPct val="0"/>
              </a:spcAft>
              <a:buClrTx/>
              <a:buSzTx/>
              <a:buFontTx/>
              <a:buNone/>
              <a:tabLst/>
            </a:pPr>
            <a:endParaRPr lang="ru-RU" sz="1500" dirty="0" smtClean="0"/>
          </a:p>
          <a:p>
            <a:pPr marL="0" marR="0" lvl="0" indent="0" algn="l" defTabSz="914400" rtl="0" eaLnBrk="0" fontAlgn="base" latinLnBrk="0" hangingPunct="0">
              <a:lnSpc>
                <a:spcPct val="100000"/>
              </a:lnSpc>
              <a:spcBef>
                <a:spcPct val="0"/>
              </a:spcBef>
              <a:spcAft>
                <a:spcPct val="0"/>
              </a:spcAft>
              <a:buClrTx/>
              <a:buSzTx/>
              <a:buFontTx/>
              <a:buNone/>
              <a:tabLst/>
            </a:pPr>
            <a:r>
              <a:rPr lang="ru-RU" sz="1500" b="1" dirty="0" smtClean="0"/>
              <a:t>I закон Менделя</a:t>
            </a:r>
          </a:p>
          <a:p>
            <a:pPr marL="0" marR="0" lvl="0" indent="0" algn="l" defTabSz="914400" rtl="0" eaLnBrk="0" fontAlgn="base" latinLnBrk="0" hangingPunct="0">
              <a:lnSpc>
                <a:spcPct val="100000"/>
              </a:lnSpc>
              <a:spcBef>
                <a:spcPct val="0"/>
              </a:spcBef>
              <a:spcAft>
                <a:spcPct val="0"/>
              </a:spcAft>
              <a:buClrTx/>
              <a:buSzTx/>
              <a:buFontTx/>
              <a:buNone/>
              <a:tabLst/>
            </a:pPr>
            <a:endParaRPr lang="ru-RU" sz="1500" dirty="0" smtClean="0"/>
          </a:p>
          <a:p>
            <a:pPr marL="0" marR="0" lvl="0" indent="0" algn="l" defTabSz="914400" rtl="0" eaLnBrk="0" fontAlgn="base" latinLnBrk="0" hangingPunct="0">
              <a:lnSpc>
                <a:spcPct val="100000"/>
              </a:lnSpc>
              <a:spcBef>
                <a:spcPct val="0"/>
              </a:spcBef>
              <a:spcAft>
                <a:spcPct val="0"/>
              </a:spcAft>
              <a:buClrTx/>
              <a:buSzTx/>
              <a:buFontTx/>
              <a:buNone/>
              <a:tabLst/>
            </a:pPr>
            <a:r>
              <a:rPr lang="ru-RU" sz="1500" b="1" dirty="0" smtClean="0"/>
              <a:t>Закон единообразия гибридов первого поколения (закон доминирования)</a:t>
            </a:r>
            <a:r>
              <a:rPr lang="ru-RU" sz="1500" dirty="0" smtClean="0"/>
              <a:t>: «При скрещивании двух гомозиготных организмов, отличающихся по альтернативным вариантам одного и того же признака, все потомство от такого скрещивания окажется единообразным и будет нести признак одного из родителей».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7" name="Rectangle 11"/>
          <p:cNvSpPr>
            <a:spLocks noChangeArrowheads="1"/>
          </p:cNvSpPr>
          <p:nvPr/>
        </p:nvSpPr>
        <p:spPr bwMode="auto">
          <a:xfrm>
            <a:off x="0" y="91440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39948" name="Rectangle 12"/>
          <p:cNvSpPr>
            <a:spLocks noChangeArrowheads="1"/>
          </p:cNvSpPr>
          <p:nvPr/>
        </p:nvSpPr>
        <p:spPr bwMode="auto">
          <a:xfrm>
            <a:off x="0" y="1981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5" name="Таблица 14"/>
          <p:cNvGraphicFramePr>
            <a:graphicFrameLocks noGrp="1"/>
          </p:cNvGraphicFramePr>
          <p:nvPr/>
        </p:nvGraphicFramePr>
        <p:xfrm>
          <a:off x="4644008" y="2852936"/>
          <a:ext cx="3924000" cy="3096000"/>
        </p:xfrm>
        <a:graphic>
          <a:graphicData uri="http://schemas.openxmlformats.org/drawingml/2006/table">
            <a:tbl>
              <a:tblPr/>
              <a:tblGrid>
                <a:gridCol w="1482212"/>
                <a:gridCol w="998551"/>
                <a:gridCol w="444686"/>
                <a:gridCol w="998551"/>
              </a:tblGrid>
              <a:tr h="1353659">
                <a:tc>
                  <a:txBody>
                    <a:bodyPr/>
                    <a:lstStyle/>
                    <a:p>
                      <a:pPr algn="l"/>
                      <a:r>
                        <a:rPr lang="ru-RU" dirty="0"/>
                        <a:t>Р</a:t>
                      </a:r>
                    </a:p>
                  </a:txBody>
                  <a:tcPr marL="57150" marR="57150" marT="28575" marB="285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US" dirty="0"/>
                        <a:t>♀</a:t>
                      </a:r>
                      <a:r>
                        <a:rPr lang="en-US" b="1" dirty="0">
                          <a:solidFill>
                            <a:srgbClr val="0B6C24"/>
                          </a:solidFill>
                        </a:rPr>
                        <a:t>AA</a:t>
                      </a:r>
                      <a:r>
                        <a:rPr lang="en-US" dirty="0"/>
                        <a:t/>
                      </a:r>
                      <a:br>
                        <a:rPr lang="en-US" dirty="0"/>
                      </a:br>
                      <a:r>
                        <a:rPr lang="ru-RU" dirty="0" smtClean="0">
                          <a:solidFill>
                            <a:srgbClr val="000000"/>
                          </a:solidFill>
                        </a:rPr>
                        <a:t>фиолетовая окраска</a:t>
                      </a:r>
                      <a:endParaRPr lang="ru-RU" dirty="0"/>
                    </a:p>
                  </a:txBody>
                  <a:tcPr marL="57150" marR="57150" marT="28575" marB="285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ru-RU"/>
                        <a:t>×</a:t>
                      </a:r>
                    </a:p>
                  </a:txBody>
                  <a:tcPr marL="57150" marR="57150" marT="28575" marB="285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ru-RU" dirty="0"/>
                        <a:t>♂</a:t>
                      </a:r>
                      <a:r>
                        <a:rPr lang="ru-RU" b="1" dirty="0" err="1">
                          <a:solidFill>
                            <a:srgbClr val="0B6C24"/>
                          </a:solidFill>
                        </a:rPr>
                        <a:t>аа</a:t>
                      </a:r>
                      <a:r>
                        <a:rPr lang="ru-RU" dirty="0"/>
                        <a:t/>
                      </a:r>
                      <a:br>
                        <a:rPr lang="ru-RU" dirty="0"/>
                      </a:br>
                      <a:r>
                        <a:rPr lang="ru-RU" dirty="0" smtClean="0">
                          <a:solidFill>
                            <a:srgbClr val="000000"/>
                          </a:solidFill>
                        </a:rPr>
                        <a:t>белая</a:t>
                      </a:r>
                      <a:r>
                        <a:rPr lang="ru-RU" baseline="0" dirty="0" smtClean="0">
                          <a:solidFill>
                            <a:srgbClr val="000000"/>
                          </a:solidFill>
                        </a:rPr>
                        <a:t> окраска</a:t>
                      </a:r>
                      <a:endParaRPr lang="ru-RU" dirty="0"/>
                    </a:p>
                  </a:txBody>
                  <a:tcPr marL="57150" marR="57150" marT="28575" marB="285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710341">
                <a:tc>
                  <a:txBody>
                    <a:bodyPr/>
                    <a:lstStyle/>
                    <a:p>
                      <a:pPr algn="l"/>
                      <a:r>
                        <a:rPr lang="ru-RU" dirty="0"/>
                        <a:t>Типы гамет  </a:t>
                      </a:r>
                    </a:p>
                  </a:txBody>
                  <a:tcPr marL="57150" marR="57150" marT="28575" marB="285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ru-RU" dirty="0"/>
                        <a:t>  </a:t>
                      </a:r>
                      <a:r>
                        <a:rPr lang="ru-RU" b="1" dirty="0">
                          <a:solidFill>
                            <a:srgbClr val="0B6C24"/>
                          </a:solidFill>
                        </a:rPr>
                        <a:t>А</a:t>
                      </a:r>
                      <a:r>
                        <a:rPr lang="ru-RU" dirty="0"/>
                        <a:t> </a:t>
                      </a:r>
                    </a:p>
                  </a:txBody>
                  <a:tcPr marL="57150" marR="57150" marT="28575" marB="285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endParaRPr lang="ru-RU" dirty="0"/>
                    </a:p>
                  </a:txBody>
                  <a:tcPr marL="57150" marR="57150" marT="28575" marB="285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ru-RU"/>
                        <a:t>  </a:t>
                      </a:r>
                      <a:r>
                        <a:rPr lang="ru-RU" b="1">
                          <a:solidFill>
                            <a:srgbClr val="0B6C24"/>
                          </a:solidFill>
                        </a:rPr>
                        <a:t>а</a:t>
                      </a:r>
                      <a:r>
                        <a:rPr lang="ru-RU"/>
                        <a:t> </a:t>
                      </a:r>
                    </a:p>
                  </a:txBody>
                  <a:tcPr marL="57150" marR="57150" marT="28575" marB="285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1032000">
                <a:tc>
                  <a:txBody>
                    <a:bodyPr/>
                    <a:lstStyle/>
                    <a:p>
                      <a:pPr algn="l"/>
                      <a:r>
                        <a:rPr lang="en-US"/>
                        <a:t>F</a:t>
                      </a:r>
                      <a:r>
                        <a:rPr lang="en-US" baseline="-25000"/>
                        <a:t>1</a:t>
                      </a:r>
                      <a:endParaRPr lang="en-US"/>
                    </a:p>
                  </a:txBody>
                  <a:tcPr marL="57150" marR="57150" marT="28575" marB="285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gridSpan="3">
                  <a:txBody>
                    <a:bodyPr/>
                    <a:lstStyle/>
                    <a:p>
                      <a:pPr algn="ctr"/>
                      <a:r>
                        <a:rPr lang="en-US" b="1" dirty="0">
                          <a:solidFill>
                            <a:srgbClr val="0B6C24"/>
                          </a:solidFill>
                        </a:rPr>
                        <a:t>A</a:t>
                      </a:r>
                      <a:r>
                        <a:rPr lang="ru-RU" b="1" dirty="0">
                          <a:solidFill>
                            <a:srgbClr val="0B6C24"/>
                          </a:solidFill>
                        </a:rPr>
                        <a:t>а</a:t>
                      </a:r>
                      <a:r>
                        <a:rPr lang="ru-RU" dirty="0"/>
                        <a:t/>
                      </a:r>
                      <a:br>
                        <a:rPr lang="ru-RU" dirty="0"/>
                      </a:br>
                      <a:r>
                        <a:rPr lang="ru-RU" dirty="0" smtClean="0">
                          <a:solidFill>
                            <a:srgbClr val="000000"/>
                          </a:solidFill>
                        </a:rPr>
                        <a:t>фиолетовая окраска</a:t>
                      </a:r>
                      <a:r>
                        <a:rPr lang="ru-RU" dirty="0">
                          <a:solidFill>
                            <a:srgbClr val="000000"/>
                          </a:solidFill>
                        </a:rPr>
                        <a:t/>
                      </a:r>
                      <a:br>
                        <a:rPr lang="ru-RU" dirty="0">
                          <a:solidFill>
                            <a:srgbClr val="000000"/>
                          </a:solidFill>
                        </a:rPr>
                      </a:br>
                      <a:r>
                        <a:rPr lang="ru-RU" dirty="0">
                          <a:solidFill>
                            <a:srgbClr val="000000"/>
                          </a:solidFill>
                        </a:rPr>
                        <a:t>100%</a:t>
                      </a:r>
                      <a:endParaRPr lang="ru-RU" dirty="0"/>
                    </a:p>
                  </a:txBody>
                  <a:tcPr marL="57150" marR="57150" marT="28575" marB="285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pic>
        <p:nvPicPr>
          <p:cNvPr id="39951" name="Picture 15" descr="гамета"/>
          <p:cNvPicPr>
            <a:picLocks noChangeAspect="1" noChangeArrowheads="1"/>
          </p:cNvPicPr>
          <p:nvPr/>
        </p:nvPicPr>
        <p:blipFill>
          <a:blip r:embed="rId2" cstate="print"/>
          <a:srcRect/>
          <a:stretch>
            <a:fillRect/>
          </a:stretch>
        </p:blipFill>
        <p:spPr bwMode="auto">
          <a:xfrm>
            <a:off x="92075" y="198438"/>
            <a:ext cx="209550" cy="209550"/>
          </a:xfrm>
          <a:prstGeom prst="rect">
            <a:avLst/>
          </a:prstGeom>
          <a:noFill/>
        </p:spPr>
      </p:pic>
      <p:pic>
        <p:nvPicPr>
          <p:cNvPr id="39952" name="Picture 16" descr="гамета"/>
          <p:cNvPicPr>
            <a:picLocks noChangeAspect="1" noChangeArrowheads="1"/>
          </p:cNvPicPr>
          <p:nvPr/>
        </p:nvPicPr>
        <p:blipFill>
          <a:blip r:embed="rId2" cstate="print"/>
          <a:srcRect/>
          <a:stretch>
            <a:fillRect/>
          </a:stretch>
        </p:blipFill>
        <p:spPr bwMode="auto">
          <a:xfrm>
            <a:off x="131763" y="198438"/>
            <a:ext cx="209550" cy="209550"/>
          </a:xfrm>
          <a:prstGeom prst="rect">
            <a:avLst/>
          </a:prstGeom>
          <a:noFill/>
        </p:spPr>
      </p:pic>
      <p:pic>
        <p:nvPicPr>
          <p:cNvPr id="39956" name="Picture 20" descr="Моногибридное скрещивание на примере гена окраски цветка гороха"/>
          <p:cNvPicPr>
            <a:picLocks noChangeAspect="1" noChangeArrowheads="1"/>
          </p:cNvPicPr>
          <p:nvPr/>
        </p:nvPicPr>
        <p:blipFill>
          <a:blip r:embed="rId3" cstate="print">
            <a:lum bright="-20000" contrast="30000"/>
          </a:blip>
          <a:srcRect/>
          <a:stretch>
            <a:fillRect/>
          </a:stretch>
        </p:blipFill>
        <p:spPr bwMode="auto">
          <a:xfrm>
            <a:off x="1115616" y="2852936"/>
            <a:ext cx="3319999" cy="2988000"/>
          </a:xfrm>
          <a:prstGeom prst="rect">
            <a:avLst/>
          </a:prstGeom>
          <a:noFill/>
        </p:spPr>
      </p:pic>
      <p:sp>
        <p:nvSpPr>
          <p:cNvPr id="21" name="Прямоугольник 20"/>
          <p:cNvSpPr/>
          <p:nvPr/>
        </p:nvSpPr>
        <p:spPr>
          <a:xfrm>
            <a:off x="4499992" y="5805264"/>
            <a:ext cx="4428000" cy="669414"/>
          </a:xfrm>
          <a:prstGeom prst="rect">
            <a:avLst/>
          </a:prstGeom>
        </p:spPr>
        <p:txBody>
          <a:bodyPr wrap="square">
            <a:spAutoFit/>
          </a:bodyPr>
          <a:lstStyle/>
          <a:p>
            <a:r>
              <a:rPr lang="ru-RU" sz="1250" dirty="0" smtClean="0"/>
              <a:t>Обозначения в схеме: Р – родительское поколение, </a:t>
            </a:r>
            <a:r>
              <a:rPr lang="en-US" sz="1250" dirty="0" smtClean="0"/>
              <a:t>F</a:t>
            </a:r>
            <a:r>
              <a:rPr lang="ru-RU" sz="1250" baseline="-25000" dirty="0" smtClean="0"/>
              <a:t>1 </a:t>
            </a:r>
            <a:r>
              <a:rPr lang="ru-RU" sz="1250" dirty="0" smtClean="0"/>
              <a:t>– первое поколение, ♀  - женский пол,  ♂  - мужской пол,             </a:t>
            </a:r>
            <a:r>
              <a:rPr lang="ru-RU" sz="1250" dirty="0" smtClean="0">
                <a:sym typeface="Symbol"/>
              </a:rPr>
              <a:t></a:t>
            </a:r>
            <a:r>
              <a:rPr lang="ru-RU" sz="1250" dirty="0" smtClean="0"/>
              <a:t> - скрещивание, доминантный ген – А , рецессивный ген – а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15616" y="274638"/>
            <a:ext cx="7818072" cy="490066"/>
          </a:xfrm>
        </p:spPr>
        <p:txBody>
          <a:bodyPr>
            <a:noAutofit/>
          </a:bodyPr>
          <a:lstStyle/>
          <a:p>
            <a:r>
              <a:rPr lang="ru-RU" sz="2400" dirty="0" smtClean="0"/>
              <a:t>ГБПОУ «Катав-Ивановский индустриальный техникум»</a:t>
            </a:r>
            <a:endParaRPr lang="ru-RU" sz="2400" dirty="0"/>
          </a:p>
        </p:txBody>
      </p:sp>
      <p:sp>
        <p:nvSpPr>
          <p:cNvPr id="5" name="Содержимое 4"/>
          <p:cNvSpPr>
            <a:spLocks noGrp="1"/>
          </p:cNvSpPr>
          <p:nvPr>
            <p:ph idx="1"/>
          </p:nvPr>
        </p:nvSpPr>
        <p:spPr>
          <a:xfrm>
            <a:off x="1080456" y="764704"/>
            <a:ext cx="7920000" cy="5940000"/>
          </a:xfrm>
        </p:spPr>
        <p:txBody>
          <a:bodyPr>
            <a:noAutofit/>
          </a:bodyPr>
          <a:lstStyle/>
          <a:p>
            <a:pPr marL="324000" indent="0">
              <a:spcBef>
                <a:spcPts val="0"/>
              </a:spcBef>
              <a:buNone/>
            </a:pPr>
            <a:endParaRPr lang="ru-RU" sz="1400" dirty="0" smtClean="0"/>
          </a:p>
          <a:p>
            <a:pPr marL="324000" indent="0">
              <a:spcBef>
                <a:spcPts val="0"/>
              </a:spcBef>
              <a:buNone/>
            </a:pPr>
            <a:endParaRPr lang="ru-RU" sz="1400" dirty="0"/>
          </a:p>
        </p:txBody>
      </p:sp>
      <p:pic>
        <p:nvPicPr>
          <p:cNvPr id="6" name="Picture 18" descr="Законы Менделя."/>
          <p:cNvPicPr>
            <a:picLocks noChangeAspect="1" noChangeArrowheads="1"/>
          </p:cNvPicPr>
          <p:nvPr/>
        </p:nvPicPr>
        <p:blipFill>
          <a:blip r:embed="rId2" cstate="print">
            <a:lum bright="-20000" contrast="40000"/>
          </a:blip>
          <a:srcRect r="2600"/>
          <a:stretch>
            <a:fillRect/>
          </a:stretch>
        </p:blipFill>
        <p:spPr bwMode="auto">
          <a:xfrm>
            <a:off x="5978816" y="2492896"/>
            <a:ext cx="2697640" cy="3528000"/>
          </a:xfrm>
          <a:prstGeom prst="rect">
            <a:avLst/>
          </a:prstGeom>
          <a:noFill/>
        </p:spPr>
      </p:pic>
      <p:pic>
        <p:nvPicPr>
          <p:cNvPr id="38913" name="Рисунок 1" descr="iilow"/>
          <p:cNvPicPr>
            <a:picLocks noChangeAspect="1" noChangeArrowheads="1"/>
          </p:cNvPicPr>
          <p:nvPr/>
        </p:nvPicPr>
        <p:blipFill>
          <a:blip r:embed="rId3" cstate="print">
            <a:lum bright="-20000" contrast="40000"/>
          </a:blip>
          <a:srcRect r="3140" b="8205"/>
          <a:stretch>
            <a:fillRect/>
          </a:stretch>
        </p:blipFill>
        <p:spPr bwMode="auto">
          <a:xfrm>
            <a:off x="1043592" y="836712"/>
            <a:ext cx="2961781" cy="4284000"/>
          </a:xfrm>
          <a:prstGeom prst="rect">
            <a:avLst/>
          </a:prstGeom>
          <a:noFill/>
        </p:spPr>
      </p:pic>
      <p:sp>
        <p:nvSpPr>
          <p:cNvPr id="38915" name="Rectangle 3"/>
          <p:cNvSpPr>
            <a:spLocks noChangeArrowheads="1"/>
          </p:cNvSpPr>
          <p:nvPr/>
        </p:nvSpPr>
        <p:spPr bwMode="auto">
          <a:xfrm>
            <a:off x="4139952" y="764704"/>
            <a:ext cx="4680520" cy="17081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500" b="1" dirty="0" smtClean="0"/>
              <a:t>I</a:t>
            </a:r>
            <a:r>
              <a:rPr lang="en-US" sz="1500" b="1" dirty="0" smtClean="0"/>
              <a:t>I</a:t>
            </a:r>
            <a:r>
              <a:rPr lang="ru-RU" sz="1500" b="1" dirty="0" smtClean="0"/>
              <a:t> закон Менделя</a:t>
            </a:r>
            <a:endParaRPr lang="en-US" sz="1500" b="1" dirty="0" smtClean="0"/>
          </a:p>
          <a:p>
            <a:pPr fontAlgn="base">
              <a:spcBef>
                <a:spcPct val="0"/>
              </a:spcBef>
              <a:spcAft>
                <a:spcPct val="0"/>
              </a:spcAft>
            </a:pPr>
            <a:endParaRPr lang="ru-RU" sz="1500" b="1" dirty="0" smtClean="0"/>
          </a:p>
          <a:p>
            <a:pPr marL="0" marR="0" lvl="0" indent="0" algn="l" defTabSz="914400" rtl="0" eaLnBrk="1" fontAlgn="base" latinLnBrk="0" hangingPunct="1">
              <a:lnSpc>
                <a:spcPct val="100000"/>
              </a:lnSpc>
              <a:spcBef>
                <a:spcPct val="0"/>
              </a:spcBef>
              <a:spcAft>
                <a:spcPct val="0"/>
              </a:spcAft>
              <a:buClrTx/>
              <a:buSzTx/>
              <a:buFontTx/>
              <a:buNone/>
              <a:tabLst/>
            </a:pPr>
            <a:r>
              <a:rPr lang="ru-RU" sz="1500" b="1" dirty="0" smtClean="0"/>
              <a:t>Закон расщепления: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«При скрещивании двух потомков первого поколения между собой во втором поколении наблюдается расщепление в определенном числовом соотношении: по фенотипу 3:1, по генотипу</a:t>
            </a:r>
            <a:r>
              <a:rPr kumimoji="0" lang="en-US" sz="15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1:2:1»</a:t>
            </a:r>
            <a:r>
              <a:rPr kumimoji="0" lang="ru-RU" sz="1500" b="0" i="0" u="none" strike="noStrike" cap="none" normalizeH="0" baseline="0" dirty="0" smtClean="0">
                <a:ln>
                  <a:noFill/>
                </a:ln>
                <a:solidFill>
                  <a:schemeClr val="tx1"/>
                </a:solidFill>
                <a:effectLst/>
                <a:latin typeface="Arial" pitchFamily="34" charset="0"/>
                <a:cs typeface="Arial" pitchFamily="34" charset="0"/>
              </a:rPr>
              <a:t> </a:t>
            </a:r>
          </a:p>
        </p:txBody>
      </p:sp>
      <p:sp>
        <p:nvSpPr>
          <p:cNvPr id="38916" name="Rectangle 4"/>
          <p:cNvSpPr>
            <a:spLocks noChangeArrowheads="1"/>
          </p:cNvSpPr>
          <p:nvPr/>
        </p:nvSpPr>
        <p:spPr bwMode="auto">
          <a:xfrm>
            <a:off x="1080120" y="5206933"/>
            <a:ext cx="4427984"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Обозначения в схеме: </a:t>
            </a:r>
            <a:endParaRPr kumimoji="0" lang="ru-RU" sz="12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 – родительское поколение, </a:t>
            </a:r>
            <a:r>
              <a:rPr kumimoji="0" lang="en-US" sz="12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a:t>
            </a:r>
            <a:r>
              <a:rPr kumimoji="0" lang="ru-RU" sz="125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 </a:t>
            </a:r>
            <a:r>
              <a:rPr kumimoji="0" lang="ru-RU" sz="12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первое поколение,      </a:t>
            </a:r>
            <a:endParaRPr kumimoji="0" lang="ru-RU" sz="12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2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a:t>
            </a:r>
            <a:r>
              <a:rPr kumimoji="0" lang="ru-RU" sz="125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 </a:t>
            </a:r>
            <a:r>
              <a:rPr kumimoji="0" lang="ru-RU" sz="12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второе поколение,   </a:t>
            </a:r>
            <a:r>
              <a:rPr kumimoji="0" lang="ru-RU" sz="125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ru-RU" sz="12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женский пол,  </a:t>
            </a:r>
            <a:r>
              <a:rPr kumimoji="0" lang="ru-RU" sz="125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ru-RU" sz="12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мужской пол, </a:t>
            </a:r>
            <a:endParaRPr kumimoji="0" lang="ru-RU" sz="12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ru-RU" sz="12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скрещивание, </a:t>
            </a:r>
            <a:r>
              <a:rPr kumimoji="0" lang="ru-RU" sz="12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 доминантный ген – </a:t>
            </a:r>
            <a:r>
              <a:rPr kumimoji="0" lang="en-US" sz="12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W</a:t>
            </a:r>
            <a:r>
              <a:rPr kumimoji="0" lang="ru-RU" sz="12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 рецессивный ген – </a:t>
            </a:r>
            <a:r>
              <a:rPr kumimoji="0" lang="en-US" sz="12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w</a:t>
            </a:r>
            <a:r>
              <a:rPr kumimoji="0" lang="ru-RU" sz="12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15616" y="274638"/>
            <a:ext cx="7818072" cy="490066"/>
          </a:xfrm>
        </p:spPr>
        <p:txBody>
          <a:bodyPr>
            <a:noAutofit/>
          </a:bodyPr>
          <a:lstStyle/>
          <a:p>
            <a:r>
              <a:rPr lang="ru-RU" sz="2400" dirty="0" smtClean="0"/>
              <a:t>ГБПОУ «Катав-Ивановский индустриальный техникум»</a:t>
            </a:r>
            <a:endParaRPr lang="ru-RU" sz="2400" dirty="0"/>
          </a:p>
        </p:txBody>
      </p:sp>
      <p:sp>
        <p:nvSpPr>
          <p:cNvPr id="5" name="Содержимое 4"/>
          <p:cNvSpPr>
            <a:spLocks noGrp="1"/>
          </p:cNvSpPr>
          <p:nvPr>
            <p:ph idx="1"/>
          </p:nvPr>
        </p:nvSpPr>
        <p:spPr>
          <a:xfrm>
            <a:off x="1080456" y="764704"/>
            <a:ext cx="7920000" cy="5940000"/>
          </a:xfrm>
        </p:spPr>
        <p:txBody>
          <a:bodyPr>
            <a:noAutofit/>
          </a:bodyPr>
          <a:lstStyle/>
          <a:p>
            <a:pPr marL="324000" indent="0">
              <a:spcBef>
                <a:spcPts val="0"/>
              </a:spcBef>
              <a:buNone/>
            </a:pPr>
            <a:endParaRPr lang="ru-RU" sz="1400" dirty="0" smtClean="0"/>
          </a:p>
          <a:p>
            <a:pPr marL="324000" indent="0">
              <a:spcBef>
                <a:spcPts val="0"/>
              </a:spcBef>
              <a:buNone/>
            </a:pPr>
            <a:endParaRPr lang="ru-RU" sz="1400" dirty="0"/>
          </a:p>
        </p:txBody>
      </p:sp>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endParaRPr lang="ru-RU"/>
          </a:p>
        </p:txBody>
      </p:sp>
      <p:sp>
        <p:nvSpPr>
          <p:cNvPr id="37891" name="Rectangle 3"/>
          <p:cNvSpPr>
            <a:spLocks noChangeArrowheads="1"/>
          </p:cNvSpPr>
          <p:nvPr/>
        </p:nvSpPr>
        <p:spPr bwMode="auto">
          <a:xfrm>
            <a:off x="1116168" y="1435567"/>
            <a:ext cx="4103904"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500" b="1" dirty="0" smtClean="0"/>
              <a:t>Неполное доминирование </a:t>
            </a:r>
          </a:p>
          <a:p>
            <a:pPr marL="0" marR="0" lvl="0" indent="0" algn="l" defTabSz="914400" rtl="0" eaLnBrk="0" fontAlgn="base" latinLnBrk="0" hangingPunct="0">
              <a:lnSpc>
                <a:spcPct val="100000"/>
              </a:lnSpc>
              <a:spcBef>
                <a:spcPct val="0"/>
              </a:spcBef>
              <a:spcAft>
                <a:spcPct val="0"/>
              </a:spcAft>
              <a:buClrTx/>
              <a:buSzTx/>
              <a:buFontTx/>
              <a:buNone/>
              <a:tabLst/>
            </a:pPr>
            <a:r>
              <a:rPr lang="ru-RU" sz="1500" dirty="0" smtClean="0"/>
              <a:t>Далеко не всегда гетерозиготные организмы по фенотипу точно соответствуют родителю, гомозиготному по доминантному гену. </a:t>
            </a:r>
            <a:endParaRPr lang="en-US" sz="1500" dirty="0" smtClean="0"/>
          </a:p>
          <a:p>
            <a:pPr marL="0" marR="0" lvl="0" indent="0" algn="l" defTabSz="914400" rtl="0" eaLnBrk="0" fontAlgn="base" latinLnBrk="0" hangingPunct="0">
              <a:lnSpc>
                <a:spcPct val="100000"/>
              </a:lnSpc>
              <a:spcBef>
                <a:spcPct val="0"/>
              </a:spcBef>
              <a:spcAft>
                <a:spcPct val="0"/>
              </a:spcAft>
              <a:buClrTx/>
              <a:buSzTx/>
              <a:buFontTx/>
              <a:buNone/>
              <a:tabLst/>
            </a:pPr>
            <a:r>
              <a:rPr lang="ru-RU" sz="1500" dirty="0" smtClean="0"/>
              <a:t>Часто гетерозиготные потомки имеют промежуточный фенотип, в таких случаях говорят о не полном доминировании. </a:t>
            </a:r>
          </a:p>
          <a:p>
            <a:pPr marL="0" marR="0" lvl="0" indent="0" algn="l" defTabSz="914400" rtl="0" eaLnBrk="0" fontAlgn="base" latinLnBrk="0" hangingPunct="0">
              <a:lnSpc>
                <a:spcPct val="100000"/>
              </a:lnSpc>
              <a:spcBef>
                <a:spcPct val="0"/>
              </a:spcBef>
              <a:spcAft>
                <a:spcPct val="0"/>
              </a:spcAft>
              <a:buClrTx/>
              <a:buSzTx/>
              <a:buFontTx/>
              <a:buNone/>
              <a:tabLst/>
            </a:pPr>
            <a:endParaRPr lang="en-US" sz="1500" dirty="0" smtClean="0"/>
          </a:p>
          <a:p>
            <a:pPr marL="0" marR="0" lvl="0" indent="0" algn="l" defTabSz="914400" rtl="0" eaLnBrk="0" fontAlgn="base" latinLnBrk="0" hangingPunct="0">
              <a:lnSpc>
                <a:spcPct val="100000"/>
              </a:lnSpc>
              <a:spcBef>
                <a:spcPct val="0"/>
              </a:spcBef>
              <a:spcAft>
                <a:spcPct val="0"/>
              </a:spcAft>
              <a:buClrTx/>
              <a:buSzTx/>
              <a:buFontTx/>
              <a:buNone/>
              <a:tabLst/>
            </a:pPr>
            <a:r>
              <a:rPr lang="ru-RU" sz="1500" dirty="0" smtClean="0"/>
              <a:t>Например, при скрещивании растения ночная красавица с белыми цветками (</a:t>
            </a:r>
            <a:r>
              <a:rPr lang="ru-RU" sz="1500" dirty="0" err="1" smtClean="0"/>
              <a:t>аа</a:t>
            </a:r>
            <a:r>
              <a:rPr lang="ru-RU" sz="1500" dirty="0" smtClean="0"/>
              <a:t>) с растением, у которого красные цветки (АА), все гибриды F1 имеют розовые цветки (</a:t>
            </a:r>
            <a:r>
              <a:rPr lang="ru-RU" sz="1500" dirty="0" err="1" smtClean="0"/>
              <a:t>Аа</a:t>
            </a:r>
            <a:r>
              <a:rPr lang="ru-RU" sz="1500" dirty="0" smtClean="0"/>
              <a:t>). При скрещивании с розовой окраской цветков между собой в F2 происходит расщепление в отношении 1(красный):2(розовый):1(белый).</a:t>
            </a:r>
          </a:p>
        </p:txBody>
      </p:sp>
      <p:pic>
        <p:nvPicPr>
          <p:cNvPr id="8" name="Рисунок 7"/>
          <p:cNvPicPr/>
          <p:nvPr/>
        </p:nvPicPr>
        <p:blipFill>
          <a:blip r:embed="rId2" cstate="print">
            <a:lum bright="-20000" contrast="40000"/>
          </a:blip>
          <a:srcRect/>
          <a:stretch>
            <a:fillRect/>
          </a:stretch>
        </p:blipFill>
        <p:spPr bwMode="auto">
          <a:xfrm>
            <a:off x="5256488" y="1556792"/>
            <a:ext cx="3708000" cy="3636000"/>
          </a:xfrm>
          <a:prstGeom prst="rect">
            <a:avLst/>
          </a:prstGeom>
          <a:noFill/>
          <a:ln w="9525">
            <a:noFill/>
            <a:miter lim="800000"/>
            <a:headEnd/>
            <a:tailEnd/>
          </a:ln>
        </p:spPr>
      </p:pic>
      <p:sp>
        <p:nvSpPr>
          <p:cNvPr id="9" name="Прямоугольник 8"/>
          <p:cNvSpPr/>
          <p:nvPr/>
        </p:nvSpPr>
        <p:spPr>
          <a:xfrm>
            <a:off x="5004048" y="5157192"/>
            <a:ext cx="3960440" cy="861774"/>
          </a:xfrm>
          <a:prstGeom prst="rect">
            <a:avLst/>
          </a:prstGeom>
        </p:spPr>
        <p:txBody>
          <a:bodyPr wrap="square">
            <a:spAutoFit/>
          </a:bodyPr>
          <a:lstStyle/>
          <a:p>
            <a:r>
              <a:rPr lang="ru-RU" sz="1250" dirty="0" smtClean="0"/>
              <a:t>Обозначения в схеме: Р – родительское поколение,    </a:t>
            </a:r>
            <a:r>
              <a:rPr lang="en-US" sz="1250" dirty="0" smtClean="0"/>
              <a:t>F</a:t>
            </a:r>
            <a:r>
              <a:rPr lang="ru-RU" sz="1250" baseline="-25000" dirty="0" smtClean="0"/>
              <a:t>1 </a:t>
            </a:r>
            <a:r>
              <a:rPr lang="ru-RU" sz="1250" dirty="0" smtClean="0"/>
              <a:t>– первое поколение, </a:t>
            </a:r>
            <a:r>
              <a:rPr lang="en-US" sz="1250" dirty="0" smtClean="0"/>
              <a:t>F</a:t>
            </a:r>
            <a:r>
              <a:rPr lang="ru-RU" sz="1250" baseline="-25000" dirty="0" smtClean="0"/>
              <a:t>2 </a:t>
            </a:r>
            <a:r>
              <a:rPr lang="ru-RU" sz="1250" dirty="0" smtClean="0"/>
              <a:t>– второе поколение,                   ♀  - женский пол,  ♂  - мужской пол,  </a:t>
            </a:r>
            <a:r>
              <a:rPr lang="ru-RU" sz="1250" dirty="0" smtClean="0">
                <a:sym typeface="Symbol"/>
              </a:rPr>
              <a:t></a:t>
            </a:r>
            <a:r>
              <a:rPr lang="ru-RU" sz="1250" dirty="0" smtClean="0"/>
              <a:t> - скрещивание, доминантный ген – А , рецессивный ген – а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15616" y="274638"/>
            <a:ext cx="7818072" cy="490066"/>
          </a:xfrm>
        </p:spPr>
        <p:txBody>
          <a:bodyPr>
            <a:noAutofit/>
          </a:bodyPr>
          <a:lstStyle/>
          <a:p>
            <a:r>
              <a:rPr lang="ru-RU" sz="2400" dirty="0" smtClean="0"/>
              <a:t>ГБПОУ «Катав-Ивановский индустриальный техникум»</a:t>
            </a:r>
            <a:endParaRPr lang="ru-RU" sz="2400" dirty="0"/>
          </a:p>
        </p:txBody>
      </p:sp>
      <p:sp>
        <p:nvSpPr>
          <p:cNvPr id="5" name="Содержимое 4"/>
          <p:cNvSpPr>
            <a:spLocks noGrp="1"/>
          </p:cNvSpPr>
          <p:nvPr>
            <p:ph idx="1"/>
          </p:nvPr>
        </p:nvSpPr>
        <p:spPr>
          <a:xfrm>
            <a:off x="1080456" y="764704"/>
            <a:ext cx="7920000" cy="5940000"/>
          </a:xfrm>
        </p:spPr>
        <p:txBody>
          <a:bodyPr>
            <a:noAutofit/>
          </a:bodyPr>
          <a:lstStyle/>
          <a:p>
            <a:pPr marL="324000" indent="0">
              <a:spcBef>
                <a:spcPts val="0"/>
              </a:spcBef>
              <a:buNone/>
            </a:pPr>
            <a:endParaRPr lang="ru-RU" sz="1400" dirty="0" smtClean="0"/>
          </a:p>
          <a:p>
            <a:pPr marL="324000" indent="0">
              <a:spcBef>
                <a:spcPts val="0"/>
              </a:spcBef>
              <a:buNone/>
            </a:pPr>
            <a:endParaRPr lang="ru-RU" sz="1400" dirty="0"/>
          </a:p>
        </p:txBody>
      </p:sp>
      <p:sp>
        <p:nvSpPr>
          <p:cNvPr id="36865" name="Rectangle 1"/>
          <p:cNvSpPr>
            <a:spLocks noChangeArrowheads="1"/>
          </p:cNvSpPr>
          <p:nvPr/>
        </p:nvSpPr>
        <p:spPr bwMode="auto">
          <a:xfrm>
            <a:off x="1152128" y="1329149"/>
            <a:ext cx="2627784"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1" fontAlgn="base" hangingPunct="1">
              <a:spcBef>
                <a:spcPct val="0"/>
              </a:spcBef>
              <a:spcAft>
                <a:spcPct val="0"/>
              </a:spcAft>
            </a:pPr>
            <a:r>
              <a:rPr lang="ru-RU" sz="1500" b="1" dirty="0" smtClean="0"/>
              <a:t>III закон Менделя</a:t>
            </a:r>
            <a:endParaRPr lang="en-US" sz="1500" b="1" dirty="0" smtClean="0"/>
          </a:p>
          <a:p>
            <a:pPr eaLnBrk="1" fontAlgn="base" hangingPunct="1">
              <a:spcBef>
                <a:spcPct val="0"/>
              </a:spcBef>
              <a:spcAft>
                <a:spcPct val="0"/>
              </a:spcAft>
            </a:pPr>
            <a:endParaRPr lang="ru-RU" sz="1500" dirty="0" smtClean="0"/>
          </a:p>
          <a:p>
            <a:pPr eaLnBrk="0" fontAlgn="base" hangingPunct="0">
              <a:spcBef>
                <a:spcPct val="0"/>
              </a:spcBef>
              <a:spcAft>
                <a:spcPct val="0"/>
              </a:spcAft>
            </a:pPr>
            <a:r>
              <a:rPr lang="ru-RU" sz="1500" dirty="0" smtClean="0"/>
              <a:t> </a:t>
            </a:r>
            <a:r>
              <a:rPr lang="ru-RU" sz="1500" b="1" dirty="0" smtClean="0"/>
              <a:t>Закон независимого комбинирования:</a:t>
            </a:r>
          </a:p>
          <a:p>
            <a:pPr eaLnBrk="0" fontAlgn="base" hangingPunct="0">
              <a:spcBef>
                <a:spcPct val="0"/>
              </a:spcBef>
              <a:spcAft>
                <a:spcPct val="0"/>
              </a:spcAft>
            </a:pPr>
            <a:r>
              <a:rPr lang="ru-RU" sz="1500" dirty="0" smtClean="0"/>
              <a:t>«При скрещивании двух гомозиготных особей, отличающихся друг от друга по двум и более парам альтернативных признаков, гены и соответствующие им признаки наследуются независимо друг от друга и комбинируются во всех возможных сочетаниях». </a:t>
            </a:r>
          </a:p>
        </p:txBody>
      </p:sp>
      <p:pic>
        <p:nvPicPr>
          <p:cNvPr id="6" name="Рисунок 5" descr="iiilow"/>
          <p:cNvPicPr/>
          <p:nvPr/>
        </p:nvPicPr>
        <p:blipFill>
          <a:blip r:embed="rId2" cstate="print">
            <a:lum bright="-20000" contrast="40000"/>
          </a:blip>
          <a:srcRect/>
          <a:stretch>
            <a:fillRect/>
          </a:stretch>
        </p:blipFill>
        <p:spPr bwMode="auto">
          <a:xfrm>
            <a:off x="3779912" y="908720"/>
            <a:ext cx="4788000" cy="4824000"/>
          </a:xfrm>
          <a:prstGeom prst="rect">
            <a:avLst/>
          </a:prstGeom>
          <a:noFill/>
          <a:ln w="9525">
            <a:noFill/>
            <a:miter lim="800000"/>
            <a:headEnd/>
            <a:tailEnd/>
          </a:ln>
        </p:spPr>
      </p:pic>
      <p:sp>
        <p:nvSpPr>
          <p:cNvPr id="7" name="Прямоугольник 6"/>
          <p:cNvSpPr/>
          <p:nvPr/>
        </p:nvSpPr>
        <p:spPr>
          <a:xfrm>
            <a:off x="4716016" y="5807586"/>
            <a:ext cx="3960440" cy="861774"/>
          </a:xfrm>
          <a:prstGeom prst="rect">
            <a:avLst/>
          </a:prstGeom>
        </p:spPr>
        <p:txBody>
          <a:bodyPr wrap="square">
            <a:spAutoFit/>
          </a:bodyPr>
          <a:lstStyle/>
          <a:p>
            <a:r>
              <a:rPr lang="ru-RU" sz="1250" dirty="0" smtClean="0"/>
              <a:t>Обозначения в схеме: Р – родительское поколение,    </a:t>
            </a:r>
            <a:r>
              <a:rPr lang="en-US" sz="1250" dirty="0" smtClean="0"/>
              <a:t>F</a:t>
            </a:r>
            <a:r>
              <a:rPr lang="ru-RU" sz="1250" baseline="-25000" dirty="0" smtClean="0"/>
              <a:t>1 </a:t>
            </a:r>
            <a:r>
              <a:rPr lang="ru-RU" sz="1250" dirty="0" smtClean="0"/>
              <a:t>– первое поколение, </a:t>
            </a:r>
            <a:r>
              <a:rPr lang="en-US" sz="1250" dirty="0" smtClean="0"/>
              <a:t>F</a:t>
            </a:r>
            <a:r>
              <a:rPr lang="ru-RU" sz="1250" baseline="-25000" dirty="0" smtClean="0"/>
              <a:t>2 </a:t>
            </a:r>
            <a:r>
              <a:rPr lang="ru-RU" sz="1250" dirty="0" smtClean="0"/>
              <a:t>– второе поколение,                   ♀  - женский пол,  ♂  - мужской пол,  </a:t>
            </a:r>
            <a:r>
              <a:rPr lang="ru-RU" sz="1250" dirty="0" smtClean="0">
                <a:sym typeface="Symbol"/>
              </a:rPr>
              <a:t></a:t>
            </a:r>
            <a:r>
              <a:rPr lang="ru-RU" sz="1250" dirty="0" smtClean="0"/>
              <a:t> - скрещивание, доминантный ген – А и В , рецессивный ген – а  и </a:t>
            </a:r>
            <a:r>
              <a:rPr lang="en-US" sz="1250" dirty="0" smtClean="0"/>
              <a:t>b</a:t>
            </a:r>
            <a:r>
              <a:rPr lang="ru-RU" sz="1250" dirty="0" smtClean="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15616" y="274638"/>
            <a:ext cx="7818072" cy="490066"/>
          </a:xfrm>
        </p:spPr>
        <p:txBody>
          <a:bodyPr>
            <a:noAutofit/>
          </a:bodyPr>
          <a:lstStyle/>
          <a:p>
            <a:r>
              <a:rPr lang="ru-RU" sz="2400" dirty="0" smtClean="0"/>
              <a:t>ГБПОУ «Катав-Ивановский индустриальный техникум»</a:t>
            </a:r>
            <a:endParaRPr lang="ru-RU" sz="2400" dirty="0"/>
          </a:p>
        </p:txBody>
      </p:sp>
      <p:sp>
        <p:nvSpPr>
          <p:cNvPr id="35842" name="Rectangle 2"/>
          <p:cNvSpPr>
            <a:spLocks noChangeArrowheads="1"/>
          </p:cNvSpPr>
          <p:nvPr/>
        </p:nvSpPr>
        <p:spPr bwMode="auto">
          <a:xfrm>
            <a:off x="1259632" y="865312"/>
            <a:ext cx="5010539" cy="7848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16000" algn="l" defTabSz="914400" rtl="0" eaLnBrk="1" fontAlgn="base" latinLnBrk="0" hangingPunct="1">
              <a:lnSpc>
                <a:spcPct val="100000"/>
              </a:lnSpc>
              <a:spcBef>
                <a:spcPct val="0"/>
              </a:spcBef>
              <a:spcAft>
                <a:spcPct val="0"/>
              </a:spcAft>
              <a:buClrTx/>
              <a:buSzTx/>
              <a:buFontTx/>
              <a:buNone/>
              <a:tabLst/>
            </a:pPr>
            <a:r>
              <a:rPr kumimoji="0" lang="ru-RU" sz="1500" b="0" i="0" u="sng" strike="noStrike" cap="none" normalizeH="0" baseline="0" dirty="0" smtClean="0">
                <a:ln>
                  <a:noFill/>
                </a:ln>
                <a:solidFill>
                  <a:schemeClr val="tx1"/>
                </a:solidFill>
                <a:effectLst/>
                <a:ea typeface="Times New Roman" pitchFamily="18" charset="0"/>
                <a:cs typeface="Arial" pitchFamily="34" charset="0"/>
              </a:rPr>
              <a:t>3.2 Практическая работа </a:t>
            </a:r>
            <a:r>
              <a:rPr kumimoji="0" lang="ru-RU" sz="1500" b="0" i="0" u="none" strike="noStrike" cap="none" normalizeH="0" baseline="0" dirty="0" smtClean="0">
                <a:ln>
                  <a:noFill/>
                </a:ln>
                <a:solidFill>
                  <a:schemeClr val="tx1"/>
                </a:solidFill>
                <a:effectLst/>
                <a:ea typeface="Times New Roman" pitchFamily="18" charset="0"/>
                <a:cs typeface="Arial" pitchFamily="34" charset="0"/>
              </a:rPr>
              <a:t>(20 мин)</a:t>
            </a:r>
          </a:p>
          <a:p>
            <a:pPr marL="0" marR="0" lvl="0" indent="216000" algn="l"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216000" algn="l"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ea typeface="Times New Roman" pitchFamily="18" charset="0"/>
                <a:cs typeface="Times New Roman" pitchFamily="18" charset="0"/>
              </a:rPr>
              <a:t>Самостоятельное решение задач на законы Г.Менделя.</a:t>
            </a:r>
            <a:endParaRPr kumimoji="0" lang="ru-RU" sz="1500" b="0" i="0" u="none" strike="noStrike" cap="none" normalizeH="0" baseline="0" dirty="0" smtClean="0">
              <a:ln>
                <a:noFill/>
              </a:ln>
              <a:solidFill>
                <a:schemeClr val="tx1"/>
              </a:solidFill>
              <a:effectLst/>
              <a:cs typeface="Arial" pitchFamily="34" charset="0"/>
            </a:endParaRPr>
          </a:p>
        </p:txBody>
      </p:sp>
      <p:sp>
        <p:nvSpPr>
          <p:cNvPr id="3584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sng" strike="noStrike" cap="none" normalizeH="0" baseline="0" smtClean="0">
                <a:ln>
                  <a:noFill/>
                </a:ln>
                <a:solidFill>
                  <a:schemeClr val="tx1"/>
                </a:solidFill>
                <a:effectLst/>
                <a:latin typeface="Calibri" pitchFamily="34" charset="0"/>
                <a:ea typeface="Calibri" pitchFamily="34" charset="0"/>
                <a:cs typeface="Times New Roman" pitchFamily="18" charset="0"/>
              </a:rPr>
              <a:t>5.1 </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5845" name="Rectangle 5"/>
          <p:cNvSpPr>
            <a:spLocks noChangeArrowheads="1"/>
          </p:cNvSpPr>
          <p:nvPr/>
        </p:nvSpPr>
        <p:spPr bwMode="auto">
          <a:xfrm>
            <a:off x="1475656" y="1887818"/>
            <a:ext cx="7416824" cy="17081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159000" marR="0" lvl="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ea typeface="Calibri" pitchFamily="34" charset="0"/>
                <a:cs typeface="Times New Roman" pitchFamily="18" charset="0"/>
              </a:rPr>
              <a:t>1</a:t>
            </a:r>
            <a:r>
              <a:rPr kumimoji="0" lang="en-US" sz="1500" b="0" i="0" u="none" strike="noStrike" cap="none" normalizeH="0" dirty="0" smtClean="0">
                <a:ln>
                  <a:noFill/>
                </a:ln>
                <a:solidFill>
                  <a:srgbClr val="000000"/>
                </a:solidFill>
                <a:effectLst/>
                <a:ea typeface="Calibri" pitchFamily="34" charset="0"/>
                <a:cs typeface="Times New Roman" pitchFamily="18" charset="0"/>
              </a:rPr>
              <a:t> </a:t>
            </a:r>
            <a:r>
              <a:rPr kumimoji="0" lang="ru-RU" sz="1500" b="0" i="0" u="none" strike="noStrike" cap="none" normalizeH="0" dirty="0" smtClean="0">
                <a:ln>
                  <a:noFill/>
                </a:ln>
                <a:solidFill>
                  <a:srgbClr val="000000"/>
                </a:solidFill>
                <a:effectLst/>
                <a:ea typeface="Calibri" pitchFamily="34" charset="0"/>
                <a:cs typeface="Times New Roman" pitchFamily="18" charset="0"/>
              </a:rPr>
              <a:t>вариант</a:t>
            </a:r>
          </a:p>
          <a:p>
            <a:pPr marL="2159000" marR="0" lvl="0" algn="l" defTabSz="914400" rtl="0" eaLnBrk="1" fontAlgn="base" latinLnBrk="0" hangingPunct="1">
              <a:lnSpc>
                <a:spcPct val="100000"/>
              </a:lnSpc>
              <a:spcBef>
                <a:spcPct val="0"/>
              </a:spcBef>
              <a:spcAft>
                <a:spcPct val="0"/>
              </a:spcAft>
              <a:buClrTx/>
              <a:buSzTx/>
              <a:buFontTx/>
              <a:buNone/>
              <a:tabLst/>
            </a:pPr>
            <a:endParaRPr kumimoji="0" lang="ru-RU" sz="1500" b="0" i="0" u="none" strike="noStrike" cap="none" normalizeH="0" dirty="0" smtClean="0">
              <a:ln>
                <a:noFill/>
              </a:ln>
              <a:solidFill>
                <a:srgbClr val="000000"/>
              </a:solidFill>
              <a:effectLst/>
              <a:ea typeface="Calibri" pitchFamily="34" charset="0"/>
              <a:cs typeface="Times New Roman" pitchFamily="18" charset="0"/>
            </a:endParaRPr>
          </a:p>
          <a:p>
            <a:pPr marL="2159000" marR="0" lvl="0" algn="l"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smtClean="0">
                <a:ln>
                  <a:noFill/>
                </a:ln>
                <a:solidFill>
                  <a:srgbClr val="000000"/>
                </a:solidFill>
                <a:effectLst/>
                <a:ea typeface="Calibri" pitchFamily="34" charset="0"/>
                <a:cs typeface="Times New Roman" pitchFamily="18" charset="0"/>
              </a:rPr>
              <a:t>1. Какая окраска шерсти у кроликов доминирует?</a:t>
            </a:r>
            <a:br>
              <a:rPr kumimoji="0" lang="ru-RU" sz="1500" b="0" i="0" u="none" strike="noStrike" cap="none" normalizeH="0" baseline="0" dirty="0" smtClean="0">
                <a:ln>
                  <a:noFill/>
                </a:ln>
                <a:solidFill>
                  <a:srgbClr val="000000"/>
                </a:solidFill>
                <a:effectLst/>
                <a:ea typeface="Calibri" pitchFamily="34" charset="0"/>
                <a:cs typeface="Times New Roman" pitchFamily="18" charset="0"/>
              </a:rPr>
            </a:br>
            <a:r>
              <a:rPr kumimoji="0" lang="ru-RU" sz="1500" b="0" i="0" u="none" strike="noStrike" cap="none" normalizeH="0" baseline="0" dirty="0" smtClean="0">
                <a:ln>
                  <a:noFill/>
                </a:ln>
                <a:solidFill>
                  <a:srgbClr val="000000"/>
                </a:solidFill>
                <a:effectLst/>
                <a:ea typeface="Calibri" pitchFamily="34" charset="0"/>
                <a:cs typeface="Times New Roman" pitchFamily="18" charset="0"/>
              </a:rPr>
              <a:t>2. Каковы генотипы родителей и гибридов первого поколения по признаку окраски шерсти?</a:t>
            </a:r>
            <a:br>
              <a:rPr kumimoji="0" lang="ru-RU" sz="1500" b="0" i="0" u="none" strike="noStrike" cap="none" normalizeH="0" baseline="0" dirty="0" smtClean="0">
                <a:ln>
                  <a:noFill/>
                </a:ln>
                <a:solidFill>
                  <a:srgbClr val="000000"/>
                </a:solidFill>
                <a:effectLst/>
                <a:ea typeface="Calibri" pitchFamily="34" charset="0"/>
                <a:cs typeface="Times New Roman" pitchFamily="18" charset="0"/>
              </a:rPr>
            </a:br>
            <a:r>
              <a:rPr kumimoji="0" lang="ru-RU" sz="1500" b="0" i="0" u="none" strike="noStrike" cap="none" normalizeH="0" baseline="0" dirty="0" smtClean="0">
                <a:ln>
                  <a:noFill/>
                </a:ln>
                <a:solidFill>
                  <a:srgbClr val="000000"/>
                </a:solidFill>
                <a:effectLst/>
                <a:ea typeface="Calibri" pitchFamily="34" charset="0"/>
                <a:cs typeface="Times New Roman" pitchFamily="18" charset="0"/>
              </a:rPr>
              <a:t>3. Какие генетические закономерности проявляются при такой гибридизации?</a:t>
            </a:r>
            <a:endParaRPr kumimoji="0" lang="ru-RU" sz="1500" b="0" i="0" u="none" strike="noStrike" cap="none" normalizeH="0" baseline="0" dirty="0" smtClean="0">
              <a:ln>
                <a:noFill/>
              </a:ln>
              <a:solidFill>
                <a:schemeClr val="tx1"/>
              </a:solidFill>
              <a:effectLst/>
              <a:cs typeface="Arial" pitchFamily="34" charset="0"/>
            </a:endParaRPr>
          </a:p>
        </p:txBody>
      </p:sp>
      <p:sp>
        <p:nvSpPr>
          <p:cNvPr id="10" name="Rectangle 5"/>
          <p:cNvSpPr>
            <a:spLocks noChangeArrowheads="1"/>
          </p:cNvSpPr>
          <p:nvPr/>
        </p:nvSpPr>
        <p:spPr bwMode="auto">
          <a:xfrm>
            <a:off x="1475656" y="3881080"/>
            <a:ext cx="7416824" cy="17081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159000" marR="0" lvl="0" algn="l" defTabSz="914400" rtl="0" eaLnBrk="1" fontAlgn="base" latinLnBrk="0" hangingPunct="1">
              <a:lnSpc>
                <a:spcPct val="100000"/>
              </a:lnSpc>
              <a:spcBef>
                <a:spcPct val="0"/>
              </a:spcBef>
              <a:spcAft>
                <a:spcPct val="0"/>
              </a:spcAft>
              <a:buClrTx/>
              <a:buSzTx/>
              <a:buFontTx/>
              <a:buNone/>
              <a:tabLst/>
            </a:pPr>
            <a:r>
              <a:rPr lang="en-US" sz="1500" dirty="0" smtClean="0">
                <a:solidFill>
                  <a:srgbClr val="000000"/>
                </a:solidFill>
                <a:ea typeface="Calibri" pitchFamily="34" charset="0"/>
                <a:cs typeface="Times New Roman" pitchFamily="18" charset="0"/>
              </a:rPr>
              <a:t>I</a:t>
            </a:r>
            <a:r>
              <a:rPr kumimoji="0" lang="en-US" sz="1500" b="0" i="0" u="none" strike="noStrike" cap="none" normalizeH="0" baseline="0" dirty="0" smtClean="0">
                <a:ln>
                  <a:noFill/>
                </a:ln>
                <a:solidFill>
                  <a:srgbClr val="000000"/>
                </a:solidFill>
                <a:effectLst/>
                <a:ea typeface="Calibri" pitchFamily="34" charset="0"/>
                <a:cs typeface="Times New Roman" pitchFamily="18" charset="0"/>
              </a:rPr>
              <a:t>1</a:t>
            </a:r>
            <a:r>
              <a:rPr kumimoji="0" lang="en-US" sz="1500" b="0" i="0" u="none" strike="noStrike" cap="none" normalizeH="0" dirty="0" smtClean="0">
                <a:ln>
                  <a:noFill/>
                </a:ln>
                <a:solidFill>
                  <a:srgbClr val="000000"/>
                </a:solidFill>
                <a:effectLst/>
                <a:ea typeface="Calibri" pitchFamily="34" charset="0"/>
                <a:cs typeface="Times New Roman" pitchFamily="18" charset="0"/>
              </a:rPr>
              <a:t> </a:t>
            </a:r>
            <a:r>
              <a:rPr kumimoji="0" lang="ru-RU" sz="1500" b="0" i="0" u="none" strike="noStrike" cap="none" normalizeH="0" dirty="0" smtClean="0">
                <a:ln>
                  <a:noFill/>
                </a:ln>
                <a:solidFill>
                  <a:srgbClr val="000000"/>
                </a:solidFill>
                <a:effectLst/>
                <a:ea typeface="Calibri" pitchFamily="34" charset="0"/>
                <a:cs typeface="Times New Roman" pitchFamily="18" charset="0"/>
              </a:rPr>
              <a:t>вариант</a:t>
            </a:r>
          </a:p>
          <a:p>
            <a:pPr marL="2159000" marR="0" lvl="0" algn="l" defTabSz="914400" rtl="0" eaLnBrk="1" fontAlgn="base" latinLnBrk="0" hangingPunct="1">
              <a:lnSpc>
                <a:spcPct val="100000"/>
              </a:lnSpc>
              <a:spcBef>
                <a:spcPct val="0"/>
              </a:spcBef>
              <a:spcAft>
                <a:spcPct val="0"/>
              </a:spcAft>
              <a:buClrTx/>
              <a:buSzTx/>
              <a:buFontTx/>
              <a:buNone/>
              <a:tabLst/>
            </a:pPr>
            <a:endParaRPr kumimoji="0" lang="ru-RU" sz="1500" b="0" i="0" u="none" strike="noStrike" cap="none" normalizeH="0" dirty="0" smtClean="0">
              <a:ln>
                <a:noFill/>
              </a:ln>
              <a:solidFill>
                <a:srgbClr val="000000"/>
              </a:solidFill>
              <a:effectLst/>
              <a:ea typeface="Calibri" pitchFamily="34" charset="0"/>
              <a:cs typeface="Times New Roman" pitchFamily="18" charset="0"/>
            </a:endParaRPr>
          </a:p>
          <a:p>
            <a:pPr marL="2159000"/>
            <a:r>
              <a:rPr lang="ru-RU" sz="1500" dirty="0" smtClean="0">
                <a:solidFill>
                  <a:srgbClr val="000000"/>
                </a:solidFill>
                <a:ea typeface="Calibri" pitchFamily="34" charset="0"/>
                <a:cs typeface="Times New Roman" pitchFamily="18" charset="0"/>
              </a:rPr>
              <a:t>1. Какая форма плода томата (шаровидная или грушевидная) доминирует?</a:t>
            </a:r>
            <a:br>
              <a:rPr lang="ru-RU" sz="1500" dirty="0" smtClean="0">
                <a:solidFill>
                  <a:srgbClr val="000000"/>
                </a:solidFill>
                <a:ea typeface="Calibri" pitchFamily="34" charset="0"/>
                <a:cs typeface="Times New Roman" pitchFamily="18" charset="0"/>
              </a:rPr>
            </a:br>
            <a:r>
              <a:rPr lang="ru-RU" sz="1500" dirty="0" smtClean="0">
                <a:solidFill>
                  <a:srgbClr val="000000"/>
                </a:solidFill>
                <a:ea typeface="Calibri" pitchFamily="34" charset="0"/>
                <a:cs typeface="Times New Roman" pitchFamily="18" charset="0"/>
              </a:rPr>
              <a:t>2. Каковы генотипы родителей и гибридов 1 и 2 поколения?</a:t>
            </a:r>
            <a:br>
              <a:rPr lang="ru-RU" sz="1500" dirty="0" smtClean="0">
                <a:solidFill>
                  <a:srgbClr val="000000"/>
                </a:solidFill>
                <a:ea typeface="Calibri" pitchFamily="34" charset="0"/>
                <a:cs typeface="Times New Roman" pitchFamily="18" charset="0"/>
              </a:rPr>
            </a:br>
            <a:r>
              <a:rPr lang="ru-RU" sz="1500" dirty="0" smtClean="0">
                <a:solidFill>
                  <a:srgbClr val="000000"/>
                </a:solidFill>
                <a:ea typeface="Calibri" pitchFamily="34" charset="0"/>
                <a:cs typeface="Times New Roman" pitchFamily="18" charset="0"/>
              </a:rPr>
              <a:t>3. Какие генетические закономерности, открытые Менделем, проявляются при такой гибридизации?</a:t>
            </a:r>
          </a:p>
        </p:txBody>
      </p:sp>
      <p:pic>
        <p:nvPicPr>
          <p:cNvPr id="35847" name="Picture 7"/>
          <p:cNvPicPr>
            <a:picLocks noChangeAspect="1" noChangeArrowheads="1"/>
          </p:cNvPicPr>
          <p:nvPr/>
        </p:nvPicPr>
        <p:blipFill>
          <a:blip r:embed="rId2" cstate="print">
            <a:lum bright="-20000" contrast="40000"/>
          </a:blip>
          <a:srcRect/>
          <a:stretch>
            <a:fillRect/>
          </a:stretch>
        </p:blipFill>
        <p:spPr bwMode="auto">
          <a:xfrm>
            <a:off x="1403648" y="2276872"/>
            <a:ext cx="2143125" cy="1162050"/>
          </a:xfrm>
          <a:prstGeom prst="rect">
            <a:avLst/>
          </a:prstGeom>
          <a:noFill/>
          <a:ln w="9525">
            <a:noFill/>
            <a:miter lim="800000"/>
            <a:headEnd/>
            <a:tailEnd/>
          </a:ln>
        </p:spPr>
      </p:pic>
      <p:pic>
        <p:nvPicPr>
          <p:cNvPr id="35848" name="Picture 8"/>
          <p:cNvPicPr>
            <a:picLocks noChangeAspect="1" noChangeArrowheads="1"/>
          </p:cNvPicPr>
          <p:nvPr/>
        </p:nvPicPr>
        <p:blipFill>
          <a:blip r:embed="rId3" cstate="print">
            <a:lum bright="-20000" contrast="40000"/>
          </a:blip>
          <a:srcRect/>
          <a:stretch>
            <a:fillRect/>
          </a:stretch>
        </p:blipFill>
        <p:spPr bwMode="auto">
          <a:xfrm>
            <a:off x="1187624" y="4221087"/>
            <a:ext cx="2189960" cy="1584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15616" y="274638"/>
            <a:ext cx="7818072" cy="490066"/>
          </a:xfrm>
        </p:spPr>
        <p:txBody>
          <a:bodyPr>
            <a:noAutofit/>
          </a:bodyPr>
          <a:lstStyle/>
          <a:p>
            <a:r>
              <a:rPr lang="ru-RU" sz="2400" dirty="0" smtClean="0"/>
              <a:t>ГБПОУ «Катав-Ивановский индустриальный техникум»</a:t>
            </a:r>
            <a:endParaRPr lang="ru-RU" sz="2400" dirty="0"/>
          </a:p>
        </p:txBody>
      </p:sp>
      <p:sp>
        <p:nvSpPr>
          <p:cNvPr id="46081" name="Rectangle 1"/>
          <p:cNvSpPr>
            <a:spLocks noChangeArrowheads="1"/>
          </p:cNvSpPr>
          <p:nvPr/>
        </p:nvSpPr>
        <p:spPr bwMode="auto">
          <a:xfrm>
            <a:off x="1403648" y="1213733"/>
            <a:ext cx="6480720"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sz="1500" u="sng" dirty="0" smtClean="0">
                <a:ea typeface="Times New Roman" pitchFamily="18" charset="0"/>
                <a:cs typeface="Arial" pitchFamily="34" charset="0"/>
              </a:rPr>
              <a:t>3.3 </a:t>
            </a:r>
            <a:r>
              <a:rPr kumimoji="0" lang="ru-RU" sz="1500" b="0" i="0" u="sng" strike="noStrike" cap="none" normalizeH="0" baseline="0" dirty="0" smtClean="0">
                <a:ln>
                  <a:noFill/>
                </a:ln>
                <a:solidFill>
                  <a:schemeClr val="tx1"/>
                </a:solidFill>
                <a:effectLst/>
                <a:ea typeface="Times New Roman" pitchFamily="18" charset="0"/>
                <a:cs typeface="Times New Roman" pitchFamily="18" charset="0"/>
              </a:rPr>
              <a:t>Контроль </a:t>
            </a:r>
            <a:r>
              <a:rPr kumimoji="0" lang="ru-RU" sz="1500" b="0" i="0" u="none" strike="noStrike" cap="none" normalizeH="0" baseline="0" dirty="0" smtClean="0">
                <a:ln>
                  <a:noFill/>
                </a:ln>
                <a:solidFill>
                  <a:schemeClr val="tx1"/>
                </a:solidFill>
                <a:effectLst/>
                <a:ea typeface="Times New Roman" pitchFamily="18" charset="0"/>
                <a:cs typeface="Times New Roman" pitchFamily="18" charset="0"/>
              </a:rPr>
              <a:t>(7 мин)</a:t>
            </a:r>
            <a:endParaRPr kumimoji="0" lang="ru-RU" sz="15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500" b="0" i="0" u="none" strike="noStrike" cap="none" normalizeH="0" baseline="0" dirty="0" smtClean="0">
                <a:ln>
                  <a:noFill/>
                </a:ln>
                <a:solidFill>
                  <a:schemeClr val="tx1"/>
                </a:solidFill>
                <a:effectLst/>
                <a:ea typeface="Times New Roman" pitchFamily="18" charset="0"/>
                <a:cs typeface="Times New Roman" pitchFamily="18" charset="0"/>
              </a:rPr>
              <a:t>Взаимопроверка выполненных заданий (работа малыми группами).</a:t>
            </a:r>
            <a:r>
              <a:rPr lang="en-US" sz="1500" u="sng" dirty="0" smtClean="0">
                <a:ea typeface="Times New Roman" pitchFamily="18" charset="0"/>
                <a:cs typeface="Times New Roman" pitchFamily="18" charset="0"/>
              </a:rPr>
              <a:t> </a:t>
            </a:r>
            <a:endParaRPr lang="ru-RU" sz="1500" u="sng" dirty="0" smtClean="0">
              <a:ea typeface="Times New Roman" pitchFamily="18" charset="0"/>
              <a:cs typeface="Times New Roman" pitchFamily="18" charset="0"/>
            </a:endParaRPr>
          </a:p>
          <a:p>
            <a:pPr lvl="0" eaLnBrk="0" fontAlgn="base" hangingPunct="0">
              <a:spcBef>
                <a:spcPct val="0"/>
              </a:spcBef>
              <a:spcAft>
                <a:spcPct val="0"/>
              </a:spcAft>
            </a:pPr>
            <a:endParaRPr lang="ru-RU" sz="1500" u="sng" dirty="0" smtClean="0">
              <a:ea typeface="Times New Roman" pitchFamily="18" charset="0"/>
              <a:cs typeface="Times New Roman" pitchFamily="18" charset="0"/>
            </a:endParaRPr>
          </a:p>
          <a:p>
            <a:pPr lvl="0" fontAlgn="base">
              <a:spcBef>
                <a:spcPct val="0"/>
              </a:spcBef>
              <a:spcAft>
                <a:spcPct val="0"/>
              </a:spcAft>
            </a:pPr>
            <a:r>
              <a:rPr lang="ru-RU" sz="1500" u="sng" dirty="0" smtClean="0">
                <a:ea typeface="Times New Roman" pitchFamily="18" charset="0"/>
                <a:cs typeface="Times New Roman" pitchFamily="18" charset="0"/>
              </a:rPr>
              <a:t>4. Творческая работа по составлению задач </a:t>
            </a:r>
            <a:r>
              <a:rPr lang="ru-RU" sz="1500" dirty="0" smtClean="0">
                <a:ea typeface="Times New Roman" pitchFamily="18" charset="0"/>
                <a:cs typeface="Times New Roman" pitchFamily="18" charset="0"/>
              </a:rPr>
              <a:t>(10 мин)</a:t>
            </a:r>
            <a:endParaRPr lang="ru-RU" sz="1500" dirty="0" smtClean="0">
              <a:cs typeface="Arial" pitchFamily="34" charset="0"/>
            </a:endParaRPr>
          </a:p>
          <a:p>
            <a:pPr lvl="0" eaLnBrk="0" fontAlgn="base" hangingPunct="0">
              <a:spcBef>
                <a:spcPct val="0"/>
              </a:spcBef>
              <a:spcAft>
                <a:spcPct val="0"/>
              </a:spcAft>
            </a:pPr>
            <a:r>
              <a:rPr lang="ru-RU" sz="1500" dirty="0" smtClean="0">
                <a:ea typeface="Times New Roman" pitchFamily="18" charset="0"/>
                <a:cs typeface="Times New Roman" pitchFamily="18" charset="0"/>
              </a:rPr>
              <a:t>Составить задачу, используя для решения 3 закон Менделя.</a:t>
            </a:r>
            <a:endParaRPr lang="en-US" sz="1500" dirty="0" smtClean="0">
              <a:cs typeface="Arial" pitchFamily="34" charset="0"/>
            </a:endParaRPr>
          </a:p>
          <a:p>
            <a:pPr lvl="0" eaLnBrk="0" fontAlgn="base" hangingPunct="0">
              <a:spcBef>
                <a:spcPct val="0"/>
              </a:spcBef>
              <a:spcAft>
                <a:spcPct val="0"/>
              </a:spcAft>
            </a:pPr>
            <a:endParaRPr lang="ru-RU" sz="1500" u="sng" dirty="0" smtClean="0">
              <a:ea typeface="Times New Roman" pitchFamily="18" charset="0"/>
              <a:cs typeface="Times New Roman" pitchFamily="18" charset="0"/>
            </a:endParaRPr>
          </a:p>
          <a:p>
            <a:pPr lvl="0" eaLnBrk="0" fontAlgn="base" hangingPunct="0">
              <a:spcBef>
                <a:spcPct val="0"/>
              </a:spcBef>
              <a:spcAft>
                <a:spcPct val="0"/>
              </a:spcAft>
            </a:pPr>
            <a:r>
              <a:rPr lang="en-US" sz="1500" u="sng" dirty="0" smtClean="0">
                <a:ea typeface="Times New Roman" pitchFamily="18" charset="0"/>
                <a:cs typeface="Times New Roman" pitchFamily="18" charset="0"/>
              </a:rPr>
              <a:t>5</a:t>
            </a:r>
            <a:r>
              <a:rPr lang="ru-RU" sz="1500" u="sng" dirty="0" smtClean="0">
                <a:ea typeface="Times New Roman" pitchFamily="18" charset="0"/>
                <a:cs typeface="Times New Roman" pitchFamily="18" charset="0"/>
              </a:rPr>
              <a:t>.Домашнее задание</a:t>
            </a:r>
            <a:r>
              <a:rPr lang="ru-RU" sz="1500" dirty="0" smtClean="0">
                <a:ea typeface="Times New Roman" pitchFamily="18" charset="0"/>
                <a:cs typeface="Times New Roman" pitchFamily="18" charset="0"/>
              </a:rPr>
              <a:t> (2 мин)</a:t>
            </a:r>
            <a:endParaRPr lang="ru-RU" sz="1500" dirty="0" smtClean="0">
              <a:cs typeface="Arial" pitchFamily="34" charset="0"/>
            </a:endParaRPr>
          </a:p>
          <a:p>
            <a:pPr lvl="1" eaLnBrk="0" fontAlgn="base" hangingPunct="0">
              <a:spcBef>
                <a:spcPct val="0"/>
              </a:spcBef>
              <a:spcAft>
                <a:spcPct val="0"/>
              </a:spcAft>
              <a:buFontTx/>
              <a:buAutoNum type="arabicPeriod"/>
            </a:pPr>
            <a:r>
              <a:rPr lang="ru-RU" sz="1500" dirty="0" smtClean="0">
                <a:ea typeface="Times New Roman" pitchFamily="18" charset="0"/>
                <a:cs typeface="Times New Roman" pitchFamily="18" charset="0"/>
              </a:rPr>
              <a:t>§ 9 - 10</a:t>
            </a:r>
          </a:p>
          <a:p>
            <a:pPr lvl="1" eaLnBrk="0" fontAlgn="base" hangingPunct="0">
              <a:spcBef>
                <a:spcPct val="0"/>
              </a:spcBef>
              <a:spcAft>
                <a:spcPct val="0"/>
              </a:spcAft>
              <a:buFontTx/>
              <a:buAutoNum type="arabicPeriod"/>
            </a:pPr>
            <a:r>
              <a:rPr lang="ru-RU" sz="1500" dirty="0" smtClean="0">
                <a:ea typeface="Times New Roman" pitchFamily="18" charset="0"/>
                <a:cs typeface="Times New Roman" pitchFamily="18" charset="0"/>
              </a:rPr>
              <a:t>§ 23 - 28</a:t>
            </a:r>
          </a:p>
          <a:p>
            <a:pPr lvl="1" eaLnBrk="0" fontAlgn="base" hangingPunct="0">
              <a:spcBef>
                <a:spcPct val="0"/>
              </a:spcBef>
              <a:spcAft>
                <a:spcPct val="0"/>
              </a:spcAft>
              <a:buFontTx/>
              <a:buAutoNum type="arabicPeriod"/>
            </a:pPr>
            <a:r>
              <a:rPr lang="ru-RU" sz="1500" dirty="0" smtClean="0">
                <a:ea typeface="Times New Roman" pitchFamily="18" charset="0"/>
                <a:cs typeface="Times New Roman" pitchFamily="18" charset="0"/>
              </a:rPr>
              <a:t>§ 2.8     </a:t>
            </a:r>
            <a:endParaRPr lang="ru-RU" sz="1500" dirty="0" smtClean="0">
              <a:cs typeface="Arial" pitchFamily="34" charset="0"/>
            </a:endParaRPr>
          </a:p>
          <a:p>
            <a:pPr lvl="0" eaLnBrk="0" fontAlgn="base" hangingPunct="0">
              <a:spcBef>
                <a:spcPct val="0"/>
              </a:spcBef>
              <a:spcAft>
                <a:spcPct val="0"/>
              </a:spcAft>
            </a:pPr>
            <a:r>
              <a:rPr lang="ru-RU" sz="1500" dirty="0" smtClean="0">
                <a:ea typeface="Times New Roman" pitchFamily="18" charset="0"/>
                <a:cs typeface="Times New Roman" pitchFamily="18" charset="0"/>
              </a:rPr>
              <a:t>              Дописать словарь терминов, решить составленную задачу (п. 4)</a:t>
            </a:r>
            <a:endParaRPr lang="ru-RU" sz="1500" dirty="0" smtClean="0">
              <a:cs typeface="Arial" pitchFamily="34" charset="0"/>
            </a:endParaRPr>
          </a:p>
          <a:p>
            <a:pPr lvl="0" eaLnBrk="0" fontAlgn="base" hangingPunct="0">
              <a:spcBef>
                <a:spcPct val="0"/>
              </a:spcBef>
              <a:spcAft>
                <a:spcPct val="0"/>
              </a:spcAft>
            </a:pPr>
            <a:endParaRPr lang="ru-RU" sz="1500" u="sng" dirty="0" smtClean="0">
              <a:ea typeface="Times New Roman" pitchFamily="18" charset="0"/>
              <a:cs typeface="Times New Roman" pitchFamily="18" charset="0"/>
            </a:endParaRPr>
          </a:p>
          <a:p>
            <a:pPr lvl="0" eaLnBrk="0" fontAlgn="base" hangingPunct="0">
              <a:spcBef>
                <a:spcPct val="0"/>
              </a:spcBef>
              <a:spcAft>
                <a:spcPct val="0"/>
              </a:spcAft>
            </a:pPr>
            <a:r>
              <a:rPr lang="ru-RU" sz="1500" u="sng" dirty="0" smtClean="0">
                <a:ea typeface="Times New Roman" pitchFamily="18" charset="0"/>
                <a:cs typeface="Times New Roman" pitchFamily="18" charset="0"/>
              </a:rPr>
              <a:t>6.Подведение итогов занятия </a:t>
            </a:r>
            <a:r>
              <a:rPr lang="ru-RU" sz="1500" dirty="0" smtClean="0">
                <a:ea typeface="Times New Roman" pitchFamily="18" charset="0"/>
                <a:cs typeface="Times New Roman" pitchFamily="18" charset="0"/>
              </a:rPr>
              <a:t>(3 мин)</a:t>
            </a:r>
          </a:p>
          <a:p>
            <a:pPr lvl="0" eaLnBrk="0" fontAlgn="base" hangingPunct="0">
              <a:spcBef>
                <a:spcPct val="0"/>
              </a:spcBef>
              <a:spcAft>
                <a:spcPct val="0"/>
              </a:spcAft>
            </a:pPr>
            <a:r>
              <a:rPr lang="ru-RU" sz="1500" dirty="0" smtClean="0">
                <a:cs typeface="Times New Roman" pitchFamily="18" charset="0"/>
              </a:rPr>
              <a:t>Рефлексия занятия</a:t>
            </a:r>
            <a:endParaRPr lang="ru-RU" sz="15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5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490066"/>
          </a:xfrm>
        </p:spPr>
        <p:txBody>
          <a:bodyPr>
            <a:noAutofit/>
          </a:bodyPr>
          <a:lstStyle/>
          <a:p>
            <a:pPr algn="ctr"/>
            <a:r>
              <a:rPr lang="ru-RU" sz="2400" dirty="0" smtClean="0"/>
              <a:t>ГБПОУ «Катав-Ивановский индустриальный техникум»</a:t>
            </a:r>
            <a:endParaRPr lang="ru-RU" sz="2400" dirty="0"/>
          </a:p>
        </p:txBody>
      </p:sp>
      <p:pic>
        <p:nvPicPr>
          <p:cNvPr id="4" name="Содержимое 3" descr="0021-021-Spasibo-za-vnimanie.jpg"/>
          <p:cNvPicPr>
            <a:picLocks noGrp="1" noChangeAspect="1"/>
          </p:cNvPicPr>
          <p:nvPr>
            <p:ph idx="1"/>
          </p:nvPr>
        </p:nvPicPr>
        <p:blipFill>
          <a:blip r:embed="rId2" cstate="print"/>
          <a:stretch>
            <a:fillRect/>
          </a:stretch>
        </p:blipFill>
        <p:spPr>
          <a:xfrm>
            <a:off x="1984375" y="1447800"/>
            <a:ext cx="6400800" cy="48006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87624" y="980728"/>
            <a:ext cx="7740000" cy="5292000"/>
          </a:xfrm>
        </p:spPr>
        <p:txBody>
          <a:bodyPr>
            <a:normAutofit fontScale="92500" lnSpcReduction="10000"/>
          </a:bodyPr>
          <a:lstStyle/>
          <a:p>
            <a:pPr>
              <a:buNone/>
            </a:pPr>
            <a:r>
              <a:rPr lang="ru-RU" b="1" dirty="0" smtClean="0"/>
              <a:t>Тема раздела:</a:t>
            </a:r>
            <a:r>
              <a:rPr lang="ru-RU" dirty="0" smtClean="0"/>
              <a:t> Генетика и селекция</a:t>
            </a:r>
          </a:p>
          <a:p>
            <a:pPr>
              <a:buNone/>
            </a:pPr>
            <a:r>
              <a:rPr lang="ru-RU" b="1" dirty="0" smtClean="0"/>
              <a:t>Тема занятия:</a:t>
            </a:r>
            <a:r>
              <a:rPr lang="ru-RU" dirty="0" smtClean="0"/>
              <a:t> Генетические законы</a:t>
            </a:r>
          </a:p>
          <a:p>
            <a:pPr>
              <a:buNone/>
            </a:pPr>
            <a:r>
              <a:rPr lang="ru-RU" b="1" dirty="0" smtClean="0"/>
              <a:t>Цели занятия: </a:t>
            </a:r>
            <a:endParaRPr lang="ru-RU" dirty="0" smtClean="0"/>
          </a:p>
          <a:p>
            <a:pPr lvl="0">
              <a:buClrTx/>
              <a:buFont typeface="Arial" pitchFamily="34" charset="0"/>
              <a:buChar char="•"/>
            </a:pPr>
            <a:r>
              <a:rPr lang="ru-RU" dirty="0" smtClean="0"/>
              <a:t>Изучение материала по теме «Генетические законы»</a:t>
            </a:r>
          </a:p>
          <a:p>
            <a:pPr lvl="0">
              <a:buClrTx/>
              <a:buFont typeface="Arial" pitchFamily="34" charset="0"/>
              <a:buChar char="•"/>
            </a:pPr>
            <a:r>
              <a:rPr lang="ru-RU" dirty="0" smtClean="0"/>
              <a:t>Развитие умений применять знания при решении задач и составлении схем законов Г.Менделя.</a:t>
            </a:r>
          </a:p>
          <a:p>
            <a:pPr lvl="0">
              <a:buClrTx/>
              <a:buFont typeface="Arial" pitchFamily="34" charset="0"/>
              <a:buChar char="•"/>
            </a:pPr>
            <a:r>
              <a:rPr lang="ru-RU" dirty="0" smtClean="0"/>
              <a:t>Развитие умений взаимопроверки выполненных заданий</a:t>
            </a:r>
          </a:p>
          <a:p>
            <a:pPr lvl="0">
              <a:buClrTx/>
              <a:buFont typeface="Arial" pitchFamily="34" charset="0"/>
              <a:buChar char="•"/>
            </a:pPr>
            <a:r>
              <a:rPr lang="ru-RU" dirty="0" smtClean="0"/>
              <a:t>Воспитание стремления к обучению</a:t>
            </a:r>
          </a:p>
          <a:p>
            <a:pPr marL="0" indent="0">
              <a:buNone/>
            </a:pPr>
            <a:endParaRPr lang="ru-RU" dirty="0"/>
          </a:p>
        </p:txBody>
      </p:sp>
      <p:sp>
        <p:nvSpPr>
          <p:cNvPr id="4" name="Заголовок 1"/>
          <p:cNvSpPr>
            <a:spLocks noGrp="1"/>
          </p:cNvSpPr>
          <p:nvPr>
            <p:ph type="title"/>
          </p:nvPr>
        </p:nvSpPr>
        <p:spPr>
          <a:xfrm>
            <a:off x="1115616" y="274638"/>
            <a:ext cx="7818072" cy="490066"/>
          </a:xfrm>
        </p:spPr>
        <p:txBody>
          <a:bodyPr>
            <a:noAutofit/>
          </a:bodyPr>
          <a:lstStyle/>
          <a:p>
            <a:r>
              <a:rPr lang="ru-RU" sz="2400" dirty="0" smtClean="0"/>
              <a:t>ГБПОУ «Катав-Ивановский индустриальный техникум»</a:t>
            </a:r>
            <a:endParaRPr lang="ru-RU"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8" y="836712"/>
            <a:ext cx="7776864" cy="5760640"/>
          </a:xfrm>
        </p:spPr>
        <p:txBody>
          <a:bodyPr>
            <a:noAutofit/>
          </a:bodyPr>
          <a:lstStyle/>
          <a:p>
            <a:pPr marL="324000">
              <a:spcBef>
                <a:spcPts val="300"/>
              </a:spcBef>
              <a:buNone/>
            </a:pPr>
            <a:r>
              <a:rPr lang="ru-RU" sz="2100" b="1" dirty="0" smtClean="0"/>
              <a:t>Тип занятия: </a:t>
            </a:r>
            <a:r>
              <a:rPr lang="ru-RU" sz="2100" dirty="0" smtClean="0"/>
              <a:t>комбинированное занятие</a:t>
            </a:r>
          </a:p>
          <a:p>
            <a:pPr marL="324000">
              <a:spcBef>
                <a:spcPts val="300"/>
              </a:spcBef>
              <a:buNone/>
            </a:pPr>
            <a:r>
              <a:rPr lang="ru-RU" sz="2100" b="1" dirty="0" smtClean="0"/>
              <a:t>Форма организации: </a:t>
            </a:r>
            <a:r>
              <a:rPr lang="ru-RU" sz="2100" dirty="0" smtClean="0"/>
              <a:t>коллективная, индивидуальная, работа в малых группах</a:t>
            </a:r>
          </a:p>
          <a:p>
            <a:pPr marL="324000">
              <a:spcBef>
                <a:spcPts val="300"/>
              </a:spcBef>
              <a:buNone/>
            </a:pPr>
            <a:r>
              <a:rPr lang="ru-RU" sz="2100" b="1" dirty="0" err="1" smtClean="0"/>
              <a:t>Внутрипредметные</a:t>
            </a:r>
            <a:r>
              <a:rPr lang="ru-RU" sz="2100" b="1" dirty="0" smtClean="0"/>
              <a:t> связи: </a:t>
            </a:r>
            <a:r>
              <a:rPr lang="ru-RU" sz="2100" dirty="0" smtClean="0"/>
              <a:t>свойства организмов, размножение и развитие организмов </a:t>
            </a:r>
          </a:p>
          <a:p>
            <a:pPr marL="324000">
              <a:spcBef>
                <a:spcPts val="300"/>
              </a:spcBef>
              <a:buNone/>
            </a:pPr>
            <a:r>
              <a:rPr lang="ru-RU" sz="2100" b="1" dirty="0" err="1" smtClean="0"/>
              <a:t>Межпредметные</a:t>
            </a:r>
            <a:r>
              <a:rPr lang="ru-RU" sz="2100" b="1" dirty="0" smtClean="0"/>
              <a:t> связи</a:t>
            </a:r>
            <a:r>
              <a:rPr lang="ru-RU" sz="2100" b="1" smtClean="0"/>
              <a:t>: </a:t>
            </a:r>
            <a:r>
              <a:rPr lang="ru-RU" sz="2100" smtClean="0"/>
              <a:t>математика, </a:t>
            </a:r>
            <a:r>
              <a:rPr lang="ru-RU" sz="2100" dirty="0" smtClean="0"/>
              <a:t>история</a:t>
            </a:r>
          </a:p>
          <a:p>
            <a:pPr marL="324000">
              <a:spcBef>
                <a:spcPts val="300"/>
              </a:spcBef>
              <a:buNone/>
            </a:pPr>
            <a:r>
              <a:rPr lang="ru-RU" sz="2100" b="1" dirty="0" smtClean="0"/>
              <a:t>Средства обучения: </a:t>
            </a:r>
            <a:r>
              <a:rPr lang="ru-RU" sz="2100" dirty="0" smtClean="0"/>
              <a:t>АРМ, карточки-задания, опорные конспекты, презентация</a:t>
            </a:r>
          </a:p>
          <a:p>
            <a:pPr marL="324000">
              <a:spcBef>
                <a:spcPts val="300"/>
              </a:spcBef>
              <a:buNone/>
            </a:pPr>
            <a:r>
              <a:rPr lang="ru-RU" sz="2100" b="1" dirty="0" smtClean="0"/>
              <a:t>Методы и приемы: </a:t>
            </a:r>
            <a:endParaRPr lang="ru-RU" sz="2100" dirty="0" smtClean="0"/>
          </a:p>
          <a:p>
            <a:pPr marL="324000">
              <a:spcBef>
                <a:spcPts val="300"/>
              </a:spcBef>
              <a:buNone/>
            </a:pPr>
            <a:r>
              <a:rPr lang="ru-RU" sz="2100" dirty="0" smtClean="0"/>
              <a:t>Методы обучения: информационно-сообщающий и репродуктивный, </a:t>
            </a:r>
          </a:p>
          <a:p>
            <a:pPr marL="324000">
              <a:spcBef>
                <a:spcPts val="300"/>
              </a:spcBef>
              <a:buNone/>
            </a:pPr>
            <a:r>
              <a:rPr lang="ru-RU" sz="2100" dirty="0" smtClean="0"/>
              <a:t>Методы контроля: стандартизированный контроль (тестовые задания), письменная проверка (решение задач)</a:t>
            </a:r>
          </a:p>
          <a:p>
            <a:pPr marL="324000">
              <a:spcBef>
                <a:spcPts val="300"/>
              </a:spcBef>
              <a:buNone/>
            </a:pPr>
            <a:r>
              <a:rPr lang="ru-RU" sz="2100" dirty="0" smtClean="0"/>
              <a:t>Приемы обучения: словесный, наглядный, решение задач по алгоритму, постановка проблемы</a:t>
            </a:r>
          </a:p>
          <a:p>
            <a:pPr marL="324000">
              <a:spcBef>
                <a:spcPts val="300"/>
              </a:spcBef>
              <a:buNone/>
            </a:pPr>
            <a:r>
              <a:rPr lang="ru-RU" sz="2100" b="1" dirty="0" smtClean="0"/>
              <a:t>Уровни усвоения учебной информации:</a:t>
            </a:r>
            <a:r>
              <a:rPr lang="ru-RU" sz="2100" dirty="0" smtClean="0"/>
              <a:t> первый, второй, третий</a:t>
            </a:r>
          </a:p>
          <a:p>
            <a:pPr marL="324000">
              <a:spcBef>
                <a:spcPts val="300"/>
              </a:spcBef>
              <a:buNone/>
            </a:pPr>
            <a:endParaRPr lang="ru-RU" sz="2100" dirty="0"/>
          </a:p>
        </p:txBody>
      </p:sp>
      <p:sp>
        <p:nvSpPr>
          <p:cNvPr id="4" name="Заголовок 1"/>
          <p:cNvSpPr>
            <a:spLocks noGrp="1"/>
          </p:cNvSpPr>
          <p:nvPr>
            <p:ph type="title"/>
          </p:nvPr>
        </p:nvSpPr>
        <p:spPr>
          <a:xfrm>
            <a:off x="1115616" y="274638"/>
            <a:ext cx="7818072" cy="490066"/>
          </a:xfrm>
        </p:spPr>
        <p:txBody>
          <a:bodyPr>
            <a:noAutofit/>
          </a:bodyPr>
          <a:lstStyle/>
          <a:p>
            <a:r>
              <a:rPr lang="ru-RU" sz="2400" dirty="0" smtClean="0"/>
              <a:t>ГБПОУ «Катав-Ивановский индустриальный техникум»</a:t>
            </a:r>
            <a:endParaRPr lang="ru-RU"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15616" y="274638"/>
            <a:ext cx="7818072" cy="490066"/>
          </a:xfrm>
        </p:spPr>
        <p:txBody>
          <a:bodyPr>
            <a:noAutofit/>
          </a:bodyPr>
          <a:lstStyle/>
          <a:p>
            <a:r>
              <a:rPr lang="ru-RU" sz="2400" dirty="0" smtClean="0"/>
              <a:t>ГБПОУ «Катав-Ивановский индустриальный техникум»</a:t>
            </a:r>
            <a:endParaRPr lang="ru-RU" sz="2400" dirty="0"/>
          </a:p>
        </p:txBody>
      </p:sp>
      <p:sp>
        <p:nvSpPr>
          <p:cNvPr id="5" name="Содержимое 4"/>
          <p:cNvSpPr>
            <a:spLocks noGrp="1"/>
          </p:cNvSpPr>
          <p:nvPr>
            <p:ph idx="1"/>
          </p:nvPr>
        </p:nvSpPr>
        <p:spPr>
          <a:xfrm>
            <a:off x="1080456" y="764704"/>
            <a:ext cx="7920000" cy="5940000"/>
          </a:xfrm>
        </p:spPr>
        <p:txBody>
          <a:bodyPr>
            <a:normAutofit fontScale="85000" lnSpcReduction="10000"/>
          </a:bodyPr>
          <a:lstStyle/>
          <a:p>
            <a:pPr>
              <a:buNone/>
            </a:pPr>
            <a:r>
              <a:rPr lang="ru-RU" b="1" dirty="0" smtClean="0"/>
              <a:t>Литература:</a:t>
            </a:r>
            <a:r>
              <a:rPr lang="ru-RU" dirty="0" smtClean="0"/>
              <a:t> </a:t>
            </a:r>
          </a:p>
          <a:p>
            <a:pPr>
              <a:buNone/>
            </a:pPr>
            <a:r>
              <a:rPr lang="ru-RU" u="sng" dirty="0" smtClean="0"/>
              <a:t>Основная:</a:t>
            </a:r>
          </a:p>
          <a:p>
            <a:pPr marL="596646" lvl="0" indent="-514350">
              <a:buClrTx/>
              <a:buFont typeface="+mj-lt"/>
              <a:buAutoNum type="arabicPeriod"/>
            </a:pPr>
            <a:r>
              <a:rPr lang="ru-RU" dirty="0" smtClean="0"/>
              <a:t>Захаров В.Б. и др. Общая биология 10-11 класс </a:t>
            </a:r>
          </a:p>
          <a:p>
            <a:pPr marL="596646" lvl="0" indent="-514350">
              <a:buClrTx/>
              <a:buFont typeface="+mj-lt"/>
              <a:buAutoNum type="arabicPeriod"/>
            </a:pPr>
            <a:r>
              <a:rPr lang="ru-RU" dirty="0" smtClean="0"/>
              <a:t>Беляев Д.К. и др. Общая биология 10 -11 класс </a:t>
            </a:r>
          </a:p>
          <a:p>
            <a:pPr marL="596646" lvl="0" indent="-514350">
              <a:buClrTx/>
              <a:buFont typeface="+mj-lt"/>
              <a:buAutoNum type="arabicPeriod"/>
            </a:pPr>
            <a:r>
              <a:rPr lang="ru-RU" dirty="0" err="1" smtClean="0"/>
              <a:t>Тупикин</a:t>
            </a:r>
            <a:r>
              <a:rPr lang="ru-RU" dirty="0" smtClean="0"/>
              <a:t> Е.И. Общая биология с основами экологии и природоохранной деятельности </a:t>
            </a:r>
          </a:p>
          <a:p>
            <a:pPr>
              <a:buNone/>
            </a:pPr>
            <a:r>
              <a:rPr lang="ru-RU" u="sng" dirty="0" smtClean="0"/>
              <a:t>Дополнительная:</a:t>
            </a:r>
          </a:p>
          <a:p>
            <a:pPr marL="596646" lvl="0" indent="-514350">
              <a:buClrTx/>
              <a:buFont typeface="+mj-lt"/>
              <a:buAutoNum type="arabicPeriod"/>
            </a:pPr>
            <a:r>
              <a:rPr lang="ru-RU" dirty="0" smtClean="0"/>
              <a:t>Полянский Ю.И. Общая биология 10-11 класс</a:t>
            </a:r>
          </a:p>
          <a:p>
            <a:pPr marL="596646" lvl="0" indent="-514350">
              <a:buClrTx/>
              <a:buFont typeface="+mj-lt"/>
              <a:buAutoNum type="arabicPeriod"/>
            </a:pPr>
            <a:r>
              <a:rPr lang="ru-RU" dirty="0" err="1" smtClean="0"/>
              <a:t>Ионцева</a:t>
            </a:r>
            <a:r>
              <a:rPr lang="ru-RU" dirty="0" smtClean="0"/>
              <a:t> А.Ю. </a:t>
            </a:r>
            <a:r>
              <a:rPr lang="ru-RU" dirty="0" err="1" smtClean="0"/>
              <a:t>Торгалов</a:t>
            </a:r>
            <a:r>
              <a:rPr lang="ru-RU" dirty="0" smtClean="0"/>
              <a:t> А.В. Биология в схемах и таблицах</a:t>
            </a:r>
          </a:p>
          <a:p>
            <a:pPr marL="596646" indent="-514350">
              <a:buClrTx/>
              <a:buFont typeface="+mj-lt"/>
              <a:buAutoNum type="arabicPeriod"/>
            </a:pPr>
            <a:r>
              <a:rPr lang="ru-RU" dirty="0" smtClean="0"/>
              <a:t>Кириленко А.А. Колесников С.И. Биология (тематические тесты: базовый, повышенный, высокий уровни)</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15616" y="274638"/>
            <a:ext cx="7818072" cy="490066"/>
          </a:xfrm>
        </p:spPr>
        <p:txBody>
          <a:bodyPr>
            <a:noAutofit/>
          </a:bodyPr>
          <a:lstStyle/>
          <a:p>
            <a:r>
              <a:rPr lang="ru-RU" sz="2400" dirty="0" smtClean="0"/>
              <a:t>ГБПОУ «Катав-Ивановский индустриальный техникум»</a:t>
            </a:r>
            <a:endParaRPr lang="ru-RU" sz="2400" dirty="0"/>
          </a:p>
        </p:txBody>
      </p:sp>
      <p:sp>
        <p:nvSpPr>
          <p:cNvPr id="5" name="Содержимое 4"/>
          <p:cNvSpPr>
            <a:spLocks noGrp="1"/>
          </p:cNvSpPr>
          <p:nvPr>
            <p:ph idx="1"/>
          </p:nvPr>
        </p:nvSpPr>
        <p:spPr>
          <a:xfrm>
            <a:off x="1080456" y="764704"/>
            <a:ext cx="7920000" cy="5940000"/>
          </a:xfrm>
        </p:spPr>
        <p:txBody>
          <a:bodyPr>
            <a:noAutofit/>
          </a:bodyPr>
          <a:lstStyle/>
          <a:p>
            <a:pPr algn="ctr">
              <a:buNone/>
            </a:pPr>
            <a:r>
              <a:rPr lang="ru-RU" sz="1400" b="1" i="1" dirty="0" smtClean="0"/>
              <a:t>ХОД ЗАНЯТИЯ</a:t>
            </a:r>
            <a:endParaRPr lang="ru-RU" sz="1400" dirty="0" smtClean="0"/>
          </a:p>
          <a:p>
            <a:pPr lvl="0">
              <a:buNone/>
            </a:pPr>
            <a:r>
              <a:rPr lang="ru-RU" sz="1400" u="sng" dirty="0" smtClean="0"/>
              <a:t>1. Организационный момент. (3 мин) </a:t>
            </a:r>
            <a:r>
              <a:rPr lang="ru-RU" sz="1400" dirty="0" smtClean="0"/>
              <a:t>Мотивация обучающихся на всё занятие</a:t>
            </a:r>
          </a:p>
          <a:p>
            <a:pPr lvl="0">
              <a:buNone/>
            </a:pPr>
            <a:r>
              <a:rPr lang="ru-RU" sz="1400" u="sng" dirty="0" smtClean="0"/>
              <a:t>2. Письменная проверка базовых знаний.</a:t>
            </a:r>
            <a:r>
              <a:rPr lang="ru-RU" sz="1400" dirty="0" smtClean="0"/>
              <a:t> Тестовое задание (10 мин)</a:t>
            </a:r>
          </a:p>
          <a:p>
            <a:pPr marL="324000" indent="0">
              <a:spcBef>
                <a:spcPts val="0"/>
              </a:spcBef>
              <a:buNone/>
            </a:pPr>
            <a:r>
              <a:rPr lang="ru-RU" sz="1500" dirty="0" smtClean="0"/>
              <a:t>1. Ген - это:   </a:t>
            </a:r>
          </a:p>
          <a:p>
            <a:pPr marL="324000" indent="0">
              <a:spcBef>
                <a:spcPts val="0"/>
              </a:spcBef>
              <a:buNone/>
            </a:pPr>
            <a:r>
              <a:rPr lang="ru-RU" sz="1500" dirty="0" smtClean="0"/>
              <a:t>А)мономер белковой молекулы</a:t>
            </a:r>
          </a:p>
          <a:p>
            <a:pPr marL="324000" indent="0">
              <a:spcBef>
                <a:spcPts val="0"/>
              </a:spcBef>
              <a:buNone/>
            </a:pPr>
            <a:r>
              <a:rPr lang="ru-RU" sz="1500" dirty="0" smtClean="0"/>
              <a:t>Б)материал для эволюционных процессов</a:t>
            </a:r>
          </a:p>
          <a:p>
            <a:pPr marL="324000" indent="0">
              <a:spcBef>
                <a:spcPts val="0"/>
              </a:spcBef>
              <a:buNone/>
            </a:pPr>
            <a:r>
              <a:rPr lang="ru-RU" sz="1500" dirty="0" smtClean="0"/>
              <a:t>В)участок молекулы ДНК, содержащий информацию о первичной структуре    белка     </a:t>
            </a:r>
          </a:p>
          <a:p>
            <a:pPr marL="324000" indent="0">
              <a:spcBef>
                <a:spcPts val="0"/>
              </a:spcBef>
              <a:buNone/>
            </a:pPr>
            <a:r>
              <a:rPr lang="ru-RU" sz="1500" dirty="0" smtClean="0"/>
              <a:t>Г )способность родителей передавать свои признаки следующему поколению   </a:t>
            </a:r>
          </a:p>
          <a:p>
            <a:pPr marL="324000" indent="0">
              <a:spcBef>
                <a:spcPts val="0"/>
              </a:spcBef>
              <a:buNone/>
            </a:pPr>
            <a:r>
              <a:rPr lang="ru-RU" sz="1500" dirty="0" smtClean="0"/>
              <a:t>2. Хромосомы:   </a:t>
            </a:r>
          </a:p>
          <a:p>
            <a:pPr marL="324000" indent="0">
              <a:spcBef>
                <a:spcPts val="0"/>
              </a:spcBef>
              <a:buNone/>
            </a:pPr>
            <a:r>
              <a:rPr lang="ru-RU" sz="1500" dirty="0" smtClean="0"/>
              <a:t>А)видны в неделящейся клетке</a:t>
            </a:r>
          </a:p>
          <a:p>
            <a:pPr marL="324000" indent="0">
              <a:spcBef>
                <a:spcPts val="0"/>
              </a:spcBef>
              <a:buNone/>
            </a:pPr>
            <a:r>
              <a:rPr lang="ru-RU" sz="1500" dirty="0" smtClean="0"/>
              <a:t>Б)содержатся только в соматических клетках </a:t>
            </a:r>
          </a:p>
          <a:p>
            <a:pPr marL="324000" indent="0">
              <a:spcBef>
                <a:spcPts val="0"/>
              </a:spcBef>
              <a:buNone/>
            </a:pPr>
            <a:r>
              <a:rPr lang="ru-RU" sz="1500" dirty="0" smtClean="0"/>
              <a:t>В)содержатся в соматических и половых клетках</a:t>
            </a:r>
          </a:p>
          <a:p>
            <a:pPr marL="324000" indent="0">
              <a:spcBef>
                <a:spcPts val="0"/>
              </a:spcBef>
              <a:buNone/>
            </a:pPr>
            <a:r>
              <a:rPr lang="ru-RU" sz="1500" dirty="0" smtClean="0"/>
              <a:t>Г)являются структурным элементом ядра, в котором заключен наследственный материал клетки</a:t>
            </a:r>
          </a:p>
          <a:p>
            <a:pPr marL="324000" indent="0">
              <a:spcBef>
                <a:spcPts val="0"/>
              </a:spcBef>
              <a:buNone/>
            </a:pPr>
            <a:r>
              <a:rPr lang="ru-RU" sz="1500" dirty="0" smtClean="0"/>
              <a:t>2. Кариотип - это совокупность:</a:t>
            </a:r>
          </a:p>
          <a:p>
            <a:pPr marL="324000" indent="0">
              <a:spcBef>
                <a:spcPts val="0"/>
              </a:spcBef>
              <a:buNone/>
            </a:pPr>
            <a:r>
              <a:rPr lang="ru-RU" sz="1500" dirty="0" smtClean="0"/>
              <a:t>А)признаков хромосомного набора сомати­ческой клетки                       </a:t>
            </a:r>
          </a:p>
          <a:p>
            <a:pPr marL="324000" indent="0">
              <a:spcBef>
                <a:spcPts val="0"/>
              </a:spcBef>
              <a:buNone/>
            </a:pPr>
            <a:r>
              <a:rPr lang="ru-RU" sz="1500" dirty="0" smtClean="0"/>
              <a:t>Б)признаков хромосомного набора гамет </a:t>
            </a:r>
          </a:p>
          <a:p>
            <a:pPr marL="324000" indent="0">
              <a:spcBef>
                <a:spcPts val="0"/>
              </a:spcBef>
              <a:buNone/>
            </a:pPr>
            <a:r>
              <a:rPr lang="ru-RU" sz="1500" dirty="0" smtClean="0"/>
              <a:t>В)количественных (число и размер) призна­ков хромосомного набора           </a:t>
            </a:r>
          </a:p>
          <a:p>
            <a:pPr marL="324000" indent="0">
              <a:spcBef>
                <a:spcPts val="0"/>
              </a:spcBef>
              <a:buNone/>
            </a:pPr>
            <a:r>
              <a:rPr lang="ru-RU" sz="1500" dirty="0" smtClean="0"/>
              <a:t>Г)количественных (число и размеры) и качественных (форма) признаков хромосомного набора</a:t>
            </a:r>
          </a:p>
          <a:p>
            <a:pPr marL="324000" indent="0">
              <a:spcBef>
                <a:spcPts val="0"/>
              </a:spcBef>
              <a:buNone/>
            </a:pPr>
            <a:r>
              <a:rPr lang="ru-RU" sz="1500" dirty="0" smtClean="0"/>
              <a:t>3. Гомологичными называют:</a:t>
            </a:r>
          </a:p>
          <a:p>
            <a:pPr marL="324000" indent="0">
              <a:spcBef>
                <a:spcPts val="0"/>
              </a:spcBef>
              <a:buNone/>
            </a:pPr>
            <a:r>
              <a:rPr lang="ru-RU" sz="1500" dirty="0" smtClean="0"/>
              <a:t>А любые хромосомы диплоидного набора </a:t>
            </a:r>
          </a:p>
          <a:p>
            <a:pPr marL="324000" indent="0">
              <a:spcBef>
                <a:spcPts val="0"/>
              </a:spcBef>
              <a:buNone/>
            </a:pPr>
            <a:r>
              <a:rPr lang="ru-RU" sz="1500" dirty="0" smtClean="0"/>
              <a:t>Б)хромосомы, одинаковые по форме и размеру</a:t>
            </a:r>
          </a:p>
          <a:p>
            <a:pPr marL="324000" indent="0">
              <a:spcBef>
                <a:spcPts val="0"/>
              </a:spcBef>
              <a:buNone/>
            </a:pPr>
            <a:r>
              <a:rPr lang="ru-RU" sz="1500" dirty="0" smtClean="0"/>
              <a:t>В)хромосомы, сходные по строению и несущие одинаковые гены</a:t>
            </a:r>
          </a:p>
          <a:p>
            <a:pPr marL="324000" indent="0">
              <a:spcBef>
                <a:spcPts val="0"/>
              </a:spcBef>
              <a:buNone/>
            </a:pPr>
            <a:r>
              <a:rPr lang="ru-RU" sz="1500" dirty="0" smtClean="0"/>
              <a:t>Г)совокупность хромосом, находящихся в половых клетках </a:t>
            </a:r>
          </a:p>
          <a:p>
            <a:pPr>
              <a:buNone/>
            </a:pPr>
            <a:endParaRPr lang="ru-RU"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15616" y="274638"/>
            <a:ext cx="7818072" cy="490066"/>
          </a:xfrm>
        </p:spPr>
        <p:txBody>
          <a:bodyPr>
            <a:noAutofit/>
          </a:bodyPr>
          <a:lstStyle/>
          <a:p>
            <a:r>
              <a:rPr lang="ru-RU" sz="2400" dirty="0" smtClean="0"/>
              <a:t>ГБПОУ «Катав-Ивановский индустриальный техникум»</a:t>
            </a:r>
            <a:endParaRPr lang="ru-RU" sz="2400" dirty="0"/>
          </a:p>
        </p:txBody>
      </p:sp>
      <p:sp>
        <p:nvSpPr>
          <p:cNvPr id="5" name="Содержимое 4"/>
          <p:cNvSpPr>
            <a:spLocks noGrp="1"/>
          </p:cNvSpPr>
          <p:nvPr>
            <p:ph idx="1"/>
          </p:nvPr>
        </p:nvSpPr>
        <p:spPr>
          <a:xfrm>
            <a:off x="1080456" y="764704"/>
            <a:ext cx="7920000" cy="5940000"/>
          </a:xfrm>
        </p:spPr>
        <p:txBody>
          <a:bodyPr>
            <a:noAutofit/>
          </a:bodyPr>
          <a:lstStyle/>
          <a:p>
            <a:pPr marL="324000" indent="0">
              <a:spcBef>
                <a:spcPts val="0"/>
              </a:spcBef>
              <a:buNone/>
            </a:pPr>
            <a:r>
              <a:rPr lang="ru-RU" sz="1500" dirty="0" smtClean="0"/>
              <a:t>4. Аллельные гены  - это гены:        </a:t>
            </a:r>
          </a:p>
          <a:p>
            <a:pPr marL="324000" indent="0">
              <a:spcBef>
                <a:spcPts val="0"/>
              </a:spcBef>
              <a:buNone/>
            </a:pPr>
            <a:r>
              <a:rPr lang="ru-RU" sz="1500" dirty="0" smtClean="0"/>
              <a:t>А )определяющие развитие комплекса признаков</a:t>
            </a:r>
          </a:p>
          <a:p>
            <a:pPr marL="324000" indent="0">
              <a:spcBef>
                <a:spcPts val="0"/>
              </a:spcBef>
              <a:buNone/>
            </a:pPr>
            <a:r>
              <a:rPr lang="ru-RU" sz="1500" dirty="0" smtClean="0"/>
              <a:t>Б)отвечающие за развитие одного признака</a:t>
            </a:r>
          </a:p>
          <a:p>
            <a:pPr marL="324000" indent="0">
              <a:spcBef>
                <a:spcPts val="0"/>
              </a:spcBef>
              <a:buNone/>
            </a:pPr>
            <a:r>
              <a:rPr lang="ru-RU" sz="1500" dirty="0" smtClean="0"/>
              <a:t>В)расположенные в одних и тех же локусах (местах) гомологичных    хромосом и отвечающие за развитие одного признака </a:t>
            </a:r>
          </a:p>
          <a:p>
            <a:pPr marL="324000" indent="0">
              <a:spcBef>
                <a:spcPts val="0"/>
              </a:spcBef>
              <a:buNone/>
            </a:pPr>
            <a:r>
              <a:rPr lang="ru-RU" sz="1500" dirty="0" smtClean="0"/>
              <a:t>Г )гены, подавляющие проявление рецессив­ного гена                                </a:t>
            </a:r>
          </a:p>
          <a:p>
            <a:pPr marL="324000" indent="0">
              <a:spcBef>
                <a:spcPts val="0"/>
              </a:spcBef>
              <a:buNone/>
            </a:pPr>
            <a:r>
              <a:rPr lang="ru-RU" sz="1500" dirty="0" smtClean="0"/>
              <a:t>6. Гомозиготной особью можно назвать:</a:t>
            </a:r>
          </a:p>
          <a:p>
            <a:pPr marL="324000" indent="0">
              <a:spcBef>
                <a:spcPts val="0"/>
              </a:spcBef>
              <a:buNone/>
            </a:pPr>
            <a:r>
              <a:rPr lang="ru-RU" sz="1500" dirty="0" smtClean="0"/>
              <a:t>А )ААВВ     </a:t>
            </a:r>
          </a:p>
          <a:p>
            <a:pPr marL="324000" indent="0">
              <a:spcBef>
                <a:spcPts val="0"/>
              </a:spcBef>
              <a:buNone/>
            </a:pPr>
            <a:r>
              <a:rPr lang="ru-RU" sz="1500" dirty="0" smtClean="0"/>
              <a:t>Б)АА </a:t>
            </a:r>
          </a:p>
          <a:p>
            <a:pPr marL="324000" indent="0">
              <a:spcBef>
                <a:spcPts val="0"/>
              </a:spcBef>
              <a:buNone/>
            </a:pPr>
            <a:r>
              <a:rPr lang="ru-RU" sz="1500" dirty="0" smtClean="0"/>
              <a:t>В)</a:t>
            </a:r>
            <a:r>
              <a:rPr lang="ru-RU" sz="1500" dirty="0" err="1" smtClean="0"/>
              <a:t>ааВВ</a:t>
            </a:r>
            <a:endParaRPr lang="ru-RU" sz="1500" dirty="0" smtClean="0"/>
          </a:p>
          <a:p>
            <a:pPr marL="324000" indent="0">
              <a:spcBef>
                <a:spcPts val="0"/>
              </a:spcBef>
              <a:buNone/>
            </a:pPr>
            <a:r>
              <a:rPr lang="ru-RU" sz="1500" dirty="0" smtClean="0"/>
              <a:t>Г )</a:t>
            </a:r>
            <a:r>
              <a:rPr lang="ru-RU" sz="1500" dirty="0" err="1" smtClean="0"/>
              <a:t>АаВв</a:t>
            </a:r>
            <a:endParaRPr lang="ru-RU" sz="1500" dirty="0" smtClean="0"/>
          </a:p>
          <a:p>
            <a:pPr marL="324000" indent="0">
              <a:spcBef>
                <a:spcPts val="0"/>
              </a:spcBef>
              <a:buNone/>
            </a:pPr>
            <a:r>
              <a:rPr lang="ru-RU" sz="1500" dirty="0" smtClean="0"/>
              <a:t>7. Доминантный ген проявляется:</a:t>
            </a:r>
          </a:p>
          <a:p>
            <a:pPr marL="324000" indent="0">
              <a:spcBef>
                <a:spcPts val="0"/>
              </a:spcBef>
              <a:buNone/>
            </a:pPr>
            <a:r>
              <a:rPr lang="ru-RU" sz="1500" dirty="0" smtClean="0"/>
              <a:t>А)только в гомозиготном организме</a:t>
            </a:r>
          </a:p>
          <a:p>
            <a:pPr marL="324000" indent="0">
              <a:spcBef>
                <a:spcPts val="0"/>
              </a:spcBef>
              <a:buNone/>
            </a:pPr>
            <a:r>
              <a:rPr lang="ru-RU" sz="1500" dirty="0" smtClean="0"/>
              <a:t>Б)только в гетерозиготном организме </a:t>
            </a:r>
          </a:p>
          <a:p>
            <a:pPr marL="324000" indent="0">
              <a:spcBef>
                <a:spcPts val="0"/>
              </a:spcBef>
              <a:buNone/>
            </a:pPr>
            <a:r>
              <a:rPr lang="ru-RU" sz="1500" dirty="0" smtClean="0"/>
              <a:t>В)как в гомозиготном, так и в гетерозигот­ном организмах </a:t>
            </a:r>
          </a:p>
          <a:p>
            <a:pPr marL="324000" indent="0">
              <a:spcBef>
                <a:spcPts val="0"/>
              </a:spcBef>
              <a:buNone/>
            </a:pPr>
            <a:r>
              <a:rPr lang="ru-RU" sz="1500" dirty="0" smtClean="0"/>
              <a:t>Г )только в первом поколении     </a:t>
            </a:r>
          </a:p>
          <a:p>
            <a:pPr marL="324000" indent="0">
              <a:spcBef>
                <a:spcPts val="0"/>
              </a:spcBef>
              <a:buNone/>
            </a:pPr>
            <a:r>
              <a:rPr lang="ru-RU" sz="1500" dirty="0" smtClean="0"/>
              <a:t>8. </a:t>
            </a:r>
            <a:r>
              <a:rPr lang="ru-RU" sz="1500" dirty="0" err="1" smtClean="0"/>
              <a:t>Аутосомы</a:t>
            </a:r>
            <a:r>
              <a:rPr lang="ru-RU" sz="1500" dirty="0" smtClean="0"/>
              <a:t>  - это:</a:t>
            </a:r>
          </a:p>
          <a:p>
            <a:pPr marL="324000" indent="0">
              <a:spcBef>
                <a:spcPts val="0"/>
              </a:spcBef>
              <a:buNone/>
            </a:pPr>
            <a:r>
              <a:rPr lang="ru-RU" sz="1500" dirty="0" smtClean="0"/>
              <a:t>А)половые хромосомы </a:t>
            </a:r>
          </a:p>
          <a:p>
            <a:pPr marL="324000" indent="0">
              <a:spcBef>
                <a:spcPts val="0"/>
              </a:spcBef>
              <a:buNone/>
            </a:pPr>
            <a:r>
              <a:rPr lang="ru-RU" sz="1500" dirty="0" smtClean="0"/>
              <a:t>Б)хромосомы одинаковые у обоих полов </a:t>
            </a:r>
          </a:p>
          <a:p>
            <a:pPr marL="324000" indent="0">
              <a:spcBef>
                <a:spcPts val="0"/>
              </a:spcBef>
              <a:buNone/>
            </a:pPr>
            <a:r>
              <a:rPr lang="ru-RU" sz="1500" dirty="0" smtClean="0"/>
              <a:t>В)гаметы с гаплоидным набором хромосом </a:t>
            </a:r>
          </a:p>
          <a:p>
            <a:pPr marL="324000" indent="0">
              <a:spcBef>
                <a:spcPts val="0"/>
              </a:spcBef>
              <a:buNone/>
            </a:pPr>
            <a:r>
              <a:rPr lang="ru-RU" sz="1500" dirty="0" smtClean="0"/>
              <a:t>Г)разновидность соматических клеток</a:t>
            </a:r>
          </a:p>
          <a:p>
            <a:pPr marL="324000" indent="0">
              <a:spcBef>
                <a:spcPts val="0"/>
              </a:spcBef>
              <a:buNone/>
            </a:pPr>
            <a:r>
              <a:rPr lang="ru-RU" sz="1500" dirty="0" smtClean="0"/>
              <a:t>9. Генотип формируется под влиянием:    </a:t>
            </a:r>
          </a:p>
          <a:p>
            <a:pPr marL="324000" indent="0">
              <a:spcBef>
                <a:spcPts val="0"/>
              </a:spcBef>
              <a:buNone/>
            </a:pPr>
            <a:r>
              <a:rPr lang="ru-RU" sz="1400" dirty="0" smtClean="0"/>
              <a:t>А)только условий внешней среды </a:t>
            </a:r>
          </a:p>
          <a:p>
            <a:pPr marL="324000" indent="0">
              <a:spcBef>
                <a:spcPts val="0"/>
              </a:spcBef>
              <a:buNone/>
            </a:pPr>
            <a:r>
              <a:rPr lang="ru-RU" sz="1400" dirty="0" smtClean="0"/>
              <a:t>Б)только генотипа</a:t>
            </a:r>
          </a:p>
          <a:p>
            <a:pPr marL="324000" indent="0">
              <a:spcBef>
                <a:spcPts val="0"/>
              </a:spcBef>
              <a:buNone/>
            </a:pPr>
            <a:r>
              <a:rPr lang="ru-RU" sz="1400" dirty="0" smtClean="0"/>
              <a:t>В)генотипа и условий внешней среды</a:t>
            </a:r>
          </a:p>
          <a:p>
            <a:pPr marL="324000" indent="0">
              <a:spcBef>
                <a:spcPts val="0"/>
              </a:spcBef>
              <a:buNone/>
            </a:pPr>
            <a:r>
              <a:rPr lang="ru-RU" sz="1400" dirty="0" smtClean="0"/>
              <a:t>Г)только деятельности человека</a:t>
            </a:r>
          </a:p>
          <a:p>
            <a:pPr marL="324000" indent="0">
              <a:spcBef>
                <a:spcPts val="0"/>
              </a:spcBef>
              <a:buNone/>
            </a:pPr>
            <a:endParaRPr lang="ru-RU"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15616" y="274638"/>
            <a:ext cx="7818072" cy="490066"/>
          </a:xfrm>
        </p:spPr>
        <p:txBody>
          <a:bodyPr>
            <a:noAutofit/>
          </a:bodyPr>
          <a:lstStyle/>
          <a:p>
            <a:r>
              <a:rPr lang="ru-RU" sz="2400" dirty="0" smtClean="0"/>
              <a:t>ГБПОУ «Катав-Ивановский индустриальный техникум»</a:t>
            </a:r>
            <a:endParaRPr lang="ru-RU" sz="2400" dirty="0"/>
          </a:p>
        </p:txBody>
      </p:sp>
      <p:sp>
        <p:nvSpPr>
          <p:cNvPr id="5" name="Содержимое 4"/>
          <p:cNvSpPr>
            <a:spLocks noGrp="1"/>
          </p:cNvSpPr>
          <p:nvPr>
            <p:ph idx="1"/>
          </p:nvPr>
        </p:nvSpPr>
        <p:spPr>
          <a:xfrm>
            <a:off x="1080456" y="764704"/>
            <a:ext cx="7920000" cy="5616624"/>
          </a:xfrm>
        </p:spPr>
        <p:txBody>
          <a:bodyPr>
            <a:noAutofit/>
          </a:bodyPr>
          <a:lstStyle/>
          <a:p>
            <a:pPr marL="324000" indent="0">
              <a:spcBef>
                <a:spcPts val="0"/>
              </a:spcBef>
              <a:buNone/>
            </a:pPr>
            <a:r>
              <a:rPr lang="ru-RU" sz="1500" dirty="0" smtClean="0"/>
              <a:t>10. Наследственной изменчивостью называют:</a:t>
            </a:r>
          </a:p>
          <a:p>
            <a:pPr marL="324000" indent="0">
              <a:spcBef>
                <a:spcPts val="0"/>
              </a:spcBef>
              <a:buNone/>
            </a:pPr>
            <a:r>
              <a:rPr lang="ru-RU" sz="1500" dirty="0" smtClean="0"/>
              <a:t>А)способность живых организмов приобре­тать новые признаки              </a:t>
            </a:r>
          </a:p>
          <a:p>
            <a:pPr marL="324000" indent="0">
              <a:spcBef>
                <a:spcPts val="0"/>
              </a:spcBef>
              <a:buNone/>
            </a:pPr>
            <a:r>
              <a:rPr lang="ru-RU" sz="1500" dirty="0" smtClean="0"/>
              <a:t>Б)форму изменчивости, меняющую генотип </a:t>
            </a:r>
          </a:p>
          <a:p>
            <a:pPr marL="324000" indent="0">
              <a:spcBef>
                <a:spcPts val="0"/>
              </a:spcBef>
              <a:buNone/>
            </a:pPr>
            <a:r>
              <a:rPr lang="ru-RU" sz="1500" dirty="0" smtClean="0"/>
              <a:t>В)изменчивость, которая не имеет прямого влияния на эволюционные процессы  </a:t>
            </a:r>
          </a:p>
          <a:p>
            <a:pPr marL="324000" indent="0">
              <a:spcBef>
                <a:spcPts val="0"/>
              </a:spcBef>
              <a:buNone/>
            </a:pPr>
            <a:r>
              <a:rPr lang="ru-RU" sz="1500" dirty="0" smtClean="0"/>
              <a:t>Г)норму реакции</a:t>
            </a:r>
          </a:p>
          <a:p>
            <a:pPr marL="324000" indent="0">
              <a:spcBef>
                <a:spcPts val="0"/>
              </a:spcBef>
              <a:buNone/>
            </a:pPr>
            <a:r>
              <a:rPr lang="ru-RU" sz="1500" dirty="0" smtClean="0"/>
              <a:t>11. Селекция - процесс</a:t>
            </a:r>
          </a:p>
          <a:p>
            <a:pPr marL="324000" indent="0">
              <a:spcBef>
                <a:spcPts val="0"/>
              </a:spcBef>
              <a:buNone/>
            </a:pPr>
            <a:r>
              <a:rPr lang="ru-RU" sz="1500" dirty="0" smtClean="0"/>
              <a:t>А)одомашнивания животных          </a:t>
            </a:r>
          </a:p>
          <a:p>
            <a:pPr marL="324000" indent="0">
              <a:spcBef>
                <a:spcPts val="0"/>
              </a:spcBef>
              <a:buNone/>
            </a:pPr>
            <a:r>
              <a:rPr lang="ru-RU" sz="1500" dirty="0" smtClean="0"/>
              <a:t>Б)выведения новых и улучшения существу­ющих сортов растений и пород животных </a:t>
            </a:r>
          </a:p>
          <a:p>
            <a:pPr marL="324000" indent="0">
              <a:spcBef>
                <a:spcPts val="0"/>
              </a:spcBef>
              <a:buNone/>
            </a:pPr>
            <a:r>
              <a:rPr lang="ru-RU" sz="1500" dirty="0" smtClean="0"/>
              <a:t>В)изменения живых организмов, осущест­вляемый человеком для своих потребностей </a:t>
            </a:r>
          </a:p>
          <a:p>
            <a:pPr marL="324000" indent="0">
              <a:spcBef>
                <a:spcPts val="0"/>
              </a:spcBef>
              <a:buNone/>
            </a:pPr>
            <a:r>
              <a:rPr lang="ru-RU" sz="1500" dirty="0" smtClean="0"/>
              <a:t>Г )изучения многообразия и происхождения культурных растений</a:t>
            </a:r>
          </a:p>
          <a:p>
            <a:pPr marL="324000" indent="0">
              <a:spcBef>
                <a:spcPts val="0"/>
              </a:spcBef>
              <a:buNone/>
            </a:pPr>
            <a:r>
              <a:rPr lang="ru-RU" sz="1500" dirty="0" smtClean="0"/>
              <a:t>12. Чистая линия - это:   </a:t>
            </a:r>
          </a:p>
          <a:p>
            <a:pPr marL="324000" indent="0">
              <a:spcBef>
                <a:spcPts val="0"/>
              </a:spcBef>
              <a:buNone/>
            </a:pPr>
            <a:r>
              <a:rPr lang="ru-RU" sz="1500" dirty="0" smtClean="0"/>
              <a:t>А)порода</a:t>
            </a:r>
          </a:p>
          <a:p>
            <a:pPr marL="324000" indent="0">
              <a:spcBef>
                <a:spcPts val="0"/>
              </a:spcBef>
              <a:buNone/>
            </a:pPr>
            <a:r>
              <a:rPr lang="ru-RU" sz="1500" dirty="0" smtClean="0"/>
              <a:t>Б) сорт</a:t>
            </a:r>
          </a:p>
          <a:p>
            <a:pPr marL="324000" indent="0">
              <a:spcBef>
                <a:spcPts val="0"/>
              </a:spcBef>
              <a:buNone/>
            </a:pPr>
            <a:r>
              <a:rPr lang="ru-RU" sz="1500" dirty="0" smtClean="0"/>
              <a:t>В )группа генетически однородных (гомозиготных) организмов      </a:t>
            </a:r>
          </a:p>
          <a:p>
            <a:pPr marL="324000" indent="0">
              <a:spcBef>
                <a:spcPts val="0"/>
              </a:spcBef>
              <a:buNone/>
            </a:pPr>
            <a:r>
              <a:rPr lang="ru-RU" sz="1500" dirty="0" smtClean="0"/>
              <a:t>Г )особи, полученные под воздействием мутагенных факторов</a:t>
            </a:r>
          </a:p>
          <a:p>
            <a:pPr marL="324000" indent="0">
              <a:spcBef>
                <a:spcPts val="0"/>
              </a:spcBef>
              <a:buNone/>
            </a:pPr>
            <a:endParaRPr lang="ru-RU" sz="1500" dirty="0" smtClean="0"/>
          </a:p>
          <a:p>
            <a:pPr marL="324000" indent="0">
              <a:spcBef>
                <a:spcPts val="0"/>
              </a:spcBef>
              <a:buNone/>
            </a:pPr>
            <a:endParaRPr lang="ru-RU" sz="1500" dirty="0" smtClean="0"/>
          </a:p>
          <a:p>
            <a:pPr marL="324000" indent="0">
              <a:spcBef>
                <a:spcPts val="0"/>
              </a:spcBef>
              <a:buNone/>
            </a:pPr>
            <a:endParaRPr lang="ru-RU" sz="1500" dirty="0" smtClean="0"/>
          </a:p>
          <a:p>
            <a:pPr marL="324000" indent="0">
              <a:spcBef>
                <a:spcPts val="0"/>
              </a:spcBef>
              <a:buNone/>
            </a:pPr>
            <a:r>
              <a:rPr lang="ru-RU" sz="1500" b="1" dirty="0" smtClean="0"/>
              <a:t>ОТВЕТЫ</a:t>
            </a:r>
          </a:p>
          <a:p>
            <a:pPr marL="324000" indent="0">
              <a:spcBef>
                <a:spcPts val="0"/>
              </a:spcBef>
              <a:buNone/>
            </a:pPr>
            <a:endParaRPr lang="ru-RU" sz="1500" dirty="0" smtClean="0"/>
          </a:p>
          <a:p>
            <a:pPr marL="324000" indent="0">
              <a:spcBef>
                <a:spcPts val="0"/>
              </a:spcBef>
              <a:buNone/>
            </a:pPr>
            <a:endParaRPr lang="ru-RU" sz="1500" dirty="0" smtClean="0"/>
          </a:p>
          <a:p>
            <a:pPr marL="324000" indent="0">
              <a:spcBef>
                <a:spcPts val="0"/>
              </a:spcBef>
              <a:buNone/>
            </a:pPr>
            <a:endParaRPr lang="ru-RU" sz="1400" dirty="0"/>
          </a:p>
        </p:txBody>
      </p:sp>
      <p:graphicFrame>
        <p:nvGraphicFramePr>
          <p:cNvPr id="6" name="Таблица 5"/>
          <p:cNvGraphicFramePr>
            <a:graphicFrameLocks noGrp="1"/>
          </p:cNvGraphicFramePr>
          <p:nvPr/>
        </p:nvGraphicFramePr>
        <p:xfrm>
          <a:off x="1115616" y="5279688"/>
          <a:ext cx="7788384" cy="741600"/>
        </p:xfrm>
        <a:graphic>
          <a:graphicData uri="http://schemas.openxmlformats.org/drawingml/2006/table">
            <a:tbl>
              <a:tblPr/>
              <a:tblGrid>
                <a:gridCol w="649032"/>
                <a:gridCol w="649032"/>
                <a:gridCol w="649032"/>
                <a:gridCol w="649032"/>
                <a:gridCol w="649032"/>
                <a:gridCol w="649032"/>
                <a:gridCol w="649032"/>
                <a:gridCol w="649032"/>
                <a:gridCol w="649032"/>
                <a:gridCol w="649032"/>
                <a:gridCol w="649032"/>
                <a:gridCol w="649032"/>
              </a:tblGrid>
              <a:tr h="171000">
                <a:tc>
                  <a:txBody>
                    <a:bodyPr/>
                    <a:lstStyle/>
                    <a:p>
                      <a:pPr marL="0" algn="ctr">
                        <a:spcBef>
                          <a:spcPts val="300"/>
                        </a:spcBef>
                        <a:spcAft>
                          <a:spcPts val="0"/>
                        </a:spcAft>
                      </a:pPr>
                      <a:r>
                        <a:rPr lang="ru-RU" sz="1500" b="0">
                          <a:latin typeface="Times New Roman"/>
                          <a:ea typeface="Times New Roman"/>
                          <a:cs typeface="Arial"/>
                        </a:rPr>
                        <a:t>1</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2</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3</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4</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5</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6</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7</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8</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9</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10</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11</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12</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000">
                <a:tc>
                  <a:txBody>
                    <a:bodyPr/>
                    <a:lstStyle/>
                    <a:p>
                      <a:pPr marL="0" algn="ctr">
                        <a:spcBef>
                          <a:spcPts val="300"/>
                        </a:spcBef>
                        <a:spcAft>
                          <a:spcPts val="0"/>
                        </a:spcAft>
                      </a:pPr>
                      <a:r>
                        <a:rPr lang="ru-RU" sz="1500" b="0">
                          <a:latin typeface="Times New Roman"/>
                          <a:ea typeface="Times New Roman"/>
                          <a:cs typeface="Arial"/>
                        </a:rPr>
                        <a:t>В</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В, Г</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А, Г</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В</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В</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А, Б, В</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В</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Б</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В</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Б</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a:latin typeface="Times New Roman"/>
                          <a:ea typeface="Times New Roman"/>
                          <a:cs typeface="Arial"/>
                        </a:rPr>
                        <a:t>В</a:t>
                      </a:r>
                      <a:endParaRPr lang="ru-RU" sz="1500" b="1">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300"/>
                        </a:spcBef>
                        <a:spcAft>
                          <a:spcPts val="0"/>
                        </a:spcAft>
                      </a:pPr>
                      <a:r>
                        <a:rPr lang="ru-RU" sz="1500" b="0" dirty="0">
                          <a:latin typeface="Times New Roman"/>
                          <a:ea typeface="Times New Roman"/>
                          <a:cs typeface="Arial"/>
                        </a:rPr>
                        <a:t>В</a:t>
                      </a:r>
                      <a:endParaRPr lang="ru-RU" sz="1500" b="1" dirty="0">
                        <a:latin typeface="Arial"/>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ОТВЕТЫ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15616" y="274638"/>
            <a:ext cx="7818072" cy="490066"/>
          </a:xfrm>
        </p:spPr>
        <p:txBody>
          <a:bodyPr>
            <a:noAutofit/>
          </a:bodyPr>
          <a:lstStyle/>
          <a:p>
            <a:r>
              <a:rPr lang="ru-RU" sz="2400" dirty="0" smtClean="0"/>
              <a:t>ГБПОУ «Катав-Ивановский индустриальный техникум»</a:t>
            </a:r>
            <a:endParaRPr lang="ru-RU" sz="2400" dirty="0"/>
          </a:p>
        </p:txBody>
      </p:sp>
      <p:graphicFrame>
        <p:nvGraphicFramePr>
          <p:cNvPr id="6" name="Содержимое 5"/>
          <p:cNvGraphicFramePr>
            <a:graphicFrameLocks noGrp="1"/>
          </p:cNvGraphicFramePr>
          <p:nvPr>
            <p:ph idx="1"/>
          </p:nvPr>
        </p:nvGraphicFramePr>
        <p:xfrm>
          <a:off x="1081088" y="836712"/>
          <a:ext cx="7920038" cy="5232604"/>
        </p:xfrm>
        <a:graphic>
          <a:graphicData uri="http://schemas.openxmlformats.org/drawingml/2006/table">
            <a:tbl>
              <a:tblPr firstRow="1" bandRow="1">
                <a:tableStyleId>{16D9F66E-5EB9-4882-86FB-DCBF35E3C3E4}</a:tableStyleId>
              </a:tblPr>
              <a:tblGrid>
                <a:gridCol w="2482800"/>
                <a:gridCol w="5437238"/>
              </a:tblGrid>
              <a:tr h="289764">
                <a:tc gridSpan="2">
                  <a:txBody>
                    <a:bodyPr/>
                    <a:lstStyle/>
                    <a:p>
                      <a:pPr>
                        <a:lnSpc>
                          <a:spcPct val="100000"/>
                        </a:lnSpc>
                        <a:spcAft>
                          <a:spcPts val="0"/>
                        </a:spcAft>
                      </a:pPr>
                      <a:r>
                        <a:rPr lang="ru-RU" sz="1500" b="1" dirty="0" smtClean="0">
                          <a:latin typeface="Calibri"/>
                          <a:ea typeface="Times New Roman"/>
                          <a:cs typeface="Times New Roman"/>
                        </a:rPr>
                        <a:t>Установить соответствие</a:t>
                      </a:r>
                      <a:endParaRPr lang="ru-RU" sz="1500" b="1" dirty="0">
                        <a:latin typeface="Calibri"/>
                        <a:ea typeface="Times New Roman"/>
                        <a:cs typeface="Times New Roman"/>
                      </a:endParaRPr>
                    </a:p>
                  </a:txBody>
                  <a:tcPr marL="68580" marR="68580" marT="0" marB="0">
                    <a:solidFill>
                      <a:schemeClr val="bg1"/>
                    </a:solidFill>
                  </a:tcPr>
                </a:tc>
                <a:tc hMerge="1">
                  <a:txBody>
                    <a:bodyPr/>
                    <a:lstStyle/>
                    <a:p>
                      <a:pPr>
                        <a:lnSpc>
                          <a:spcPct val="115000"/>
                        </a:lnSpc>
                        <a:spcAft>
                          <a:spcPts val="0"/>
                        </a:spcAft>
                      </a:pPr>
                      <a:endParaRPr lang="ru-RU" sz="1500" b="1" dirty="0">
                        <a:latin typeface="Calibri"/>
                        <a:ea typeface="Times New Roman"/>
                        <a:cs typeface="Times New Roman"/>
                      </a:endParaRPr>
                    </a:p>
                  </a:txBody>
                  <a:tcPr marL="68580" marR="68580" marT="0" marB="0">
                    <a:solidFill>
                      <a:schemeClr val="bg1"/>
                    </a:solidFill>
                  </a:tcPr>
                </a:tc>
              </a:tr>
              <a:tr h="370840">
                <a:tc>
                  <a:txBody>
                    <a:bodyPr/>
                    <a:lstStyle/>
                    <a:p>
                      <a:pPr>
                        <a:lnSpc>
                          <a:spcPct val="100000"/>
                        </a:lnSpc>
                        <a:spcAft>
                          <a:spcPts val="0"/>
                        </a:spcAft>
                      </a:pPr>
                      <a:r>
                        <a:rPr lang="ru-RU" sz="1500" b="1" dirty="0"/>
                        <a:t>1. Изменчивость</a:t>
                      </a:r>
                      <a:endParaRPr lang="ru-RU" sz="1500" b="1" dirty="0">
                        <a:latin typeface="Calibri"/>
                        <a:ea typeface="Times New Roman"/>
                        <a:cs typeface="Times New Roman"/>
                      </a:endParaRPr>
                    </a:p>
                  </a:txBody>
                  <a:tcPr marL="68580" marR="68580" marT="0" marB="0">
                    <a:solidFill>
                      <a:schemeClr val="bg1"/>
                    </a:solidFill>
                  </a:tcPr>
                </a:tc>
                <a:tc>
                  <a:txBody>
                    <a:bodyPr/>
                    <a:lstStyle/>
                    <a:p>
                      <a:pPr>
                        <a:lnSpc>
                          <a:spcPct val="100000"/>
                        </a:lnSpc>
                        <a:spcAft>
                          <a:spcPts val="0"/>
                        </a:spcAft>
                      </a:pPr>
                      <a:r>
                        <a:rPr lang="ru-RU" sz="1500" b="1"/>
                        <a:t>А. Изменения отдельных генов, преобразование химической структуры ДНК</a:t>
                      </a:r>
                      <a:endParaRPr lang="ru-RU" sz="1500" b="1">
                        <a:latin typeface="Calibri"/>
                        <a:ea typeface="Times New Roman"/>
                        <a:cs typeface="Times New Roman"/>
                      </a:endParaRPr>
                    </a:p>
                  </a:txBody>
                  <a:tcPr marL="68580" marR="68580" marT="0" marB="0">
                    <a:solidFill>
                      <a:schemeClr val="bg1"/>
                    </a:solidFill>
                  </a:tcPr>
                </a:tc>
              </a:tr>
              <a:tr h="370840">
                <a:tc>
                  <a:txBody>
                    <a:bodyPr/>
                    <a:lstStyle/>
                    <a:p>
                      <a:pPr>
                        <a:lnSpc>
                          <a:spcPct val="100000"/>
                        </a:lnSpc>
                        <a:spcAft>
                          <a:spcPts val="0"/>
                        </a:spcAft>
                      </a:pPr>
                      <a:r>
                        <a:rPr lang="ru-RU" sz="1500" b="1"/>
                        <a:t>2. Дигибридное скрещивание</a:t>
                      </a:r>
                      <a:endParaRPr lang="ru-RU" sz="1500" b="1">
                        <a:latin typeface="Calibri"/>
                        <a:ea typeface="Times New Roman"/>
                        <a:cs typeface="Times New Roman"/>
                      </a:endParaRPr>
                    </a:p>
                  </a:txBody>
                  <a:tcPr marL="68580" marR="68580" marT="0" marB="0">
                    <a:solidFill>
                      <a:schemeClr val="bg1"/>
                    </a:solidFill>
                  </a:tcPr>
                </a:tc>
                <a:tc>
                  <a:txBody>
                    <a:bodyPr/>
                    <a:lstStyle/>
                    <a:p>
                      <a:pPr>
                        <a:lnSpc>
                          <a:spcPct val="100000"/>
                        </a:lnSpc>
                        <a:spcAft>
                          <a:spcPts val="0"/>
                        </a:spcAft>
                      </a:pPr>
                      <a:r>
                        <a:rPr lang="ru-RU" sz="1500" b="1"/>
                        <a:t>Б. Организм, получающийся в результате скрещивания особей с разными наследственными задатками;</a:t>
                      </a:r>
                      <a:endParaRPr lang="ru-RU" sz="1500" b="1">
                        <a:latin typeface="Calibri"/>
                        <a:ea typeface="Times New Roman"/>
                        <a:cs typeface="Times New Roman"/>
                      </a:endParaRPr>
                    </a:p>
                  </a:txBody>
                  <a:tcPr marL="68580" marR="68580" marT="0" marB="0">
                    <a:solidFill>
                      <a:schemeClr val="bg1"/>
                    </a:solidFill>
                  </a:tcPr>
                </a:tc>
              </a:tr>
              <a:tr h="370840">
                <a:tc>
                  <a:txBody>
                    <a:bodyPr/>
                    <a:lstStyle/>
                    <a:p>
                      <a:pPr>
                        <a:lnSpc>
                          <a:spcPct val="100000"/>
                        </a:lnSpc>
                        <a:spcAft>
                          <a:spcPts val="0"/>
                        </a:spcAft>
                      </a:pPr>
                      <a:r>
                        <a:rPr lang="ru-RU" sz="1500" b="1"/>
                        <a:t>3. Наследование</a:t>
                      </a:r>
                      <a:endParaRPr lang="ru-RU" sz="1500" b="1">
                        <a:latin typeface="Calibri"/>
                        <a:ea typeface="Times New Roman"/>
                        <a:cs typeface="Times New Roman"/>
                      </a:endParaRPr>
                    </a:p>
                  </a:txBody>
                  <a:tcPr marL="68580" marR="68580" marT="0" marB="0">
                    <a:solidFill>
                      <a:schemeClr val="bg1"/>
                    </a:solidFill>
                  </a:tcPr>
                </a:tc>
                <a:tc>
                  <a:txBody>
                    <a:bodyPr/>
                    <a:lstStyle/>
                    <a:p>
                      <a:pPr>
                        <a:lnSpc>
                          <a:spcPct val="100000"/>
                        </a:lnSpc>
                        <a:spcAft>
                          <a:spcPts val="0"/>
                        </a:spcAft>
                      </a:pPr>
                      <a:r>
                        <a:rPr lang="ru-RU" sz="1500" b="1"/>
                        <a:t>В. Способность организма приобретать новые признаки и особенности в процессе индивидуального развития</a:t>
                      </a:r>
                      <a:endParaRPr lang="ru-RU" sz="1500" b="1">
                        <a:latin typeface="Calibri"/>
                        <a:ea typeface="Times New Roman"/>
                        <a:cs typeface="Times New Roman"/>
                      </a:endParaRPr>
                    </a:p>
                  </a:txBody>
                  <a:tcPr marL="68580" marR="68580" marT="0" marB="0">
                    <a:solidFill>
                      <a:schemeClr val="bg1"/>
                    </a:solidFill>
                  </a:tcPr>
                </a:tc>
              </a:tr>
              <a:tr h="370840">
                <a:tc>
                  <a:txBody>
                    <a:bodyPr/>
                    <a:lstStyle/>
                    <a:p>
                      <a:pPr>
                        <a:lnSpc>
                          <a:spcPct val="100000"/>
                        </a:lnSpc>
                        <a:spcAft>
                          <a:spcPts val="0"/>
                        </a:spcAft>
                      </a:pPr>
                      <a:r>
                        <a:rPr lang="ru-RU" sz="1500" b="1"/>
                        <a:t>4. Гибрид</a:t>
                      </a:r>
                      <a:endParaRPr lang="ru-RU" sz="1500" b="1">
                        <a:latin typeface="Calibri"/>
                        <a:ea typeface="Times New Roman"/>
                        <a:cs typeface="Times New Roman"/>
                      </a:endParaRPr>
                    </a:p>
                  </a:txBody>
                  <a:tcPr marL="68580" marR="68580" marT="0" marB="0">
                    <a:solidFill>
                      <a:schemeClr val="bg1"/>
                    </a:solidFill>
                  </a:tcPr>
                </a:tc>
                <a:tc>
                  <a:txBody>
                    <a:bodyPr/>
                    <a:lstStyle/>
                    <a:p>
                      <a:pPr>
                        <a:lnSpc>
                          <a:spcPct val="100000"/>
                        </a:lnSpc>
                        <a:spcAft>
                          <a:spcPts val="0"/>
                        </a:spcAft>
                      </a:pPr>
                      <a:r>
                        <a:rPr lang="ru-RU" sz="1500" b="1"/>
                        <a:t>Г. Изменения, связанные с влиянием  условий внешней среды</a:t>
                      </a:r>
                      <a:endParaRPr lang="ru-RU" sz="1500" b="1">
                        <a:latin typeface="Calibri"/>
                        <a:ea typeface="Times New Roman"/>
                        <a:cs typeface="Times New Roman"/>
                      </a:endParaRPr>
                    </a:p>
                  </a:txBody>
                  <a:tcPr marL="68580" marR="68580" marT="0" marB="0">
                    <a:solidFill>
                      <a:schemeClr val="bg1"/>
                    </a:solidFill>
                  </a:tcPr>
                </a:tc>
              </a:tr>
              <a:tr h="370840">
                <a:tc>
                  <a:txBody>
                    <a:bodyPr/>
                    <a:lstStyle/>
                    <a:p>
                      <a:pPr>
                        <a:lnSpc>
                          <a:spcPct val="100000"/>
                        </a:lnSpc>
                        <a:spcAft>
                          <a:spcPts val="0"/>
                        </a:spcAft>
                      </a:pPr>
                      <a:r>
                        <a:rPr lang="ru-RU" sz="1500" b="1"/>
                        <a:t>5. Модификационная изменчивость</a:t>
                      </a:r>
                      <a:endParaRPr lang="ru-RU" sz="1500" b="1">
                        <a:latin typeface="Calibri"/>
                        <a:ea typeface="Times New Roman"/>
                        <a:cs typeface="Times New Roman"/>
                      </a:endParaRPr>
                    </a:p>
                  </a:txBody>
                  <a:tcPr marL="68580" marR="68580" marT="0" marB="0">
                    <a:solidFill>
                      <a:schemeClr val="bg1"/>
                    </a:solidFill>
                  </a:tcPr>
                </a:tc>
                <a:tc>
                  <a:txBody>
                    <a:bodyPr/>
                    <a:lstStyle/>
                    <a:p>
                      <a:pPr>
                        <a:lnSpc>
                          <a:spcPct val="100000"/>
                        </a:lnSpc>
                        <a:spcAft>
                          <a:spcPts val="0"/>
                        </a:spcAft>
                      </a:pPr>
                      <a:r>
                        <a:rPr lang="ru-RU" sz="1500" b="1"/>
                        <a:t>Д. Передача наследственной информации из поколения в поколение</a:t>
                      </a:r>
                      <a:endParaRPr lang="ru-RU" sz="1500" b="1">
                        <a:latin typeface="Calibri"/>
                        <a:ea typeface="Times New Roman"/>
                        <a:cs typeface="Times New Roman"/>
                      </a:endParaRPr>
                    </a:p>
                  </a:txBody>
                  <a:tcPr marL="68580" marR="68580" marT="0" marB="0">
                    <a:solidFill>
                      <a:schemeClr val="bg1"/>
                    </a:solidFill>
                  </a:tcPr>
                </a:tc>
              </a:tr>
              <a:tr h="370840">
                <a:tc>
                  <a:txBody>
                    <a:bodyPr/>
                    <a:lstStyle/>
                    <a:p>
                      <a:pPr>
                        <a:lnSpc>
                          <a:spcPct val="100000"/>
                        </a:lnSpc>
                        <a:spcAft>
                          <a:spcPts val="0"/>
                        </a:spcAft>
                      </a:pPr>
                      <a:r>
                        <a:rPr lang="ru-RU" sz="1500" b="1"/>
                        <a:t>6. Генные мутации</a:t>
                      </a:r>
                      <a:endParaRPr lang="ru-RU" sz="1500" b="1">
                        <a:latin typeface="Calibri"/>
                        <a:ea typeface="Times New Roman"/>
                        <a:cs typeface="Times New Roman"/>
                      </a:endParaRPr>
                    </a:p>
                  </a:txBody>
                  <a:tcPr marL="68580" marR="68580" marT="0" marB="0">
                    <a:solidFill>
                      <a:schemeClr val="bg1"/>
                    </a:solidFill>
                  </a:tcPr>
                </a:tc>
                <a:tc>
                  <a:txBody>
                    <a:bodyPr/>
                    <a:lstStyle/>
                    <a:p>
                      <a:pPr>
                        <a:lnSpc>
                          <a:spcPct val="100000"/>
                        </a:lnSpc>
                        <a:spcAft>
                          <a:spcPts val="0"/>
                        </a:spcAft>
                      </a:pPr>
                      <a:r>
                        <a:rPr lang="ru-RU" sz="1500" b="1"/>
                        <a:t>Е. Скрещивание особей, отличающихся по двум парам альтернативных признаков</a:t>
                      </a:r>
                      <a:endParaRPr lang="ru-RU" sz="1500" b="1">
                        <a:latin typeface="Calibri"/>
                        <a:ea typeface="Times New Roman"/>
                        <a:cs typeface="Times New Roman"/>
                      </a:endParaRPr>
                    </a:p>
                  </a:txBody>
                  <a:tcPr marL="68580" marR="68580" marT="0" marB="0">
                    <a:solidFill>
                      <a:schemeClr val="bg1"/>
                    </a:solidFill>
                  </a:tcPr>
                </a:tc>
              </a:tr>
              <a:tr h="370840">
                <a:tc>
                  <a:txBody>
                    <a:bodyPr/>
                    <a:lstStyle/>
                    <a:p>
                      <a:pPr>
                        <a:lnSpc>
                          <a:spcPct val="100000"/>
                        </a:lnSpc>
                        <a:spcAft>
                          <a:spcPts val="0"/>
                        </a:spcAft>
                      </a:pPr>
                      <a:r>
                        <a:rPr lang="ru-RU" sz="1500" b="1"/>
                        <a:t>7. Наследственность</a:t>
                      </a:r>
                      <a:endParaRPr lang="ru-RU" sz="1500" b="1">
                        <a:latin typeface="Calibri"/>
                        <a:ea typeface="Times New Roman"/>
                        <a:cs typeface="Times New Roman"/>
                      </a:endParaRPr>
                    </a:p>
                  </a:txBody>
                  <a:tcPr marL="68580" marR="68580" marT="0" marB="0">
                    <a:solidFill>
                      <a:schemeClr val="bg1"/>
                    </a:solidFill>
                  </a:tcPr>
                </a:tc>
                <a:tc>
                  <a:txBody>
                    <a:bodyPr/>
                    <a:lstStyle/>
                    <a:p>
                      <a:pPr>
                        <a:lnSpc>
                          <a:spcPct val="100000"/>
                        </a:lnSpc>
                        <a:spcAft>
                          <a:spcPts val="0"/>
                        </a:spcAft>
                      </a:pPr>
                      <a:r>
                        <a:rPr lang="ru-RU" sz="1500" b="1"/>
                        <a:t>Ж. Изменения, связанные с перемещением части хромосомы или разворотом ее на 180</a:t>
                      </a:r>
                      <a:r>
                        <a:rPr lang="ru-RU" sz="1500" b="1" baseline="30000"/>
                        <a:t>0</a:t>
                      </a:r>
                      <a:endParaRPr lang="ru-RU" sz="1500" b="1">
                        <a:latin typeface="Calibri"/>
                        <a:ea typeface="Times New Roman"/>
                        <a:cs typeface="Times New Roman"/>
                      </a:endParaRPr>
                    </a:p>
                  </a:txBody>
                  <a:tcPr marL="68580" marR="68580" marT="0" marB="0">
                    <a:solidFill>
                      <a:schemeClr val="bg1"/>
                    </a:solidFill>
                  </a:tcPr>
                </a:tc>
              </a:tr>
              <a:tr h="370840">
                <a:tc>
                  <a:txBody>
                    <a:bodyPr/>
                    <a:lstStyle/>
                    <a:p>
                      <a:pPr>
                        <a:lnSpc>
                          <a:spcPct val="100000"/>
                        </a:lnSpc>
                        <a:spcAft>
                          <a:spcPts val="0"/>
                        </a:spcAft>
                      </a:pPr>
                      <a:r>
                        <a:rPr lang="ru-RU" sz="1500" b="1"/>
                        <a:t>8. Моногибридное скрещивание</a:t>
                      </a:r>
                      <a:endParaRPr lang="ru-RU" sz="1500" b="1">
                        <a:latin typeface="Calibri"/>
                        <a:ea typeface="Times New Roman"/>
                        <a:cs typeface="Times New Roman"/>
                      </a:endParaRPr>
                    </a:p>
                  </a:txBody>
                  <a:tcPr marL="68580" marR="68580" marT="0" marB="0">
                    <a:solidFill>
                      <a:schemeClr val="bg1"/>
                    </a:solidFill>
                  </a:tcPr>
                </a:tc>
                <a:tc>
                  <a:txBody>
                    <a:bodyPr/>
                    <a:lstStyle/>
                    <a:p>
                      <a:pPr>
                        <a:lnSpc>
                          <a:spcPct val="100000"/>
                        </a:lnSpc>
                        <a:spcAft>
                          <a:spcPts val="0"/>
                        </a:spcAft>
                      </a:pPr>
                      <a:r>
                        <a:rPr lang="ru-RU" sz="1500" b="1"/>
                        <a:t>З. Изменения, связанные с нарушением наследования генотипа</a:t>
                      </a:r>
                      <a:endParaRPr lang="ru-RU" sz="1500" b="1">
                        <a:latin typeface="Calibri"/>
                        <a:ea typeface="Times New Roman"/>
                        <a:cs typeface="Times New Roman"/>
                      </a:endParaRPr>
                    </a:p>
                  </a:txBody>
                  <a:tcPr marL="68580" marR="68580" marT="0" marB="0">
                    <a:solidFill>
                      <a:schemeClr val="bg1"/>
                    </a:solidFill>
                  </a:tcPr>
                </a:tc>
              </a:tr>
              <a:tr h="370840">
                <a:tc>
                  <a:txBody>
                    <a:bodyPr/>
                    <a:lstStyle/>
                    <a:p>
                      <a:pPr>
                        <a:lnSpc>
                          <a:spcPct val="100000"/>
                        </a:lnSpc>
                        <a:spcAft>
                          <a:spcPts val="0"/>
                        </a:spcAft>
                      </a:pPr>
                      <a:r>
                        <a:rPr lang="ru-RU" sz="1500" b="1"/>
                        <a:t>9. Расщепление</a:t>
                      </a:r>
                      <a:endParaRPr lang="ru-RU" sz="1500" b="1">
                        <a:latin typeface="Calibri"/>
                        <a:ea typeface="Times New Roman"/>
                        <a:cs typeface="Times New Roman"/>
                      </a:endParaRPr>
                    </a:p>
                  </a:txBody>
                  <a:tcPr marL="68580" marR="68580" marT="0" marB="0">
                    <a:solidFill>
                      <a:schemeClr val="bg1"/>
                    </a:solidFill>
                  </a:tcPr>
                </a:tc>
                <a:tc>
                  <a:txBody>
                    <a:bodyPr/>
                    <a:lstStyle/>
                    <a:p>
                      <a:pPr>
                        <a:lnSpc>
                          <a:spcPct val="100000"/>
                        </a:lnSpc>
                        <a:spcAft>
                          <a:spcPts val="0"/>
                        </a:spcAft>
                      </a:pPr>
                      <a:r>
                        <a:rPr lang="ru-RU" sz="1500" b="1"/>
                        <a:t>И. Способность организма передавать признаки и особенности из поколения в поколение</a:t>
                      </a:r>
                      <a:endParaRPr lang="ru-RU" sz="1500" b="1">
                        <a:latin typeface="Calibri"/>
                        <a:ea typeface="Times New Roman"/>
                        <a:cs typeface="Times New Roman"/>
                      </a:endParaRPr>
                    </a:p>
                  </a:txBody>
                  <a:tcPr marL="68580" marR="68580" marT="0" marB="0">
                    <a:solidFill>
                      <a:schemeClr val="bg1"/>
                    </a:solidFill>
                  </a:tcPr>
                </a:tc>
              </a:tr>
              <a:tr h="370840">
                <a:tc>
                  <a:txBody>
                    <a:bodyPr/>
                    <a:lstStyle/>
                    <a:p>
                      <a:pPr>
                        <a:lnSpc>
                          <a:spcPct val="100000"/>
                        </a:lnSpc>
                        <a:spcAft>
                          <a:spcPts val="0"/>
                        </a:spcAft>
                      </a:pPr>
                      <a:r>
                        <a:rPr lang="ru-RU" sz="1500" b="1"/>
                        <a:t>10. Мутационная изменчивость</a:t>
                      </a:r>
                      <a:endParaRPr lang="ru-RU" sz="1500" b="1">
                        <a:latin typeface="Calibri"/>
                        <a:ea typeface="Times New Roman"/>
                        <a:cs typeface="Times New Roman"/>
                      </a:endParaRPr>
                    </a:p>
                  </a:txBody>
                  <a:tcPr marL="68580" marR="68580" marT="0" marB="0">
                    <a:solidFill>
                      <a:schemeClr val="bg1"/>
                    </a:solidFill>
                  </a:tcPr>
                </a:tc>
                <a:tc>
                  <a:txBody>
                    <a:bodyPr/>
                    <a:lstStyle/>
                    <a:p>
                      <a:pPr>
                        <a:lnSpc>
                          <a:spcPct val="100000"/>
                        </a:lnSpc>
                        <a:spcAft>
                          <a:spcPts val="0"/>
                        </a:spcAft>
                      </a:pPr>
                      <a:r>
                        <a:rPr lang="ru-RU" sz="1500" b="1"/>
                        <a:t>К. Проявление в потомстве различных вариантов одного и того же признака</a:t>
                      </a:r>
                      <a:endParaRPr lang="ru-RU" sz="1500" b="1">
                        <a:latin typeface="Calibri"/>
                        <a:ea typeface="Times New Roman"/>
                        <a:cs typeface="Times New Roman"/>
                      </a:endParaRPr>
                    </a:p>
                  </a:txBody>
                  <a:tcPr marL="68580" marR="68580" marT="0" marB="0">
                    <a:solidFill>
                      <a:schemeClr val="bg1"/>
                    </a:solidFill>
                  </a:tcPr>
                </a:tc>
              </a:tr>
              <a:tr h="370840">
                <a:tc>
                  <a:txBody>
                    <a:bodyPr/>
                    <a:lstStyle/>
                    <a:p>
                      <a:pPr>
                        <a:lnSpc>
                          <a:spcPct val="100000"/>
                        </a:lnSpc>
                        <a:spcAft>
                          <a:spcPts val="0"/>
                        </a:spcAft>
                      </a:pPr>
                      <a:r>
                        <a:rPr lang="ru-RU" sz="1500" b="1" dirty="0"/>
                        <a:t>11. Хромосомные мутации</a:t>
                      </a:r>
                      <a:endParaRPr lang="ru-RU" sz="1500" b="1" dirty="0">
                        <a:latin typeface="Calibri"/>
                        <a:ea typeface="Times New Roman"/>
                        <a:cs typeface="Times New Roman"/>
                      </a:endParaRPr>
                    </a:p>
                  </a:txBody>
                  <a:tcPr marL="68580" marR="68580" marT="0" marB="0">
                    <a:solidFill>
                      <a:schemeClr val="bg1"/>
                    </a:solidFill>
                  </a:tcPr>
                </a:tc>
                <a:tc>
                  <a:txBody>
                    <a:bodyPr/>
                    <a:lstStyle/>
                    <a:p>
                      <a:pPr>
                        <a:lnSpc>
                          <a:spcPct val="100000"/>
                        </a:lnSpc>
                        <a:spcAft>
                          <a:spcPts val="0"/>
                        </a:spcAft>
                      </a:pPr>
                      <a:r>
                        <a:rPr lang="ru-RU" sz="1500" b="1" dirty="0"/>
                        <a:t>Л. Скрещивание особей, отличающихся по одной паре альтернативных признаков</a:t>
                      </a:r>
                      <a:endParaRPr lang="ru-RU" sz="1500" b="1" dirty="0">
                        <a:latin typeface="Calibri"/>
                        <a:ea typeface="Times New Roman"/>
                        <a:cs typeface="Times New Roman"/>
                      </a:endParaRPr>
                    </a:p>
                  </a:txBody>
                  <a:tcPr marL="68580" marR="68580" marT="0" marB="0">
                    <a:solidFill>
                      <a:schemeClr val="bg1"/>
                    </a:solidFill>
                  </a:tcPr>
                </a:tc>
              </a:tr>
            </a:tbl>
          </a:graphicData>
        </a:graphic>
      </p:graphicFrame>
      <p:graphicFrame>
        <p:nvGraphicFramePr>
          <p:cNvPr id="7" name="Таблица 6"/>
          <p:cNvGraphicFramePr>
            <a:graphicFrameLocks noGrp="1"/>
          </p:cNvGraphicFramePr>
          <p:nvPr/>
        </p:nvGraphicFramePr>
        <p:xfrm>
          <a:off x="1524000" y="6309320"/>
          <a:ext cx="6936432" cy="228600"/>
        </p:xfrm>
        <a:graphic>
          <a:graphicData uri="http://schemas.openxmlformats.org/drawingml/2006/table">
            <a:tbl>
              <a:tblPr/>
              <a:tblGrid>
                <a:gridCol w="6936432"/>
              </a:tblGrid>
              <a:tr h="0">
                <a:tc>
                  <a:txBody>
                    <a:bodyPr/>
                    <a:lstStyle/>
                    <a:p>
                      <a:pPr marL="330200" algn="ctr">
                        <a:spcBef>
                          <a:spcPts val="300"/>
                        </a:spcBef>
                        <a:spcAft>
                          <a:spcPts val="0"/>
                        </a:spcAft>
                      </a:pPr>
                      <a:r>
                        <a:rPr lang="ru-RU" sz="1500" b="1" dirty="0" smtClean="0">
                          <a:latin typeface="Times New Roman"/>
                          <a:ea typeface="Times New Roman"/>
                          <a:cs typeface="Arial"/>
                        </a:rPr>
                        <a:t>ОТВЕТЫ</a:t>
                      </a:r>
                      <a:r>
                        <a:rPr lang="ru-RU" sz="1500" b="0" dirty="0" smtClean="0">
                          <a:latin typeface="Times New Roman"/>
                          <a:ea typeface="Times New Roman"/>
                          <a:cs typeface="Arial"/>
                        </a:rPr>
                        <a:t>:     1-В</a:t>
                      </a:r>
                      <a:r>
                        <a:rPr lang="ru-RU" sz="1500" b="0" dirty="0">
                          <a:latin typeface="Times New Roman"/>
                          <a:ea typeface="Times New Roman"/>
                          <a:cs typeface="Arial"/>
                        </a:rPr>
                        <a:t>, 2-Е, 3-Д, 4-Б, 5-Г, 6-А, 7-И, 8-Л, 9-К, 10-З, 11-Ж</a:t>
                      </a:r>
                      <a:endParaRPr lang="ru-RU" sz="1500" b="1" dirty="0">
                        <a:latin typeface="Arial"/>
                        <a:ea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1080456" y="764704"/>
            <a:ext cx="7920000" cy="5940000"/>
          </a:xfrm>
        </p:spPr>
        <p:txBody>
          <a:bodyPr>
            <a:noAutofit/>
          </a:bodyPr>
          <a:lstStyle/>
          <a:p>
            <a:pPr marL="216000" lvl="1" indent="0">
              <a:spcBef>
                <a:spcPts val="0"/>
              </a:spcBef>
              <a:buNone/>
            </a:pPr>
            <a:r>
              <a:rPr lang="ru-RU" sz="1500" u="sng" dirty="0" smtClean="0"/>
              <a:t>3. Мотивация темы.</a:t>
            </a:r>
            <a:endParaRPr lang="ru-RU" sz="1500" dirty="0" smtClean="0"/>
          </a:p>
          <a:p>
            <a:pPr marL="216000" indent="0">
              <a:spcBef>
                <a:spcPts val="0"/>
              </a:spcBef>
              <a:buNone/>
            </a:pPr>
            <a:r>
              <a:rPr lang="ru-RU" sz="1500" dirty="0" smtClean="0"/>
              <a:t>Значение биологических знаний  при решении задач и составлении схем.</a:t>
            </a:r>
          </a:p>
          <a:p>
            <a:pPr marL="216000" lvl="1" indent="0">
              <a:spcBef>
                <a:spcPts val="0"/>
              </a:spcBef>
              <a:buNone/>
            </a:pPr>
            <a:r>
              <a:rPr lang="ru-RU" sz="1500" u="sng" dirty="0" smtClean="0"/>
              <a:t>3.1 Основная часть</a:t>
            </a:r>
            <a:r>
              <a:rPr lang="ru-RU" sz="1500" dirty="0" smtClean="0"/>
              <a:t>:</a:t>
            </a:r>
          </a:p>
          <a:p>
            <a:pPr marL="216000" indent="0">
              <a:spcBef>
                <a:spcPts val="0"/>
              </a:spcBef>
              <a:buNone/>
            </a:pPr>
            <a:r>
              <a:rPr lang="ru-RU" sz="1500" i="1" dirty="0" smtClean="0"/>
              <a:t>3.1.1 Доклад обучающегося: «</a:t>
            </a:r>
            <a:r>
              <a:rPr lang="ru-RU" sz="1500" i="1" dirty="0" err="1" smtClean="0"/>
              <a:t>Грегор</a:t>
            </a:r>
            <a:r>
              <a:rPr lang="ru-RU" sz="1500" i="1" dirty="0" smtClean="0"/>
              <a:t> Мендель»</a:t>
            </a:r>
            <a:r>
              <a:rPr lang="ru-RU" sz="1500" dirty="0" smtClean="0"/>
              <a:t> (5 мин)</a:t>
            </a:r>
          </a:p>
          <a:p>
            <a:pPr marL="2517775" indent="0" algn="just">
              <a:spcBef>
                <a:spcPts val="0"/>
              </a:spcBef>
              <a:buNone/>
            </a:pPr>
            <a:endParaRPr lang="ru-RU" sz="1500" dirty="0" smtClean="0"/>
          </a:p>
          <a:p>
            <a:pPr marL="2247900" indent="0" algn="just">
              <a:spcBef>
                <a:spcPts val="0"/>
              </a:spcBef>
              <a:buNone/>
            </a:pPr>
            <a:r>
              <a:rPr lang="ru-RU" sz="1600" dirty="0" err="1" smtClean="0"/>
              <a:t>Г</a:t>
            </a:r>
            <a:r>
              <a:rPr lang="ru-RU" sz="1600" b="1" dirty="0" err="1" smtClean="0"/>
              <a:t>регор</a:t>
            </a:r>
            <a:r>
              <a:rPr lang="ru-RU" sz="1600" b="1" dirty="0" smtClean="0"/>
              <a:t> Иоганн МЕНДЕЛЬ </a:t>
            </a:r>
            <a:r>
              <a:rPr lang="ru-RU" sz="1600" b="1" dirty="0" err="1" smtClean="0"/>
              <a:t>Gregor</a:t>
            </a:r>
            <a:r>
              <a:rPr lang="ru-RU" sz="1600" b="1" dirty="0" smtClean="0"/>
              <a:t> </a:t>
            </a:r>
            <a:r>
              <a:rPr lang="ru-RU" sz="1600" b="1" dirty="0" err="1" smtClean="0"/>
              <a:t>Johann</a:t>
            </a:r>
            <a:r>
              <a:rPr lang="ru-RU" sz="1600" b="1" dirty="0" smtClean="0"/>
              <a:t> </a:t>
            </a:r>
            <a:r>
              <a:rPr lang="ru-RU" sz="1600" b="1" dirty="0" err="1" smtClean="0"/>
              <a:t>Mendel</a:t>
            </a:r>
            <a:r>
              <a:rPr lang="ru-RU" sz="1600" b="1" dirty="0" smtClean="0"/>
              <a:t>,  1822–84 </a:t>
            </a:r>
            <a:endParaRPr lang="ru-RU" sz="1600" dirty="0" smtClean="0"/>
          </a:p>
          <a:p>
            <a:pPr marL="2247900" indent="0" algn="just">
              <a:spcBef>
                <a:spcPts val="0"/>
              </a:spcBef>
              <a:buNone/>
            </a:pPr>
            <a:r>
              <a:rPr lang="ru-RU" sz="1600" dirty="0" smtClean="0"/>
              <a:t>Моравский монах и генетик растений. Иоганн Мендель родился в местечке </a:t>
            </a:r>
            <a:r>
              <a:rPr lang="ru-RU" sz="1600" dirty="0" err="1" smtClean="0"/>
              <a:t>Хейнцендорф</a:t>
            </a:r>
            <a:r>
              <a:rPr lang="ru-RU" sz="1600" dirty="0" smtClean="0"/>
              <a:t> (ныне </a:t>
            </a:r>
            <a:r>
              <a:rPr lang="ru-RU" sz="1600" dirty="0" err="1" smtClean="0"/>
              <a:t>Гинчице</a:t>
            </a:r>
            <a:r>
              <a:rPr lang="ru-RU" sz="1600" dirty="0" smtClean="0"/>
              <a:t> в Чехии), где его отец владел небольшим крестьянским наделом. Принял имя </a:t>
            </a:r>
            <a:r>
              <a:rPr lang="ru-RU" sz="1600" dirty="0" err="1" smtClean="0"/>
              <a:t>Грегор</a:t>
            </a:r>
            <a:r>
              <a:rPr lang="ru-RU" sz="1600" dirty="0" smtClean="0"/>
              <a:t> при поступлении в монастырь близлежащего города </a:t>
            </a:r>
            <a:r>
              <a:rPr lang="ru-RU" sz="1600" dirty="0" err="1" smtClean="0"/>
              <a:t>Брюнн</a:t>
            </a:r>
            <a:r>
              <a:rPr lang="ru-RU" sz="1600" dirty="0" smtClean="0"/>
              <a:t> (сейчас Брно). В 1851 году настоятель монастыря направил Менделя учиться в венский университет, где он, среди прочего, изучал ботанику. После окончания университета Мендель преподавал естественные науки в местной школе. В 1856 году начал проводить опыты по скрещиванию растений, в частности гороха, который он выращивал в монастырском саду, — возможно, побуждаемый детскими воспоминаниями о работе с отцом в его хозяйстве. Результаты опытов Менделя, легшие в основу современной генетики, были опубликованы в 1865 году, не вызвав тогда интереса у современников. Тремя годами позже Мендель стал настоятелем монастыря городя </a:t>
            </a:r>
            <a:r>
              <a:rPr lang="ru-RU" sz="1600" dirty="0" err="1" smtClean="0"/>
              <a:t>Брюнн</a:t>
            </a:r>
            <a:r>
              <a:rPr lang="ru-RU" sz="1600" dirty="0" smtClean="0"/>
              <a:t> и забросил исследования, посвятив себя исполнению административных обязанностей.</a:t>
            </a:r>
          </a:p>
          <a:p>
            <a:pPr marL="216000" indent="0">
              <a:spcBef>
                <a:spcPts val="0"/>
              </a:spcBef>
              <a:buNone/>
            </a:pPr>
            <a:endParaRPr lang="ru-RU" sz="1500" dirty="0"/>
          </a:p>
        </p:txBody>
      </p:sp>
      <p:pic>
        <p:nvPicPr>
          <p:cNvPr id="6" name="Рисунок 5" descr="Грегор Иоганн Мендель (Gregor Johann Mendel), моравский монах, основатель генетики&#10;">
            <a:hlinkClick r:id="rId2" tgtFrame="_blank"/>
          </p:cNvPr>
          <p:cNvPicPr preferRelativeResize="0">
            <a:picLocks noChangeAspect="1"/>
          </p:cNvPicPr>
          <p:nvPr/>
        </p:nvPicPr>
        <p:blipFill>
          <a:blip r:embed="rId3" cstate="print"/>
          <a:stretch>
            <a:fillRect/>
          </a:stretch>
        </p:blipFill>
        <p:spPr bwMode="auto">
          <a:xfrm>
            <a:off x="1043608" y="2060847"/>
            <a:ext cx="2284001" cy="2808000"/>
          </a:xfrm>
          <a:prstGeom prst="rect">
            <a:avLst/>
          </a:prstGeom>
          <a:noFill/>
          <a:ln w="9525">
            <a:noFill/>
            <a:miter lim="800000"/>
            <a:headEnd/>
            <a:tailEnd/>
          </a:ln>
        </p:spPr>
      </p:pic>
      <p:sp>
        <p:nvSpPr>
          <p:cNvPr id="4" name="Заголовок 1"/>
          <p:cNvSpPr>
            <a:spLocks noGrp="1"/>
          </p:cNvSpPr>
          <p:nvPr>
            <p:ph type="title"/>
          </p:nvPr>
        </p:nvSpPr>
        <p:spPr>
          <a:xfrm>
            <a:off x="1115616" y="274638"/>
            <a:ext cx="7818072" cy="490066"/>
          </a:xfrm>
        </p:spPr>
        <p:txBody>
          <a:bodyPr>
            <a:noAutofit/>
          </a:bodyPr>
          <a:lstStyle/>
          <a:p>
            <a:r>
              <a:rPr lang="ru-RU" sz="2400" dirty="0" smtClean="0"/>
              <a:t>ГБПОУ «Катав-Ивановский индустриальный техникум»</a:t>
            </a:r>
            <a:endParaRPr lang="ru-RU"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227</TotalTime>
  <Words>1732</Words>
  <Application>Microsoft Office PowerPoint</Application>
  <PresentationFormat>Экран (4:3)</PresentationFormat>
  <Paragraphs>246</Paragraphs>
  <Slides>19</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19</vt:i4>
      </vt:variant>
    </vt:vector>
  </HeadingPairs>
  <TitlesOfParts>
    <vt:vector size="21" baseType="lpstr">
      <vt:lpstr>Солнцестояние</vt:lpstr>
      <vt:lpstr>1_Солнцестояние</vt:lpstr>
      <vt:lpstr>ГБПОУ «Катав-Ивановский индустриальный техникум»</vt:lpstr>
      <vt:lpstr>ГБПОУ «Катав-Ивановский индустриальный техникум»</vt:lpstr>
      <vt:lpstr>ГБПОУ «Катав-Ивановский индустриальный техникум»</vt:lpstr>
      <vt:lpstr>ГБПОУ «Катав-Ивановский индустриальный техникум»</vt:lpstr>
      <vt:lpstr>ГБПОУ «Катав-Ивановский индустриальный техникум»</vt:lpstr>
      <vt:lpstr>ГБПОУ «Катав-Ивановский индустриальный техникум»</vt:lpstr>
      <vt:lpstr>ГБПОУ «Катав-Ивановский индустриальный техникум»</vt:lpstr>
      <vt:lpstr>ГБПОУ «Катав-Ивановский индустриальный техникум»</vt:lpstr>
      <vt:lpstr>ГБПОУ «Катав-Ивановский индустриальный техникум»</vt:lpstr>
      <vt:lpstr>ГБПОУ «Катав-Ивановский индустриальный техникум»</vt:lpstr>
      <vt:lpstr>ГБПОУ «Катав-Ивановский индустриальный техникум»</vt:lpstr>
      <vt:lpstr>ГБПОУ «Катав-Ивановский индустриальный техникум»</vt:lpstr>
      <vt:lpstr>ГБПОУ «Катав-Ивановский индустриальный техникум»</vt:lpstr>
      <vt:lpstr>ГБПОУ «Катав-Ивановский индустриальный техникум»</vt:lpstr>
      <vt:lpstr>ГБПОУ «Катав-Ивановский индустриальный техникум»</vt:lpstr>
      <vt:lpstr>ГБПОУ «Катав-Ивановский индустриальный техникум»</vt:lpstr>
      <vt:lpstr>ГБПОУ «Катав-Ивановский индустриальный техникум»</vt:lpstr>
      <vt:lpstr>ГБПОУ «Катав-Ивановский индустриальный техникум»</vt:lpstr>
      <vt:lpstr>ГБПОУ «Катав-Ивановский индустриальный техникум»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ГБПОУ «Катав-Ивановский индустриальный техникум»</dc:title>
  <cp:lastModifiedBy>Mishko</cp:lastModifiedBy>
  <cp:revision>26</cp:revision>
  <dcterms:modified xsi:type="dcterms:W3CDTF">2016-02-19T04:38:47Z</dcterms:modified>
</cp:coreProperties>
</file>