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56" r:id="rId3"/>
    <p:sldId id="268" r:id="rId4"/>
    <p:sldId id="267" r:id="rId5"/>
    <p:sldId id="273" r:id="rId6"/>
    <p:sldId id="270" r:id="rId7"/>
    <p:sldId id="259" r:id="rId8"/>
    <p:sldId id="260" r:id="rId9"/>
    <p:sldId id="272" r:id="rId10"/>
    <p:sldId id="291" r:id="rId11"/>
    <p:sldId id="274" r:id="rId12"/>
    <p:sldId id="275" r:id="rId13"/>
    <p:sldId id="282" r:id="rId14"/>
    <p:sldId id="283" r:id="rId15"/>
    <p:sldId id="285" r:id="rId16"/>
    <p:sldId id="287" r:id="rId17"/>
    <p:sldId id="288" r:id="rId18"/>
    <p:sldId id="276" r:id="rId19"/>
    <p:sldId id="290" r:id="rId20"/>
    <p:sldId id="277" r:id="rId21"/>
    <p:sldId id="278" r:id="rId22"/>
    <p:sldId id="293" r:id="rId23"/>
    <p:sldId id="294" r:id="rId24"/>
    <p:sldId id="279" r:id="rId25"/>
    <p:sldId id="292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F0544AA-8248-4437-AF44-106A980B7FC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viewer.yandex.ru/r.xml?sk=b47d97e55db982b5815a2404619d7d3f&amp;url=https://ru.wikipedia.org/wiki/%D0%94%D1%80%D0%B5%D0%B2%D0%BD%D0%B5%D0%B3%D1%80%D0%B5%D1%87%D0%B5%D1%81%D0%BA%D0%B8%D0%B9_%D1%8F%D0%B7%D1%8B%D0%BA" TargetMode="External"/><Relationship Id="rId2" Type="http://schemas.openxmlformats.org/officeDocument/2006/relationships/hyperlink" Target="https://docviewer.yandex.ru/r.xml?sk=b47d97e55db982b5815a2404619d7d3f&amp;url=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142984"/>
            <a:ext cx="6715172" cy="1470025"/>
          </a:xfrm>
        </p:spPr>
        <p:txBody>
          <a:bodyPr/>
          <a:lstStyle/>
          <a:p>
            <a:r>
              <a:rPr lang="ru-RU" dirty="0" smtClean="0"/>
              <a:t>ОРКСЭ, модуль «Православие»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1924" y="3886200"/>
            <a:ext cx="6156355" cy="1752600"/>
          </a:xfrm>
        </p:spPr>
        <p:txBody>
          <a:bodyPr/>
          <a:lstStyle/>
          <a:p>
            <a:pPr algn="r"/>
            <a:r>
              <a:rPr lang="ru-RU" dirty="0" smtClean="0"/>
              <a:t>Загузина Гульнара Манзуровна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МБОУ «СОШ №2»</a:t>
            </a:r>
          </a:p>
          <a:p>
            <a:pPr algn="r"/>
            <a:r>
              <a:rPr lang="ru-RU" dirty="0" smtClean="0"/>
              <a:t>г. Салехард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286256"/>
            <a:ext cx="3326904" cy="2167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Икона Спас Нерукотворный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360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3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9" t="7783" r="3911" b="6657"/>
          <a:stretch/>
        </p:blipFill>
        <p:spPr>
          <a:xfrm>
            <a:off x="3500430" y="214290"/>
            <a:ext cx="4832318" cy="535785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928926" y="5643578"/>
            <a:ext cx="6215074" cy="10052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Владимирская икона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Божией матери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428736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Чем картина отличается от иконы?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3339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Икона и картина</a:t>
            </a:r>
            <a:endParaRPr lang="ru-RU" sz="3200" dirty="0"/>
          </a:p>
        </p:txBody>
      </p:sp>
      <p:pic>
        <p:nvPicPr>
          <p:cNvPr id="16386" name="Picture 2" descr="Ушаков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14488"/>
            <a:ext cx="2357454" cy="3489775"/>
          </a:xfrm>
          <a:prstGeom prst="rect">
            <a:avLst/>
          </a:prstGeom>
          <a:noFill/>
        </p:spPr>
      </p:pic>
      <p:pic>
        <p:nvPicPr>
          <p:cNvPr id="16385" name="Picture 1" descr="Ушаков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3009900" cy="3581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0430" y="571501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Адмирал Фёдор Фёдорович Ушаков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642918"/>
            <a:ext cx="6515088" cy="55721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/>
              <a:t>Для иконы характерна подчеркнутая условность изображения, для картины – реалистичность.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428860" y="571480"/>
            <a:ext cx="6257940" cy="5405454"/>
          </a:xfrm>
        </p:spPr>
        <p:txBody>
          <a:bodyPr/>
          <a:lstStyle/>
          <a:p>
            <a:pPr algn="ctr">
              <a:buNone/>
            </a:pPr>
            <a:r>
              <a:rPr lang="ru-RU" sz="5400" dirty="0"/>
              <a:t>Икона – светоносна. Свет исходит от ликов из глубины их, как символ святости.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71736" y="785794"/>
            <a:ext cx="6262702" cy="5410216"/>
          </a:xfrm>
        </p:spPr>
        <p:txBody>
          <a:bodyPr/>
          <a:lstStyle/>
          <a:p>
            <a:pPr algn="ctr">
              <a:buNone/>
            </a:pPr>
            <a:r>
              <a:rPr lang="ru-RU" sz="4000" dirty="0"/>
              <a:t>Для икон характерна единовременность изображения: все события происходят сразу. </a:t>
            </a:r>
          </a:p>
          <a:p>
            <a:pPr algn="ctr">
              <a:buNone/>
            </a:pPr>
            <a:r>
              <a:rPr lang="ru-RU" sz="4000" dirty="0" smtClean="0"/>
              <a:t>На иконе, в отличие от картины, нет заднего плана и горизонта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26 Тихвинская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175" y="533400"/>
            <a:ext cx="4581525" cy="5562600"/>
          </a:xfrm>
          <a:noFill/>
          <a:ln/>
        </p:spPr>
      </p:pic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786314" y="785794"/>
            <a:ext cx="4038600" cy="507209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/>
              <a:t>      Голову святого окружает золотой круг. Святой как бы и наполняется светом, и сам же, напитавшись им, излучает свет. Это –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нимб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/>
              <a:t>– знак </a:t>
            </a:r>
            <a:r>
              <a:rPr lang="ru-RU" sz="2800" dirty="0" smtClean="0"/>
              <a:t>Божьей </a:t>
            </a:r>
            <a:r>
              <a:rPr lang="ru-RU" sz="2800" dirty="0"/>
              <a:t>благодати, которая пронизала жизнь и мысли святого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71736" y="785794"/>
            <a:ext cx="6262702" cy="5410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Икона – не картина, икона – святой образ.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ru-RU" sz="4000" kern="0" dirty="0" smtClean="0">
                <a:solidFill>
                  <a:srgbClr val="000000"/>
                </a:solidFill>
              </a:rPr>
              <a:t>На картине изображено обычное или фантастическое событие, которое изобразил художник.</a:t>
            </a:r>
            <a:endParaRPr kumimoji="0" lang="ru-RU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142984"/>
            <a:ext cx="6326187" cy="4525963"/>
          </a:xfrm>
        </p:spPr>
        <p:txBody>
          <a:bodyPr/>
          <a:lstStyle/>
          <a:p>
            <a:pPr algn="just">
              <a:buNone/>
            </a:pPr>
            <a:r>
              <a:rPr lang="ru-RU" sz="4800" dirty="0" smtClean="0"/>
              <a:t>Иконописец – это человек, который, прежде всего, служит Богу и создаёт иконы.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/>
          <p:cNvGrpSpPr/>
          <p:nvPr/>
        </p:nvGrpSpPr>
        <p:grpSpPr>
          <a:xfrm>
            <a:off x="2071670" y="1428736"/>
            <a:ext cx="6435040" cy="3577520"/>
            <a:chOff x="2071670" y="1428736"/>
            <a:chExt cx="6435040" cy="357752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500430" y="1428736"/>
              <a:ext cx="4291900" cy="720000"/>
              <a:chOff x="3214678" y="1142984"/>
              <a:chExt cx="4291900" cy="72000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3214678" y="114298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929058" y="114298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643438" y="114298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357818" y="114298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072198" y="114298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786578" y="114298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4214810" y="2143116"/>
              <a:ext cx="3577520" cy="720000"/>
              <a:chOff x="3929058" y="1857364"/>
              <a:chExt cx="3577520" cy="7200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929058" y="185736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643438" y="185736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357818" y="185736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072198" y="185736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6786578" y="185736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500430" y="2857496"/>
              <a:ext cx="5006280" cy="720000"/>
              <a:chOff x="3214678" y="2571744"/>
              <a:chExt cx="5006280" cy="720000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3214678" y="257174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929058" y="257174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643438" y="257174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357818" y="257174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072198" y="257174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6786578" y="257174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500958" y="257174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2071670" y="3571876"/>
              <a:ext cx="6435040" cy="720000"/>
              <a:chOff x="1785918" y="3286124"/>
              <a:chExt cx="6435040" cy="72000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3214678" y="328612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929058" y="328612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643438" y="328612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5357818" y="328612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072198" y="328612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6786578" y="328612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7500958" y="328612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785918" y="328612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500298" y="3286124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4214810" y="4286256"/>
              <a:ext cx="4291900" cy="720000"/>
              <a:chOff x="4214810" y="4286256"/>
              <a:chExt cx="4291900" cy="72000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4214810" y="4286256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929190" y="4286256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5643570" y="4286256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6357950" y="4286256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072330" y="4286256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86710" y="4286256"/>
                <a:ext cx="720000" cy="720000"/>
              </a:xfrm>
              <a:prstGeom prst="rect">
                <a:avLst/>
              </a:prstGeom>
              <a:solidFill>
                <a:srgbClr val="F8F8F8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3571868" y="150017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1.</a:t>
            </a:r>
            <a:endParaRPr lang="ru-RU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286248" y="221455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2.</a:t>
            </a:r>
            <a:endParaRPr lang="ru-RU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571868" y="292893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3.</a:t>
            </a:r>
            <a:endParaRPr lang="ru-RU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143108" y="364331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4.</a:t>
            </a:r>
            <a:endParaRPr lang="ru-RU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286248" y="4344423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5.</a:t>
            </a:r>
            <a:endParaRPr lang="ru-RU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571868" y="150017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</a:t>
            </a:r>
            <a:endParaRPr lang="ru-RU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86248" y="150017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000628" y="150017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</a:t>
            </a:r>
            <a:endParaRPr lang="ru-RU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715008" y="150017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</a:t>
            </a:r>
            <a:endParaRPr lang="ru-RU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29388" y="150017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143768" y="150017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я</a:t>
            </a:r>
            <a:endParaRPr lang="ru-RU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286248" y="220128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</a:t>
            </a:r>
            <a:endParaRPr lang="ru-RU" sz="3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000628" y="220128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р</a:t>
            </a:r>
            <a:endParaRPr lang="ru-RU" sz="3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715008" y="220128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е</a:t>
            </a:r>
            <a:endParaRPr lang="ru-RU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429388" y="220128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</a:t>
            </a:r>
            <a:endParaRPr lang="ru-RU" sz="3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143768" y="220128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</a:t>
            </a:r>
            <a:endParaRPr lang="ru-RU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571868" y="292893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</a:t>
            </a:r>
            <a:endParaRPr lang="ru-RU" sz="3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286248" y="292893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000628" y="292893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</a:t>
            </a:r>
            <a:endParaRPr lang="ru-RU" sz="3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715008" y="292893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429388" y="292893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</a:t>
            </a:r>
            <a:endParaRPr lang="ru-RU" sz="3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143768" y="292893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858148" y="292893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143108" y="363004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Е</a:t>
            </a:r>
            <a:endParaRPr lang="ru-RU" sz="3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857488" y="363004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571868" y="363004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286248" y="363004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н</a:t>
            </a:r>
            <a:endParaRPr lang="ru-RU" sz="3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000628" y="363004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</a:t>
            </a:r>
            <a:endParaRPr lang="ru-RU" sz="3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715008" y="363004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е</a:t>
            </a:r>
            <a:endParaRPr lang="ru-RU" sz="3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429388" y="363004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</a:t>
            </a:r>
            <a:endParaRPr lang="ru-RU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143768" y="364331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858148" y="364331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е</a:t>
            </a:r>
            <a:endParaRPr lang="ru-RU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286248" y="435769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5000628" y="435769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</a:t>
            </a:r>
            <a:endParaRPr lang="ru-RU" sz="32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5715008" y="435769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</a:t>
            </a:r>
            <a:endParaRPr lang="ru-RU" sz="32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429388" y="435769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7143768" y="435769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р</a:t>
            </a:r>
            <a:endParaRPr lang="ru-RU" sz="3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858148" y="4357694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ь</a:t>
            </a:r>
            <a:endParaRPr lang="ru-RU" sz="32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286248" y="148690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86248" y="2188012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86248" y="291566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286248" y="3616772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286248" y="4344423"/>
            <a:ext cx="571504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286248" y="1500174"/>
            <a:ext cx="571504" cy="3429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286248" y="214290"/>
            <a:ext cx="27062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Икона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0" grpId="1" animBg="1"/>
      <p:bldP spid="101" grpId="1" animBg="1"/>
      <p:bldP spid="102" grpId="1" animBg="1"/>
      <p:bldP spid="103" grpId="1" animBg="1"/>
      <p:bldP spid="104" grpId="1" animBg="1"/>
      <p:bldP spid="105" grpId="0" animBg="1"/>
      <p:bldP spid="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rans Hals 086 WGA ver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4000500" cy="5029200"/>
          </a:xfrm>
          <a:prstGeom prst="rect">
            <a:avLst/>
          </a:prstGeom>
          <a:noFill/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929190" y="785794"/>
            <a:ext cx="37766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dirty="0"/>
              <a:t>Святой апостол Лука изучал врачебное искусство и помогал людям еще в своей земной жизни, особенно при глазных болезнях. В православии считается </a:t>
            </a:r>
            <a:r>
              <a:rPr lang="ru-RU" sz="2400" dirty="0">
                <a:solidFill>
                  <a:srgbClr val="C00000"/>
                </a:solidFill>
              </a:rPr>
              <a:t>первым иконописцем </a:t>
            </a:r>
            <a:r>
              <a:rPr lang="ru-RU" sz="2400" dirty="0"/>
              <a:t>и святым-покровителем врачей и живописцев, также особую помощь от него </a:t>
            </a:r>
            <a:r>
              <a:rPr lang="ru-RU" sz="2400" dirty="0" smtClean="0"/>
              <a:t>получают </a:t>
            </a:r>
            <a:r>
              <a:rPr lang="ru-RU" sz="2400" dirty="0"/>
              <a:t>и </a:t>
            </a:r>
            <a:r>
              <a:rPr lang="ru-RU" sz="2400" dirty="0" smtClean="0"/>
              <a:t>фермеры. </a:t>
            </a:r>
            <a:endParaRPr lang="ru-RU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57356" y="5929330"/>
            <a:ext cx="2786082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Святой Лука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b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227513" cy="5715000"/>
          </a:xfrm>
          <a:prstGeom prst="rect">
            <a:avLst/>
          </a:prstGeom>
          <a:noFill/>
        </p:spPr>
      </p:pic>
      <p:pic>
        <p:nvPicPr>
          <p:cNvPr id="3" name="Picture 7" descr="75183923_3419483_0IkonaIstominN_TroicVethzM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688" y="304800"/>
            <a:ext cx="4659312" cy="57912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81000"/>
            <a:ext cx="3962400" cy="4572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Андрей Рублев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53000" y="6172200"/>
            <a:ext cx="373380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Икона Святой Троицы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137" y="776242"/>
            <a:ext cx="3538953" cy="4500625"/>
          </a:xfrm>
          <a:prstGeom prst="rect">
            <a:avLst/>
          </a:prstGeom>
        </p:spPr>
      </p:pic>
      <p:sp>
        <p:nvSpPr>
          <p:cNvPr id="14" name="Выноска 1 13"/>
          <p:cNvSpPr/>
          <p:nvPr/>
        </p:nvSpPr>
        <p:spPr>
          <a:xfrm>
            <a:off x="6578304" y="0"/>
            <a:ext cx="2565696" cy="3284984"/>
          </a:xfrm>
          <a:prstGeom prst="borderCallout1">
            <a:avLst>
              <a:gd name="adj1" fmla="val 14143"/>
              <a:gd name="adj2" fmla="val -446"/>
              <a:gd name="adj3" fmla="val 27654"/>
              <a:gd name="adj4" fmla="val -80413"/>
            </a:avLst>
          </a:prstGeom>
          <a:solidFill>
            <a:srgbClr val="F8F8F8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Икона – это изображения или образы  священных для христиан лиц или событий из Библии или церковной истории</a:t>
            </a:r>
            <a:endParaRPr lang="ru-RU" sz="2400" dirty="0"/>
          </a:p>
        </p:txBody>
      </p:sp>
      <p:sp>
        <p:nvSpPr>
          <p:cNvPr id="17" name="Выноска 1 16"/>
          <p:cNvSpPr/>
          <p:nvPr/>
        </p:nvSpPr>
        <p:spPr>
          <a:xfrm>
            <a:off x="6502090" y="3389264"/>
            <a:ext cx="2641910" cy="3264024"/>
          </a:xfrm>
          <a:prstGeom prst="borderCallout1">
            <a:avLst>
              <a:gd name="adj1" fmla="val 66409"/>
              <a:gd name="adj2" fmla="val 1620"/>
              <a:gd name="adj3" fmla="val 55912"/>
              <a:gd name="adj4" fmla="val -30772"/>
            </a:avLst>
          </a:prstGeom>
          <a:solidFill>
            <a:srgbClr val="F8F8F8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Задача иконы показать сокровенный мир души святого  человека (в том числе и Богочеловека Христа)</a:t>
            </a:r>
            <a:endParaRPr lang="ru-RU" sz="2400" dirty="0"/>
          </a:p>
        </p:txBody>
      </p:sp>
      <p:sp>
        <p:nvSpPr>
          <p:cNvPr id="10" name="Выноска 1 9"/>
          <p:cNvSpPr/>
          <p:nvPr/>
        </p:nvSpPr>
        <p:spPr>
          <a:xfrm flipH="1">
            <a:off x="251520" y="200178"/>
            <a:ext cx="2592288" cy="576064"/>
          </a:xfrm>
          <a:prstGeom prst="borderCallout1">
            <a:avLst>
              <a:gd name="adj1" fmla="val 100592"/>
              <a:gd name="adj2" fmla="val 46186"/>
              <a:gd name="adj3" fmla="val 201248"/>
              <a:gd name="adj4" fmla="val 46940"/>
            </a:avLst>
          </a:prstGeom>
          <a:solidFill>
            <a:srgbClr val="F8F8F8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ОСОБЕННОСТИ</a:t>
            </a:r>
            <a:endParaRPr lang="ru-RU" sz="2400" dirty="0"/>
          </a:p>
        </p:txBody>
      </p:sp>
      <p:sp>
        <p:nvSpPr>
          <p:cNvPr id="4" name="Выноска 1 3"/>
          <p:cNvSpPr/>
          <p:nvPr/>
        </p:nvSpPr>
        <p:spPr>
          <a:xfrm>
            <a:off x="179512" y="1071547"/>
            <a:ext cx="2736304" cy="716386"/>
          </a:xfrm>
          <a:prstGeom prst="borderCallout1">
            <a:avLst>
              <a:gd name="adj1" fmla="val 2114"/>
              <a:gd name="adj2" fmla="val 81960"/>
              <a:gd name="adj3" fmla="val 8398"/>
              <a:gd name="adj4" fmla="val 148266"/>
            </a:avLst>
          </a:prstGeom>
          <a:solidFill>
            <a:srgbClr val="F8F8F8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Свет – золотой фон</a:t>
            </a:r>
            <a:endParaRPr lang="ru-RU" sz="2400" dirty="0"/>
          </a:p>
        </p:txBody>
      </p:sp>
      <p:sp>
        <p:nvSpPr>
          <p:cNvPr id="16" name="Выноска 1 15"/>
          <p:cNvSpPr/>
          <p:nvPr/>
        </p:nvSpPr>
        <p:spPr>
          <a:xfrm>
            <a:off x="86328" y="2085807"/>
            <a:ext cx="2808312" cy="852505"/>
          </a:xfrm>
          <a:prstGeom prst="borderCallout1">
            <a:avLst>
              <a:gd name="adj1" fmla="val 160"/>
              <a:gd name="adj2" fmla="val 74248"/>
              <a:gd name="adj3" fmla="val -55257"/>
              <a:gd name="adj4" fmla="val 161479"/>
            </a:avLst>
          </a:prstGeom>
          <a:solidFill>
            <a:srgbClr val="F8F8F8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Нет тени, заднего плана, горизонта</a:t>
            </a:r>
            <a:endParaRPr lang="ru-RU" sz="2400" dirty="0"/>
          </a:p>
        </p:txBody>
      </p:sp>
      <p:sp>
        <p:nvSpPr>
          <p:cNvPr id="18" name="Выноска 1 17"/>
          <p:cNvSpPr/>
          <p:nvPr/>
        </p:nvSpPr>
        <p:spPr>
          <a:xfrm>
            <a:off x="122332" y="3158123"/>
            <a:ext cx="2736304" cy="462283"/>
          </a:xfrm>
          <a:prstGeom prst="borderCallout1">
            <a:avLst>
              <a:gd name="adj1" fmla="val 2302"/>
              <a:gd name="adj2" fmla="val 69301"/>
              <a:gd name="adj3" fmla="val -42845"/>
              <a:gd name="adj4" fmla="val 151721"/>
            </a:avLst>
          </a:prstGeom>
          <a:solidFill>
            <a:srgbClr val="F8F8F8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Нимб </a:t>
            </a:r>
            <a:endParaRPr lang="ru-RU" sz="2400" dirty="0"/>
          </a:p>
        </p:txBody>
      </p:sp>
      <p:sp>
        <p:nvSpPr>
          <p:cNvPr id="19" name="Выноска 1 18"/>
          <p:cNvSpPr/>
          <p:nvPr/>
        </p:nvSpPr>
        <p:spPr>
          <a:xfrm>
            <a:off x="154835" y="3861048"/>
            <a:ext cx="2688973" cy="1872207"/>
          </a:xfrm>
          <a:prstGeom prst="borderCallout1">
            <a:avLst>
              <a:gd name="adj1" fmla="val 716"/>
              <a:gd name="adj2" fmla="val 90104"/>
              <a:gd name="adj3" fmla="val -11760"/>
              <a:gd name="adj4" fmla="val 117948"/>
            </a:avLst>
          </a:prstGeom>
          <a:solidFill>
            <a:srgbClr val="F8F8F8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Внутренняя гармония святого передается через гармонию внешнюю</a:t>
            </a:r>
            <a:endParaRPr lang="ru-RU" sz="2400" dirty="0"/>
          </a:p>
        </p:txBody>
      </p:sp>
      <p:sp>
        <p:nvSpPr>
          <p:cNvPr id="21" name="Выноска 1 20"/>
          <p:cNvSpPr/>
          <p:nvPr/>
        </p:nvSpPr>
        <p:spPr>
          <a:xfrm>
            <a:off x="107504" y="5857892"/>
            <a:ext cx="2952328" cy="1000107"/>
          </a:xfrm>
          <a:prstGeom prst="borderCallout1">
            <a:avLst>
              <a:gd name="adj1" fmla="val 2146"/>
              <a:gd name="adj2" fmla="val 92434"/>
              <a:gd name="adj3" fmla="val -115670"/>
              <a:gd name="adj4" fmla="val 104459"/>
            </a:avLst>
          </a:prstGeom>
          <a:solidFill>
            <a:srgbClr val="F8F8F8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Перед иконой христиане  молятся</a:t>
            </a:r>
            <a:endParaRPr lang="ru-RU" sz="2400" dirty="0"/>
          </a:p>
        </p:txBody>
      </p:sp>
      <p:sp>
        <p:nvSpPr>
          <p:cNvPr id="24" name="Выноска 1 23"/>
          <p:cNvSpPr/>
          <p:nvPr/>
        </p:nvSpPr>
        <p:spPr>
          <a:xfrm rot="10800000" flipV="1">
            <a:off x="3714744" y="5926903"/>
            <a:ext cx="2304256" cy="931097"/>
          </a:xfrm>
          <a:prstGeom prst="borderCallout1">
            <a:avLst>
              <a:gd name="adj1" fmla="val 4603"/>
              <a:gd name="adj2" fmla="val 35393"/>
              <a:gd name="adj3" fmla="val -116977"/>
              <a:gd name="adj4" fmla="val 63304"/>
            </a:avLst>
          </a:prstGeom>
          <a:solidFill>
            <a:srgbClr val="F8F8F8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Образ Божий есть во всех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1303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4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85728"/>
          <a:ext cx="8143932" cy="6206360"/>
        </p:xfrm>
        <a:graphic>
          <a:graphicData uri="http://schemas.openxmlformats.org/drawingml/2006/table">
            <a:tbl>
              <a:tblPr/>
              <a:tblGrid>
                <a:gridCol w="4071966"/>
                <a:gridCol w="4071966"/>
              </a:tblGrid>
              <a:tr h="445113"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MS Mincho"/>
                        </a:rPr>
                        <a:t>Икона</a:t>
                      </a:r>
                      <a:endParaRPr lang="ru-RU" sz="40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22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MS Mincho"/>
                        </a:rPr>
                        <a:t>Свет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MS Mincho"/>
                        </a:rPr>
                        <a:t>проступает через фигуру и лицо святого, нет теней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1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MS Mincho"/>
                        </a:rPr>
                        <a:t>Кто изображает?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MS Mincho"/>
                        </a:rPr>
                        <a:t>иконописец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455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MS Mincho"/>
                        </a:rPr>
                        <a:t>Нимб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MS Mincho"/>
                        </a:rPr>
                        <a:t>обязательно изображается золотой круг, который окружает голову святого. Нимб – знак Божией благодати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2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MS Mincho"/>
                        </a:rPr>
                        <a:t>Закон перспективы (задний план и горизонт)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MS Mincho"/>
                        </a:rPr>
                        <a:t>нет заднего плана и горизонта, линии расходятся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22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MS Mincho"/>
                        </a:rPr>
                        <a:t>Изображение лица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MS Mincho"/>
                        </a:rPr>
                        <a:t>в ликах проступает мудрость и любовь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1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MS Mincho"/>
                        </a:rPr>
                        <a:t>Подпись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MS Mincho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143372" y="1285860"/>
            <a:ext cx="4464496" cy="357190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она ведь была создана  не для того, чтобы  на нее смотрели, а чтобы перед нею –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молились!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3693753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76" y="426017"/>
            <a:ext cx="1722023" cy="163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56" y="4844343"/>
            <a:ext cx="2043080" cy="161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1" t="5371" r="11882" b="9945"/>
          <a:stretch/>
        </p:blipFill>
        <p:spPr bwMode="auto">
          <a:xfrm>
            <a:off x="0" y="2492896"/>
            <a:ext cx="2332976" cy="194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1736" y="857232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Я все понял(а). Тема мне понравилась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85749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Тема понравилась, но немного не понял(а)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5143512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Ничего не понял(а). Тема сложная.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6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1071546"/>
            <a:ext cx="620009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добрыми,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внимательными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своим родным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близким.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907" y="1428736"/>
            <a:ext cx="680109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икона?</a:t>
            </a:r>
          </a:p>
          <a:p>
            <a:pPr marL="742950" indent="-742950" algn="just">
              <a:buAutoNum type="arabicPeriod"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чего нужна икона?</a:t>
            </a:r>
          </a:p>
          <a:p>
            <a:pPr marL="742950" indent="-742950" algn="just">
              <a:buAutoNum type="arabicPeriod"/>
            </a:pPr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отличить портрет </a:t>
            </a:r>
          </a:p>
          <a:p>
            <a:pPr marL="742950" indent="-742950" algn="just"/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иконы?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6182" y="1928802"/>
            <a:ext cx="4634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Словарь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s0000157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14290"/>
            <a:ext cx="2428892" cy="3230426"/>
          </a:xfrm>
          <a:prstGeom prst="rect">
            <a:avLst/>
          </a:prstGeom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2428860" y="4000504"/>
            <a:ext cx="6400816" cy="241141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Толковый словарь Д.Н. Ушакова:  ИКОНА –</a:t>
            </a:r>
            <a:r>
              <a:rPr kumimoji="0" lang="ru-RU" sz="35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Живописное  изображение бога или святых, являющееся предметом почитания у христиан</a:t>
            </a:r>
            <a:r>
              <a:rPr lang="ru-RU" sz="3500" kern="0" dirty="0" smtClean="0">
                <a:solidFill>
                  <a:srgbClr val="000000"/>
                </a:solidFill>
              </a:rPr>
              <a:t>; образ.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9058" y="214290"/>
            <a:ext cx="2857520" cy="349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2428860" y="4000504"/>
            <a:ext cx="6400816" cy="241141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tabLst/>
              <a:defRPr/>
            </a:pP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Толковый словарь В. Даля:  ИКОНА ж. образ, изображенье лика Спасителя, Небесных Сил или угодников.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877854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428604"/>
            <a:ext cx="39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Википедия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643050"/>
            <a:ext cx="6072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kern="0" dirty="0" smtClean="0">
                <a:solidFill>
                  <a:srgbClr val="000000"/>
                </a:solidFill>
              </a:rPr>
              <a:t> </a:t>
            </a:r>
            <a:r>
              <a:rPr lang="ru-RU" sz="2800" b="1" kern="0" dirty="0" err="1" smtClean="0">
                <a:solidFill>
                  <a:srgbClr val="000000"/>
                </a:solidFill>
              </a:rPr>
              <a:t>Ико́на</a:t>
            </a:r>
            <a:r>
              <a:rPr lang="ru-RU" sz="2800" kern="0" dirty="0" smtClean="0">
                <a:solidFill>
                  <a:srgbClr val="000000"/>
                </a:solidFill>
              </a:rPr>
              <a:t> (</a:t>
            </a:r>
            <a:r>
              <a:rPr lang="ru-RU" sz="2800" kern="0" dirty="0" err="1" smtClean="0">
                <a:solidFill>
                  <a:srgbClr val="000000"/>
                </a:solidFill>
              </a:rPr>
              <a:t>ср.-</a:t>
            </a:r>
            <a:r>
              <a:rPr lang="ru-RU" sz="2800" u="sng" kern="0" dirty="0" err="1" smtClean="0">
                <a:solidFill>
                  <a:srgbClr val="000000"/>
                </a:solidFill>
                <a:hlinkClick r:id="rId2"/>
              </a:rPr>
              <a:t>греч</a:t>
            </a:r>
            <a:r>
              <a:rPr lang="ru-RU" sz="2800" u="sng" kern="0" dirty="0" smtClean="0">
                <a:solidFill>
                  <a:srgbClr val="000000"/>
                </a:solidFill>
                <a:hlinkClick r:id="rId2"/>
              </a:rPr>
              <a:t>.</a:t>
            </a:r>
            <a:r>
              <a:rPr lang="ru-RU" sz="2800" kern="0" dirty="0" smtClean="0">
                <a:solidFill>
                  <a:srgbClr val="000000"/>
                </a:solidFill>
              </a:rPr>
              <a:t> </a:t>
            </a:r>
            <a:r>
              <a:rPr lang="el-GR" sz="2800" kern="0" dirty="0" smtClean="0">
                <a:solidFill>
                  <a:srgbClr val="000000"/>
                </a:solidFill>
              </a:rPr>
              <a:t>εἰκόνα</a:t>
            </a:r>
            <a:r>
              <a:rPr lang="ru-RU" sz="2800" kern="0" dirty="0" smtClean="0">
                <a:solidFill>
                  <a:srgbClr val="000000"/>
                </a:solidFill>
              </a:rPr>
              <a:t> от </a:t>
            </a:r>
            <a:r>
              <a:rPr lang="ru-RU" sz="2800" u="sng" kern="0" dirty="0" err="1" smtClean="0">
                <a:solidFill>
                  <a:srgbClr val="000000"/>
                </a:solidFill>
                <a:hlinkClick r:id="rId3"/>
              </a:rPr>
              <a:t>др.-греч</a:t>
            </a:r>
            <a:r>
              <a:rPr lang="ru-RU" sz="2800" u="sng" kern="0" dirty="0" smtClean="0">
                <a:solidFill>
                  <a:srgbClr val="000000"/>
                </a:solidFill>
                <a:hlinkClick r:id="rId3"/>
              </a:rPr>
              <a:t>.</a:t>
            </a:r>
            <a:r>
              <a:rPr lang="ru-RU" sz="2800" kern="0" dirty="0" smtClean="0">
                <a:solidFill>
                  <a:srgbClr val="000000"/>
                </a:solidFill>
              </a:rPr>
              <a:t> </a:t>
            </a:r>
            <a:r>
              <a:rPr lang="ru-RU" sz="2800" kern="0" dirty="0" err="1" smtClean="0">
                <a:solidFill>
                  <a:srgbClr val="000000"/>
                </a:solidFill>
              </a:rPr>
              <a:t>εἰκών </a:t>
            </a:r>
            <a:r>
              <a:rPr lang="ru-RU" sz="2800" kern="0" dirty="0" smtClean="0">
                <a:solidFill>
                  <a:srgbClr val="000000"/>
                </a:solidFill>
              </a:rPr>
              <a:t>«</a:t>
            </a:r>
            <a:r>
              <a:rPr lang="ru-RU" sz="2800" kern="0" dirty="0" err="1" smtClean="0">
                <a:solidFill>
                  <a:srgbClr val="000000"/>
                </a:solidFill>
              </a:rPr>
              <a:t>о́браз</a:t>
            </a:r>
            <a:r>
              <a:rPr lang="ru-RU" sz="2800" kern="0" dirty="0" smtClean="0">
                <a:solidFill>
                  <a:srgbClr val="000000"/>
                </a:solidFill>
              </a:rPr>
              <a:t>», «изображение») — в христианстве (главным образом, в православии,  католицизме  и     древневосточных церквях) священное изображение лиц или событий библейской или церковной истории.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57321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74" y="1285860"/>
            <a:ext cx="6215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«Икона» в переводе с греческого обозначает «образ», «изображение».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348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6"/>
            <a:ext cx="808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Красный угол в деревенской избе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ikirov.ru/files/1311/krasnyjugol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6429083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тема для презентации">
  <a:themeElements>
    <a:clrScheme name="Тема Office 2">
      <a:dk1>
        <a:srgbClr val="000000"/>
      </a:dk1>
      <a:lt1>
        <a:srgbClr val="8CB2EF"/>
      </a:lt1>
      <a:dk2>
        <a:srgbClr val="000000"/>
      </a:dk2>
      <a:lt2>
        <a:srgbClr val="B2B2B2"/>
      </a:lt2>
      <a:accent1>
        <a:srgbClr val="007EB8"/>
      </a:accent1>
      <a:accent2>
        <a:srgbClr val="4B33FF"/>
      </a:accent2>
      <a:accent3>
        <a:srgbClr val="C5D5F6"/>
      </a:accent3>
      <a:accent4>
        <a:srgbClr val="000000"/>
      </a:accent4>
      <a:accent5>
        <a:srgbClr val="AAC0D8"/>
      </a:accent5>
      <a:accent6>
        <a:srgbClr val="432DE7"/>
      </a:accent6>
      <a:hlink>
        <a:srgbClr val="001E57"/>
      </a:hlink>
      <a:folHlink>
        <a:srgbClr val="130099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8CB2EF"/>
        </a:lt1>
        <a:dk2>
          <a:srgbClr val="000000"/>
        </a:dk2>
        <a:lt2>
          <a:srgbClr val="B2B2B2"/>
        </a:lt2>
        <a:accent1>
          <a:srgbClr val="B2CFFF"/>
        </a:accent1>
        <a:accent2>
          <a:srgbClr val="166FFF"/>
        </a:accent2>
        <a:accent3>
          <a:srgbClr val="C5D5F6"/>
        </a:accent3>
        <a:accent4>
          <a:srgbClr val="000000"/>
        </a:accent4>
        <a:accent5>
          <a:srgbClr val="D5E4FF"/>
        </a:accent5>
        <a:accent6>
          <a:srgbClr val="1364E7"/>
        </a:accent6>
        <a:hlink>
          <a:srgbClr val="001E4C"/>
        </a:hlink>
        <a:folHlink>
          <a:srgbClr val="0039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CB2EF"/>
        </a:lt1>
        <a:dk2>
          <a:srgbClr val="000000"/>
        </a:dk2>
        <a:lt2>
          <a:srgbClr val="B2B2B2"/>
        </a:lt2>
        <a:accent1>
          <a:srgbClr val="007EB8"/>
        </a:accent1>
        <a:accent2>
          <a:srgbClr val="4B33FF"/>
        </a:accent2>
        <a:accent3>
          <a:srgbClr val="C5D5F6"/>
        </a:accent3>
        <a:accent4>
          <a:srgbClr val="000000"/>
        </a:accent4>
        <a:accent5>
          <a:srgbClr val="AAC0D8"/>
        </a:accent5>
        <a:accent6>
          <a:srgbClr val="432DE7"/>
        </a:accent6>
        <a:hlink>
          <a:srgbClr val="001E57"/>
        </a:hlink>
        <a:folHlink>
          <a:srgbClr val="13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8CB2EF"/>
        </a:lt1>
        <a:dk2>
          <a:srgbClr val="000000"/>
        </a:dk2>
        <a:lt2>
          <a:srgbClr val="B2B2B2"/>
        </a:lt2>
        <a:accent1>
          <a:srgbClr val="B87100"/>
        </a:accent1>
        <a:accent2>
          <a:srgbClr val="C2A000"/>
        </a:accent2>
        <a:accent3>
          <a:srgbClr val="C5D5F6"/>
        </a:accent3>
        <a:accent4>
          <a:srgbClr val="000000"/>
        </a:accent4>
        <a:accent5>
          <a:srgbClr val="D8BBAA"/>
        </a:accent5>
        <a:accent6>
          <a:srgbClr val="B09100"/>
        </a:accent6>
        <a:hlink>
          <a:srgbClr val="5C2700"/>
        </a:hlink>
        <a:folHlink>
          <a:srgbClr val="0034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8CB2EF"/>
        </a:lt1>
        <a:dk2>
          <a:srgbClr val="000000"/>
        </a:dk2>
        <a:lt2>
          <a:srgbClr val="B2B2B2"/>
        </a:lt2>
        <a:accent1>
          <a:srgbClr val="8CB200"/>
        </a:accent1>
        <a:accent2>
          <a:srgbClr val="B87100"/>
        </a:accent2>
        <a:accent3>
          <a:srgbClr val="C5D5F6"/>
        </a:accent3>
        <a:accent4>
          <a:srgbClr val="000000"/>
        </a:accent4>
        <a:accent5>
          <a:srgbClr val="C5D5AA"/>
        </a:accent5>
        <a:accent6>
          <a:srgbClr val="A66600"/>
        </a:accent6>
        <a:hlink>
          <a:srgbClr val="002A70"/>
        </a:hlink>
        <a:folHlink>
          <a:srgbClr val="61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CFFF"/>
        </a:accent1>
        <a:accent2>
          <a:srgbClr val="166FFF"/>
        </a:accent2>
        <a:accent3>
          <a:srgbClr val="FFFFFF"/>
        </a:accent3>
        <a:accent4>
          <a:srgbClr val="000000"/>
        </a:accent4>
        <a:accent5>
          <a:srgbClr val="D5E4FF"/>
        </a:accent5>
        <a:accent6>
          <a:srgbClr val="1364E7"/>
        </a:accent6>
        <a:hlink>
          <a:srgbClr val="001E4C"/>
        </a:hlink>
        <a:folHlink>
          <a:srgbClr val="0039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7EB8"/>
        </a:accent1>
        <a:accent2>
          <a:srgbClr val="4B33FF"/>
        </a:accent2>
        <a:accent3>
          <a:srgbClr val="FFFFFF"/>
        </a:accent3>
        <a:accent4>
          <a:srgbClr val="000000"/>
        </a:accent4>
        <a:accent5>
          <a:srgbClr val="AAC0D8"/>
        </a:accent5>
        <a:accent6>
          <a:srgbClr val="432DE7"/>
        </a:accent6>
        <a:hlink>
          <a:srgbClr val="001E57"/>
        </a:hlink>
        <a:folHlink>
          <a:srgbClr val="13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87100"/>
        </a:accent1>
        <a:accent2>
          <a:srgbClr val="C2A000"/>
        </a:accent2>
        <a:accent3>
          <a:srgbClr val="FFFFFF"/>
        </a:accent3>
        <a:accent4>
          <a:srgbClr val="000000"/>
        </a:accent4>
        <a:accent5>
          <a:srgbClr val="D8BBAA"/>
        </a:accent5>
        <a:accent6>
          <a:srgbClr val="B09100"/>
        </a:accent6>
        <a:hlink>
          <a:srgbClr val="5C2700"/>
        </a:hlink>
        <a:folHlink>
          <a:srgbClr val="0034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B200"/>
        </a:accent1>
        <a:accent2>
          <a:srgbClr val="B87100"/>
        </a:accent2>
        <a:accent3>
          <a:srgbClr val="FFFFFF"/>
        </a:accent3>
        <a:accent4>
          <a:srgbClr val="000000"/>
        </a:accent4>
        <a:accent5>
          <a:srgbClr val="C5D5AA"/>
        </a:accent5>
        <a:accent6>
          <a:srgbClr val="A66600"/>
        </a:accent6>
        <a:hlink>
          <a:srgbClr val="002A70"/>
        </a:hlink>
        <a:folHlink>
          <a:srgbClr val="6100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для презентации</Template>
  <TotalTime>475</TotalTime>
  <Words>501</Words>
  <Application>Microsoft Office PowerPoint</Application>
  <PresentationFormat>Экран (4:3)</PresentationFormat>
  <Paragraphs>109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для презентации</vt:lpstr>
      <vt:lpstr>ОРКСЭ, модуль «Православие»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Икона Спас Нерукотворный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 основам православной культуры</dc:title>
  <dc:creator>User</dc:creator>
  <cp:lastModifiedBy>Гульнара</cp:lastModifiedBy>
  <cp:revision>67</cp:revision>
  <dcterms:created xsi:type="dcterms:W3CDTF">2014-02-04T15:28:13Z</dcterms:created>
  <dcterms:modified xsi:type="dcterms:W3CDTF">2016-02-18T16:19:18Z</dcterms:modified>
</cp:coreProperties>
</file>