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90" r:id="rId2"/>
    <p:sldId id="305" r:id="rId3"/>
    <p:sldId id="371" r:id="rId4"/>
    <p:sldId id="281" r:id="rId5"/>
    <p:sldId id="282" r:id="rId6"/>
    <p:sldId id="304" r:id="rId7"/>
    <p:sldId id="307" r:id="rId8"/>
    <p:sldId id="344" r:id="rId9"/>
    <p:sldId id="345" r:id="rId10"/>
    <p:sldId id="355" r:id="rId11"/>
    <p:sldId id="347" r:id="rId12"/>
    <p:sldId id="363" r:id="rId13"/>
    <p:sldId id="383" r:id="rId14"/>
    <p:sldId id="373" r:id="rId15"/>
    <p:sldId id="369" r:id="rId16"/>
    <p:sldId id="374" r:id="rId17"/>
    <p:sldId id="367" r:id="rId18"/>
    <p:sldId id="351" r:id="rId19"/>
    <p:sldId id="376" r:id="rId20"/>
    <p:sldId id="354" r:id="rId21"/>
    <p:sldId id="357" r:id="rId22"/>
    <p:sldId id="382" r:id="rId23"/>
    <p:sldId id="379" r:id="rId24"/>
    <p:sldId id="381" r:id="rId25"/>
    <p:sldId id="370" r:id="rId26"/>
    <p:sldId id="387" r:id="rId27"/>
    <p:sldId id="389" r:id="rId28"/>
    <p:sldId id="330" r:id="rId29"/>
    <p:sldId id="329" r:id="rId30"/>
    <p:sldId id="331" r:id="rId31"/>
    <p:sldId id="332" r:id="rId32"/>
    <p:sldId id="334" r:id="rId33"/>
    <p:sldId id="299" r:id="rId34"/>
    <p:sldId id="302" r:id="rId35"/>
    <p:sldId id="303" r:id="rId3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96713"/>
    <a:srgbClr val="FFFFBD"/>
    <a:srgbClr val="000000"/>
    <a:srgbClr val="B3D3EA"/>
    <a:srgbClr val="78ADC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204" autoAdjust="0"/>
    <p:restoredTop sz="95595" autoAdjust="0"/>
  </p:normalViewPr>
  <p:slideViewPr>
    <p:cSldViewPr>
      <p:cViewPr>
        <p:scale>
          <a:sx n="80" d="100"/>
          <a:sy n="80" d="100"/>
        </p:scale>
        <p:origin x="-1134" y="-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C0E6A6-7F7D-4022-AE4F-40070F7D1D7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439312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A2D015-5A11-4487-99FB-49809C15B99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65150"/>
            <a:ext cx="7620000" cy="704850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311275"/>
            <a:ext cx="7620000" cy="441325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1192457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19075"/>
            <a:ext cx="2181225" cy="54959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38125" y="219075"/>
            <a:ext cx="6391275" cy="54959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2325011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5805801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1933884781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19200" y="14478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5162920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5478665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8092278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353313914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2478209613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1448990975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8125" y="219075"/>
            <a:ext cx="87249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447800"/>
            <a:ext cx="7315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13\Desktop\&#1057;&#1091;&#1087;&#1077;&#1088;%20&#1092;&#1080;&#1079;&#1082;&#1091;&#1083;&#1100;&#1090;&#1084;&#1080;&#1085;&#1091;&#1090;&#1082;&#1072;%20&#1076;&#1083;&#1103;%20&#1091;&#1088;&#1086;&#1082;&#1072;.mp4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7504" y="548680"/>
            <a:ext cx="8640960" cy="2016224"/>
          </a:xfrm>
        </p:spPr>
        <p:txBody>
          <a:bodyPr/>
          <a:lstStyle/>
          <a:p>
            <a:pPr algn="ctr"/>
            <a:r>
              <a:rPr lang="ru-RU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Элективный курс</a:t>
            </a:r>
            <a:br>
              <a:rPr lang="ru-RU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</a:br>
            <a:r>
              <a:rPr lang="ru-RU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«Учиться легко»</a:t>
            </a:r>
            <a:endParaRPr lang="ru-RU" sz="54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332656"/>
            <a:ext cx="9468544" cy="5256584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Выделить существенный признак 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–</a:t>
            </a:r>
            <a:b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</a:b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 значит определить такой, который отличает его от других объектов.</a:t>
            </a:r>
            <a:endParaRPr lang="ru-RU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2413248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Давайте обобщим и ограничим понятия.</a:t>
            </a:r>
          </a:p>
          <a:p>
            <a:pPr algn="ctr">
              <a:lnSpc>
                <a:spcPct val="150000"/>
              </a:lnSpc>
              <a:buNone/>
            </a:pP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6899" y="3212976"/>
            <a:ext cx="2018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FF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Понятие</a:t>
            </a:r>
            <a:endParaRPr lang="ru-RU" sz="2800" b="1" i="1" dirty="0">
              <a:solidFill>
                <a:srgbClr val="FFFF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3212976"/>
            <a:ext cx="266429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FF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Обобщенное</a:t>
            </a:r>
          </a:p>
          <a:p>
            <a:r>
              <a:rPr lang="ru-RU" sz="2800" b="1" i="1" dirty="0" smtClean="0">
                <a:solidFill>
                  <a:srgbClr val="FFFF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понятие</a:t>
            </a:r>
          </a:p>
          <a:p>
            <a:r>
              <a:rPr lang="ru-RU" sz="1800" i="1" dirty="0" smtClean="0">
                <a:solidFill>
                  <a:srgbClr val="FFFF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(родовое)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88024" y="3212976"/>
            <a:ext cx="417646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FF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Ограниченное понятие</a:t>
            </a:r>
          </a:p>
          <a:p>
            <a:r>
              <a:rPr lang="ru-RU" i="1" dirty="0" smtClean="0">
                <a:solidFill>
                  <a:srgbClr val="FFFF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(родовое  и существенные признаки)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5157192"/>
            <a:ext cx="16225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Мишка</a:t>
            </a:r>
            <a:endParaRPr lang="ru-RU" sz="28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99792" y="5157192"/>
            <a:ext cx="20185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Игрушка</a:t>
            </a:r>
            <a:endParaRPr lang="ru-RU" sz="28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4048" y="5157192"/>
            <a:ext cx="3889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Плюшевый мишка</a:t>
            </a:r>
            <a:endParaRPr lang="ru-RU" sz="28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4896544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Зная, что такое понятие,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умея обобщать, ограничивать и выделять существенные признаки,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Сможем ли мы дать определение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понятию.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Давайте попробуем.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724900" cy="4536504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/>
            </a:r>
            <a:b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</a:b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 Так какова же цель </a:t>
            </a:r>
            <a:b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</a:b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нашего урока?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4536504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Цель: 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/>
            </a:r>
            <a:b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</a:br>
            <a:r>
              <a:rPr lang="ru-RU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Научиться приемам построения определения понятия.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125" y="219075"/>
            <a:ext cx="8724900" cy="5442173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Как Вы думаете, </a:t>
            </a:r>
            <a:b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</a:b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можно ли определить из чего состоит понятие?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573016"/>
            <a:ext cx="2160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Термометр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 -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4149080"/>
            <a:ext cx="1656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Учитель -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91880" y="3573016"/>
            <a:ext cx="51125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для измерения температуры.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16632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Пользуясь предлагаемой таблицей, составьте определения следующих понятий.</a:t>
            </a:r>
            <a:endParaRPr lang="ru-RU" dirty="0">
              <a:solidFill>
                <a:srgbClr val="FFFF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2" y="1196752"/>
          <a:ext cx="8784977" cy="212344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664297"/>
                <a:gridCol w="3096344"/>
                <a:gridCol w="30243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Определяемое понятие</a:t>
                      </a:r>
                      <a:endParaRPr lang="ru-RU" b="1" i="1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Родовое понятие</a:t>
                      </a:r>
                      <a:endParaRPr lang="ru-RU" b="1" i="1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Существенный признак</a:t>
                      </a:r>
                      <a:endParaRPr lang="ru-RU" b="1" i="1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eorgia" pitchFamily="18" charset="0"/>
                        </a:rPr>
                        <a:t>Утюг</a:t>
                      </a:r>
                      <a:endParaRPr lang="ru-RU" b="1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eorgia" pitchFamily="18" charset="0"/>
                        </a:rPr>
                        <a:t>Электроприбор</a:t>
                      </a:r>
                      <a:endParaRPr lang="ru-RU" b="1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eorgia" pitchFamily="18" charset="0"/>
                        </a:rPr>
                        <a:t>Для</a:t>
                      </a:r>
                      <a:r>
                        <a:rPr lang="ru-RU" b="1" i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eorgia" pitchFamily="18" charset="0"/>
                        </a:rPr>
                        <a:t> глажения</a:t>
                      </a:r>
                      <a:endParaRPr lang="ru-RU" b="1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eorgia" pitchFamily="18" charset="0"/>
                        </a:rPr>
                        <a:t>Лампа</a:t>
                      </a:r>
                      <a:endParaRPr lang="ru-RU" b="1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eorgia" pitchFamily="18" charset="0"/>
                        </a:rPr>
                        <a:t>Электроприбор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eorgia" pitchFamily="18" charset="0"/>
                        </a:rPr>
                        <a:t>Для освещения</a:t>
                      </a:r>
                      <a:endParaRPr lang="ru-RU" b="1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eorgia" pitchFamily="18" charset="0"/>
                        </a:rPr>
                        <a:t>Солонка</a:t>
                      </a:r>
                      <a:endParaRPr lang="ru-RU" b="1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eorgia" pitchFamily="18" charset="0"/>
                        </a:rPr>
                        <a:t>Посуда</a:t>
                      </a:r>
                      <a:endParaRPr lang="ru-RU" b="1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eorgia" pitchFamily="18" charset="0"/>
                        </a:rPr>
                        <a:t>Для</a:t>
                      </a:r>
                      <a:r>
                        <a:rPr lang="ru-RU" b="1" i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eorgia" pitchFamily="18" charset="0"/>
                        </a:rPr>
                        <a:t> соли</a:t>
                      </a:r>
                      <a:endParaRPr lang="ru-RU" b="1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eorgia" pitchFamily="18" charset="0"/>
                        </a:rPr>
                        <a:t>Кресло</a:t>
                      </a:r>
                      <a:endParaRPr lang="ru-RU" b="1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eorgia" pitchFamily="18" charset="0"/>
                        </a:rPr>
                        <a:t>Мебель</a:t>
                      </a:r>
                      <a:endParaRPr lang="ru-RU" b="1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Georgia" pitchFamily="18" charset="0"/>
                        </a:rPr>
                        <a:t>Для отдыха</a:t>
                      </a:r>
                      <a:endParaRPr lang="ru-RU" b="1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131840" y="4149080"/>
            <a:ext cx="50405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обучающий детей.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4725144"/>
            <a:ext cx="1800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Помидор -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5301208"/>
            <a:ext cx="1656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Старик -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15816" y="4725144"/>
            <a:ext cx="6228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красного цвета.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87824" y="5301208"/>
            <a:ext cx="61561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которому много лет.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9512" y="5805264"/>
            <a:ext cx="33123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Существительное -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87624" y="6237312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отвечающая на вопросы «кто?», «что?».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95736" y="3573016"/>
            <a:ext cx="14401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прибор,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63688" y="4149080"/>
            <a:ext cx="13949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человек,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865351" y="4725144"/>
            <a:ext cx="10214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овощ,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382429" y="5301208"/>
            <a:ext cx="18694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   мужчина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,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275856" y="5805264"/>
            <a:ext cx="19207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часть речи,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9075"/>
            <a:ext cx="9252520" cy="1337717"/>
          </a:xfrm>
        </p:spPr>
        <p:txBody>
          <a:bodyPr/>
          <a:lstStyle/>
          <a:p>
            <a:pPr algn="ctr"/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Давайте составим формулу определения </a:t>
            </a:r>
            <a:b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</a:b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понятия.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348880"/>
            <a:ext cx="36724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Родовое понятие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3284984"/>
            <a:ext cx="315503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Существенные</a:t>
            </a:r>
          </a:p>
          <a:p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 признаки</a:t>
            </a:r>
            <a:endParaRPr lang="ru-RU" sz="3200" dirty="0"/>
          </a:p>
        </p:txBody>
      </p:sp>
      <p:sp>
        <p:nvSpPr>
          <p:cNvPr id="5" name="Line 12"/>
          <p:cNvSpPr>
            <a:spLocks noChangeShapeType="1"/>
          </p:cNvSpPr>
          <p:nvPr/>
        </p:nvSpPr>
        <p:spPr bwMode="auto">
          <a:xfrm>
            <a:off x="1259632" y="4581128"/>
            <a:ext cx="3672408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>
              <a:ln>
                <a:solidFill>
                  <a:srgbClr val="FFFF00"/>
                </a:solidFill>
              </a:ln>
              <a:solidFill>
                <a:srgbClr val="FFFFBD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2996952"/>
            <a:ext cx="7920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+</a:t>
            </a:r>
            <a:endParaRPr lang="ru-RU" sz="4000" b="1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10" name="AutoShape 5"/>
          <p:cNvSpPr>
            <a:spLocks/>
          </p:cNvSpPr>
          <p:nvPr/>
        </p:nvSpPr>
        <p:spPr bwMode="auto">
          <a:xfrm rot="10800000">
            <a:off x="5004048" y="2492896"/>
            <a:ext cx="360363" cy="2088232"/>
          </a:xfrm>
          <a:prstGeom prst="leftBrace">
            <a:avLst>
              <a:gd name="adj1" fmla="val 35536"/>
              <a:gd name="adj2" fmla="val 50000"/>
            </a:avLst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508104" y="3140968"/>
            <a:ext cx="33123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Определяющее понятие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43608" y="4725144"/>
            <a:ext cx="41044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Определяемое понятие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9" grpId="0"/>
      <p:bldP spid="10" grpId="0" animBg="1"/>
      <p:bldP spid="12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352929" cy="5874221"/>
          </a:xfrm>
        </p:spPr>
        <p:txBody>
          <a:bodyPr/>
          <a:lstStyle/>
          <a:p>
            <a:pPr algn="ctr"/>
            <a:r>
              <a:rPr lang="ru-RU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/>
            </a:r>
            <a:br>
              <a:rPr lang="ru-RU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</a:br>
            <a:r>
              <a:rPr lang="ru-RU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/>
            </a:r>
            <a:br>
              <a:rPr lang="ru-RU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</a:br>
            <a:r>
              <a:rPr lang="ru-RU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/>
            </a:r>
            <a:br>
              <a:rPr lang="ru-RU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</a:br>
            <a:r>
              <a:rPr lang="ru-RU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 </a:t>
            </a:r>
            <a:br>
              <a:rPr lang="ru-RU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</a:br>
            <a:r>
              <a:rPr lang="ru-RU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 </a:t>
            </a:r>
            <a:br>
              <a:rPr lang="ru-RU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</a:b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3140968"/>
            <a:ext cx="51125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связанных отношениями брака и родства -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2276872"/>
            <a:ext cx="36724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Группа людей,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67744" y="4797152"/>
            <a:ext cx="24482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Семья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2564904"/>
            <a:ext cx="7920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+</a:t>
            </a:r>
            <a:endParaRPr lang="ru-RU" sz="4000" b="1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9" name="AutoShape 5"/>
          <p:cNvSpPr>
            <a:spLocks/>
          </p:cNvSpPr>
          <p:nvPr/>
        </p:nvSpPr>
        <p:spPr bwMode="auto">
          <a:xfrm rot="10800000">
            <a:off x="5868143" y="2348880"/>
            <a:ext cx="360363" cy="2232248"/>
          </a:xfrm>
          <a:prstGeom prst="leftBrace">
            <a:avLst>
              <a:gd name="adj1" fmla="val 35536"/>
              <a:gd name="adj2" fmla="val 50000"/>
            </a:avLst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971600" y="4509120"/>
            <a:ext cx="4752528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>
              <a:ln>
                <a:solidFill>
                  <a:srgbClr val="FFFF00"/>
                </a:solidFill>
              </a:ln>
              <a:solidFill>
                <a:srgbClr val="FFFFBD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56176" y="2708920"/>
            <a:ext cx="2843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Определяющее понятие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84168" y="4725144"/>
            <a:ext cx="28083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Определяемое понятие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0" y="188640"/>
            <a:ext cx="9252520" cy="1553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1" u="none" strike="noStrike" kern="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Построение определения через ближайший </a:t>
            </a:r>
            <a:r>
              <a:rPr kumimoji="0" lang="ru-RU" sz="3200" b="0" i="1" strike="noStrike" kern="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род</a:t>
            </a:r>
            <a:r>
              <a:rPr kumimoji="0" lang="ru-RU" sz="3200" b="0" i="1" u="none" strike="noStrike" kern="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 и существенные признаки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8" grpId="0"/>
      <p:bldP spid="9" grpId="0" animBg="1"/>
      <p:bldP spid="10" grpId="0" animBg="1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5616624"/>
          </a:xfrm>
        </p:spPr>
        <p:txBody>
          <a:bodyPr/>
          <a:lstStyle/>
          <a:p>
            <a:pPr algn="ctr">
              <a:buNone/>
            </a:pP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Давайте составим формулу на </a:t>
            </a:r>
          </a:p>
          <a:p>
            <a:pPr algn="ctr">
              <a:buNone/>
            </a:pP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примере понятия </a:t>
            </a:r>
          </a:p>
          <a:p>
            <a:pPr algn="ctr">
              <a:buNone/>
            </a:pPr>
            <a:endParaRPr lang="ru-RU" sz="40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		        зима  =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851920" y="2348880"/>
            <a:ext cx="3960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 время года  +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342900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с устойчивой низкой температурой .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9392"/>
            <a:ext cx="8724900" cy="5112568"/>
          </a:xfrm>
        </p:spPr>
        <p:txBody>
          <a:bodyPr/>
          <a:lstStyle/>
          <a:p>
            <a:pPr algn="ctr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Блок </a:t>
            </a:r>
            <a:b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</a:b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«Рабата с понятием»</a:t>
            </a:r>
            <a:b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</a:br>
            <a:r>
              <a:rPr lang="ru-RU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/>
            </a:r>
            <a:br>
              <a:rPr lang="ru-RU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</a:br>
            <a:r>
              <a:rPr lang="ru-RU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Урок 3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5013176"/>
            <a:ext cx="81369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Автор:</a:t>
            </a:r>
          </a:p>
          <a:p>
            <a:pPr algn="l"/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преподаватель  обществознания </a:t>
            </a:r>
          </a:p>
          <a:p>
            <a:pPr algn="l"/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КГБ ПОУ «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Хорский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агропромышленный техникум» </a:t>
            </a:r>
          </a:p>
          <a:p>
            <a:pPr algn="l"/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Чапайкина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Светлана Геннадьевна</a:t>
            </a:r>
            <a:endParaRPr lang="ru-RU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125" y="219075"/>
            <a:ext cx="8724900" cy="5874221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Определение понятия -</a:t>
            </a:r>
            <a:br>
              <a:rPr lang="ru-RU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</a:br>
            <a: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это перечисление существенных признаков объекта в связном предложении.</a:t>
            </a:r>
            <a:endParaRPr lang="ru-RU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125" y="219075"/>
            <a:ext cx="8724900" cy="5802213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В определении должно раскрываться основное содержание понятия, в нем не должно быть лишних слов, но не должно быть и </a:t>
            </a:r>
            <a:r>
              <a:rPr lang="ru-RU" sz="3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недосказанностей</a:t>
            </a:r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.</a:t>
            </a:r>
            <a:endParaRPr lang="ru-RU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19" y="1916832"/>
            <a:ext cx="8711505" cy="2160240"/>
          </a:xfrm>
        </p:spPr>
        <p:txBody>
          <a:bodyPr/>
          <a:lstStyle/>
          <a:p>
            <a:pPr algn="ctr"/>
            <a:r>
              <a:rPr lang="ru-RU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Физкультминутка.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упер физкультминутка для урока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39552" y="548680"/>
            <a:ext cx="8280920" cy="590465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844824"/>
            <a:ext cx="72074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Выполните </a:t>
            </a:r>
          </a:p>
          <a:p>
            <a:r>
              <a:rPr lang="ru-RU" sz="6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задания.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75856" y="3645024"/>
            <a:ext cx="2736304" cy="95410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Определяемое понятие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31840" y="1628800"/>
            <a:ext cx="3024336" cy="107721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Родовое понятие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88224" y="2708920"/>
            <a:ext cx="2376264" cy="5847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Признаки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767736" y="4725144"/>
            <a:ext cx="2376264" cy="5847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Признаки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9512" y="2636912"/>
            <a:ext cx="2376264" cy="5847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Признаки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4797152"/>
            <a:ext cx="2376264" cy="5847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Признаки</a:t>
            </a:r>
            <a:endParaRPr lang="ru-RU" sz="3200" dirty="0">
              <a:solidFill>
                <a:srgbClr val="FFFF00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 bwMode="auto">
          <a:xfrm>
            <a:off x="4716016" y="2924944"/>
            <a:ext cx="914400" cy="914400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Прямая со стрелкой 16"/>
          <p:cNvCxnSpPr/>
          <p:nvPr/>
        </p:nvCxnSpPr>
        <p:spPr bwMode="auto">
          <a:xfrm>
            <a:off x="4716016" y="2780928"/>
            <a:ext cx="0" cy="0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Прямая со стрелкой 20"/>
          <p:cNvCxnSpPr/>
          <p:nvPr/>
        </p:nvCxnSpPr>
        <p:spPr>
          <a:xfrm flipV="1">
            <a:off x="4716016" y="2708920"/>
            <a:ext cx="0" cy="864096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6012160" y="3068960"/>
            <a:ext cx="504056" cy="504056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 flipV="1">
            <a:off x="2699792" y="3068960"/>
            <a:ext cx="576064" cy="504056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6012160" y="4365104"/>
            <a:ext cx="720080" cy="36004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H="1">
            <a:off x="2555776" y="4293096"/>
            <a:ext cx="648072" cy="36004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491880" y="5877272"/>
            <a:ext cx="2376264" cy="5847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Признаки</a:t>
            </a:r>
            <a:endParaRPr lang="ru-RU" sz="3200" dirty="0">
              <a:solidFill>
                <a:srgbClr val="FFFF00"/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4716016" y="4653136"/>
            <a:ext cx="0" cy="115212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179512" y="260648"/>
            <a:ext cx="8712968" cy="864096"/>
          </a:xfrm>
          <a:prstGeom prst="rect">
            <a:avLst/>
          </a:prstGeom>
        </p:spPr>
        <p:txBody>
          <a:bodyPr/>
          <a:lstStyle/>
          <a:p>
            <a:pPr algn="ctr">
              <a:buNone/>
            </a:pPr>
            <a:r>
              <a:rPr lang="ru-RU" sz="2800" b="1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Используя схему дайте определения предложенным понятиям понятиям.</a:t>
            </a:r>
            <a:endParaRPr lang="ru-RU" sz="28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1" grpId="0" animBg="1"/>
      <p:bldP spid="12" grpId="0" animBg="1"/>
      <p:bldP spid="13" grpId="0" animBg="1"/>
      <p:bldP spid="1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347864" y="2708920"/>
            <a:ext cx="2736304" cy="5847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Компьютер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31840" y="980728"/>
            <a:ext cx="3024336" cy="5847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Устройство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88224" y="1412776"/>
            <a:ext cx="2376264" cy="120032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Имеет центральный процессор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16216" y="3645024"/>
            <a:ext cx="2376264" cy="120032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Имеет материнскую плату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9512" y="1412776"/>
            <a:ext cx="2664296" cy="15696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Выполняет заданную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последователь-ность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 операций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1520" y="3645024"/>
            <a:ext cx="2628800" cy="120032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Является помощником человека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 bwMode="auto">
          <a:xfrm>
            <a:off x="4716016" y="2924944"/>
            <a:ext cx="914400" cy="914400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Прямая со стрелкой 16"/>
          <p:cNvCxnSpPr/>
          <p:nvPr/>
        </p:nvCxnSpPr>
        <p:spPr bwMode="auto">
          <a:xfrm>
            <a:off x="4716016" y="2780928"/>
            <a:ext cx="0" cy="0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Прямая со стрелкой 20"/>
          <p:cNvCxnSpPr/>
          <p:nvPr/>
        </p:nvCxnSpPr>
        <p:spPr>
          <a:xfrm flipV="1">
            <a:off x="4788024" y="1700808"/>
            <a:ext cx="0" cy="79208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6012160" y="1844824"/>
            <a:ext cx="504056" cy="504056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 flipV="1">
            <a:off x="2843808" y="1916832"/>
            <a:ext cx="576064" cy="504056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5868144" y="3429000"/>
            <a:ext cx="576064" cy="504056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H="1">
            <a:off x="2987824" y="3356992"/>
            <a:ext cx="504056" cy="576064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059832" y="4725144"/>
            <a:ext cx="3024336" cy="120032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Имеет оперативную память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4788024" y="3789040"/>
            <a:ext cx="0" cy="648072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179512" y="260648"/>
            <a:ext cx="8712968" cy="864096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ru-RU" b="1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Например:</a:t>
            </a: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1" grpId="0" animBg="1"/>
      <p:bldP spid="12" grpId="0" animBg="1"/>
      <p:bldP spid="13" grpId="0" animBg="1"/>
      <p:bldP spid="1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052736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ru-RU" sz="2800" b="1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Компьютер -</a:t>
            </a:r>
          </a:p>
          <a:p>
            <a:pPr lvl="0">
              <a:lnSpc>
                <a:spcPct val="150000"/>
              </a:lnSpc>
            </a:pP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 это устройство, выполняющее определенную заданную последовательность операций, 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имеющее 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центральный процессор, материнскую плату, оперативную память и 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являющееся помощником 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человека.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556792"/>
            <a:ext cx="5486400" cy="187220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3600" b="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Отгадайте по признакам понятие.</a:t>
            </a:r>
            <a:endParaRPr lang="ru-RU" sz="3600" b="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484784"/>
            <a:ext cx="8496944" cy="151216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3200" i="1" dirty="0" smtClean="0">
                <a:latin typeface="Georgia" pitchFamily="18" charset="0"/>
              </a:rPr>
              <a:t>Что чаще всего происходит летом, </a:t>
            </a:r>
            <a:br>
              <a:rPr lang="ru-RU" sz="3200" i="1" dirty="0" smtClean="0">
                <a:latin typeface="Georgia" pitchFamily="18" charset="0"/>
              </a:rPr>
            </a:br>
            <a:r>
              <a:rPr lang="ru-RU" sz="3200" i="1" dirty="0" smtClean="0">
                <a:latin typeface="Georgia" pitchFamily="18" charset="0"/>
              </a:rPr>
              <a:t>а зимой очень редко.</a:t>
            </a:r>
            <a:endParaRPr lang="ru-RU" sz="3200" i="1" dirty="0">
              <a:latin typeface="Georgia" pitchFamily="18" charset="0"/>
            </a:endParaRPr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1187624" y="4509120"/>
            <a:ext cx="5688632" cy="1296144"/>
          </a:xfrm>
        </p:spPr>
        <p:txBody>
          <a:bodyPr/>
          <a:lstStyle/>
          <a:p>
            <a:pPr algn="ctr"/>
            <a:r>
              <a:rPr lang="ru-RU" sz="3600" b="1" i="1" dirty="0" smtClean="0">
                <a:latin typeface="Georgia" pitchFamily="18" charset="0"/>
              </a:rPr>
              <a:t>Что это?</a:t>
            </a:r>
            <a:endParaRPr lang="ru-RU" sz="3600" b="1" i="1" dirty="0"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4074021"/>
          </a:xfrm>
        </p:spPr>
        <p:txBody>
          <a:bodyPr/>
          <a:lstStyle/>
          <a:p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	«За каждым словом </a:t>
            </a:r>
            <a:b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</a:b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			стоит целый мир»</a:t>
            </a:r>
            <a:b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</a:b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				</a:t>
            </a:r>
            <a:r>
              <a:rPr lang="ru-RU" dirty="0" smtClean="0"/>
              <a:t> </a:t>
            </a:r>
            <a:r>
              <a:rPr lang="ru-RU" sz="2800" i="1" dirty="0" smtClean="0">
                <a:latin typeface="Georgia" pitchFamily="18" charset="0"/>
              </a:rPr>
              <a:t>(Генрих Бёлль (1917-	1985), 						нем. писатель).</a:t>
            </a:r>
            <a:br>
              <a:rPr lang="ru-RU" sz="2800" i="1" dirty="0" smtClean="0">
                <a:latin typeface="Georgia" pitchFamily="18" charset="0"/>
              </a:rPr>
            </a:br>
            <a:endParaRPr lang="ru-RU" sz="2800" i="1" dirty="0"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2420888"/>
            <a:ext cx="8280920" cy="804862"/>
          </a:xfrm>
        </p:spPr>
        <p:txBody>
          <a:bodyPr/>
          <a:lstStyle/>
          <a:p>
            <a:pPr algn="ctr"/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Наблюдается только днем</a:t>
            </a:r>
            <a:r>
              <a:rPr lang="ru-RU" sz="3200" b="1" i="1" dirty="0" smtClean="0">
                <a:latin typeface="Georgia" pitchFamily="18" charset="0"/>
              </a:rPr>
              <a:t>.</a:t>
            </a:r>
            <a:endParaRPr lang="ru-RU" sz="3200" b="1" i="1" dirty="0">
              <a:latin typeface="Georgia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-252536" y="476672"/>
            <a:ext cx="9721080" cy="151216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3200" b="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Что чаще всего происходит летом, </a:t>
            </a:r>
            <a:br>
              <a:rPr lang="ru-RU" sz="3200" b="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</a:br>
            <a:r>
              <a:rPr lang="ru-RU" sz="3200" b="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а зимой очень редко.</a:t>
            </a:r>
            <a:endParaRPr lang="ru-RU" sz="3200" b="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6" name="Текст 3"/>
          <p:cNvSpPr txBox="1">
            <a:spLocks/>
          </p:cNvSpPr>
          <p:nvPr/>
        </p:nvSpPr>
        <p:spPr bwMode="auto">
          <a:xfrm>
            <a:off x="1187624" y="4509120"/>
            <a:ext cx="5688632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i="1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eorgia" pitchFamily="18" charset="0"/>
                <a:ea typeface="+mn-ea"/>
                <a:cs typeface="+mn-cs"/>
              </a:rPr>
              <a:t>Что это?</a:t>
            </a:r>
            <a:endParaRPr kumimoji="0" lang="ru-RU" sz="3600" i="1" u="none" strike="noStrike" kern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424936" cy="115212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3200" b="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Увидеть это можно в стороне, противоположной от солнца.</a:t>
            </a:r>
            <a:endParaRPr lang="ru-RU" sz="3200" b="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323528" y="188640"/>
            <a:ext cx="8496944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1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Что чаще всего происходит летом, </a:t>
            </a:r>
            <a:br>
              <a:rPr kumimoji="0" lang="ru-RU" sz="3200" i="1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</a:br>
            <a:r>
              <a:rPr kumimoji="0" lang="ru-RU" sz="3200" i="1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а зимой очень редко</a:t>
            </a:r>
            <a:endParaRPr kumimoji="0" lang="ru-RU" sz="3200" i="1" u="none" strike="noStrike" kern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6" name="Текст 3"/>
          <p:cNvSpPr txBox="1">
            <a:spLocks/>
          </p:cNvSpPr>
          <p:nvPr/>
        </p:nvSpPr>
        <p:spPr bwMode="auto">
          <a:xfrm>
            <a:off x="395536" y="1916832"/>
            <a:ext cx="8280920" cy="80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1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eorgia" pitchFamily="18" charset="0"/>
                <a:ea typeface="+mn-ea"/>
                <a:cs typeface="+mn-cs"/>
              </a:rPr>
              <a:t>Наблюдается только днем.</a:t>
            </a:r>
            <a:endParaRPr kumimoji="0" lang="ru-RU" sz="3200" i="1" u="none" strike="noStrike" kern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7" name="Текст 3"/>
          <p:cNvSpPr>
            <a:spLocks noGrp="1"/>
          </p:cNvSpPr>
          <p:nvPr>
            <p:ph type="body" sz="half" idx="2"/>
          </p:nvPr>
        </p:nvSpPr>
        <p:spPr>
          <a:xfrm>
            <a:off x="1187624" y="4869160"/>
            <a:ext cx="5688632" cy="1296144"/>
          </a:xfrm>
        </p:spPr>
        <p:txBody>
          <a:bodyPr/>
          <a:lstStyle/>
          <a:p>
            <a:pPr algn="ctr"/>
            <a: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Что это?</a:t>
            </a:r>
            <a:endParaRPr lang="ru-RU" sz="36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g0.liveinternet.ru/images/attach/c/4/82/260/82260974_54c6bbe9b822__Small_.pn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6797" b="6797"/>
          <a:stretch>
            <a:fillRect/>
          </a:stretch>
        </p:blipFill>
        <p:spPr bwMode="auto">
          <a:xfrm>
            <a:off x="0" y="0"/>
            <a:ext cx="9144000" cy="6453336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19672" y="5877272"/>
            <a:ext cx="5486400" cy="648072"/>
          </a:xfrm>
        </p:spPr>
        <p:txBody>
          <a:bodyPr/>
          <a:lstStyle/>
          <a:p>
            <a:pPr algn="ctr"/>
            <a:r>
              <a:rPr lang="ru-RU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РАДУГА</a:t>
            </a:r>
            <a:endParaRPr lang="ru-RU" sz="40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772400" cy="4896544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4400" b="0" i="1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Перечислите </a:t>
            </a:r>
            <a:br>
              <a:rPr lang="ru-RU" sz="4400" b="0" i="1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</a:br>
            <a:r>
              <a:rPr lang="ru-RU" sz="4400" b="0" i="1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новые понятия, которые вы услышали на этом уроке.</a:t>
            </a:r>
            <a:endParaRPr lang="ru-RU" sz="4400" b="0" i="1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80528" y="404664"/>
            <a:ext cx="932452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Определение понятия </a:t>
            </a:r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–это перечисление существенных признаков объекта в связном предложении.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  Определяемое </a:t>
            </a:r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– это понятие, которое</a:t>
            </a:r>
          </a:p>
          <a:p>
            <a:pPr lvl="0">
              <a:lnSpc>
                <a:spcPct val="150000"/>
              </a:lnSpc>
            </a:pPr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 мы определяем.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 определяющее </a:t>
            </a:r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– это то, посредством которого данное понятие определяется .</a:t>
            </a:r>
          </a:p>
          <a:p>
            <a:pPr>
              <a:lnSpc>
                <a:spcPct val="150000"/>
              </a:lnSpc>
            </a:pP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/>
            </a:r>
            <a:b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</a:br>
            <a:endParaRPr lang="ru-RU" sz="28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0006" y="692696"/>
            <a:ext cx="69990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Оперативная память группы!</a:t>
            </a:r>
            <a:endParaRPr lang="ru-RU" sz="36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988840"/>
            <a:ext cx="87484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На доске пишем:</a:t>
            </a:r>
          </a:p>
          <a:p>
            <a:pPr algn="l">
              <a:lnSpc>
                <a:spcPct val="150000"/>
              </a:lnSpc>
              <a:buFont typeface="Wingdings" pitchFamily="2" charset="2"/>
              <a:buNone/>
              <a:defRPr/>
            </a:pPr>
            <a:endParaRPr lang="ru-RU" sz="32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 pitchFamily="18" charset="0"/>
            </a:endParaRPr>
          </a:p>
          <a:p>
            <a:pPr algn="l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	1- если узнали что-то новое;</a:t>
            </a:r>
          </a:p>
          <a:p>
            <a:pPr algn="l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	0 – если ничего нового не узнали.</a:t>
            </a:r>
            <a:endParaRPr lang="ru-RU" sz="32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632849" cy="315467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Тема: </a:t>
            </a:r>
            <a:b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</a:br>
            <a:r>
              <a:rPr lang="ru-RU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Определение понятия.</a:t>
            </a:r>
            <a:endParaRPr lang="ru-RU" sz="40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052736"/>
            <a:ext cx="7056784" cy="36004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Давайте вспомним, </a:t>
            </a:r>
            <a:b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</a:br>
            <a: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что же такое понятие,</a:t>
            </a:r>
            <a:b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</a:br>
            <a: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какие признаки понятия считаются существенными?</a:t>
            </a:r>
            <a:endParaRPr lang="ru-RU" sz="36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809328"/>
            <a:ext cx="7632848" cy="6048672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Понятие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 – это логически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оформленная мысль о предмете, объекте, включающая ряд существенных признаков понятия.</a:t>
            </a:r>
          </a:p>
          <a:p>
            <a:pPr algn="ctr">
              <a:lnSpc>
                <a:spcPct val="150000"/>
              </a:lnSpc>
              <a:buNone/>
            </a:pP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Существенными  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называются признаки,  отличающие его от других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объектов. </a:t>
            </a:r>
            <a:endParaRPr lang="ru-RU" sz="28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12776"/>
            <a:ext cx="7200800" cy="3672408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Какие логические операции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 над понятием мы уже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 знаем?</a:t>
            </a:r>
            <a:endParaRPr lang="ru-RU" sz="36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692696"/>
            <a:ext cx="9505056" cy="5733256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Обобщение понятий –</a:t>
            </a:r>
          </a:p>
          <a:p>
            <a:pPr algn="ctr">
              <a:lnSpc>
                <a:spcPct val="150000"/>
              </a:lnSpc>
              <a:buNone/>
            </a:pP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Это переход от видовых понятий</a:t>
            </a:r>
          </a:p>
          <a:p>
            <a:pPr algn="ctr">
              <a:lnSpc>
                <a:spcPct val="150000"/>
              </a:lnSpc>
              <a:buNone/>
            </a:pP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 к более общему (родовому).</a:t>
            </a:r>
          </a:p>
          <a:p>
            <a:pPr algn="ctr">
              <a:lnSpc>
                <a:spcPct val="150000"/>
              </a:lnSpc>
              <a:buNone/>
            </a:pPr>
            <a:endParaRPr lang="ru-RU" sz="28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«стол» – «предмет мебели» – «часть интерьера»</a:t>
            </a:r>
            <a:endParaRPr lang="ru-RU" sz="2800" i="1" dirty="0"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04664"/>
            <a:ext cx="8712968" cy="5328592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Ограничение понятия – это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действие обратное обобщению, переход</a:t>
            </a:r>
          </a:p>
          <a:p>
            <a:pPr algn="ctr">
              <a:lnSpc>
                <a:spcPct val="150000"/>
              </a:lnSpc>
              <a:buNone/>
            </a:pP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от рода к виду, путем прибавления существенных признаков.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«стол» - «письменный стол» - «дубовый письменный стол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»</a:t>
            </a:r>
            <a:endParaRPr lang="ru-RU" sz="2800" dirty="0"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powerpoint-template-24 13">
      <a:dk1>
        <a:srgbClr val="4D4D4D"/>
      </a:dk1>
      <a:lt1>
        <a:srgbClr val="FFFFFF"/>
      </a:lt1>
      <a:dk2>
        <a:srgbClr val="4D4D4D"/>
      </a:dk2>
      <a:lt2>
        <a:srgbClr val="045B4B"/>
      </a:lt2>
      <a:accent1>
        <a:srgbClr val="1C7C70"/>
      </a:accent1>
      <a:accent2>
        <a:srgbClr val="379690"/>
      </a:accent2>
      <a:accent3>
        <a:srgbClr val="FFFFFF"/>
      </a:accent3>
      <a:accent4>
        <a:srgbClr val="404040"/>
      </a:accent4>
      <a:accent5>
        <a:srgbClr val="ABBFBB"/>
      </a:accent5>
      <a:accent6>
        <a:srgbClr val="318782"/>
      </a:accent6>
      <a:hlink>
        <a:srgbClr val="54B2A4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93CB6A"/>
        </a:lt2>
        <a:accent1>
          <a:srgbClr val="71BE5E"/>
        </a:accent1>
        <a:accent2>
          <a:srgbClr val="A0CD6E"/>
        </a:accent2>
        <a:accent3>
          <a:srgbClr val="FFFFFF"/>
        </a:accent3>
        <a:accent4>
          <a:srgbClr val="404040"/>
        </a:accent4>
        <a:accent5>
          <a:srgbClr val="BBDBB6"/>
        </a:accent5>
        <a:accent6>
          <a:srgbClr val="91BA63"/>
        </a:accent6>
        <a:hlink>
          <a:srgbClr val="6BAB4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189C25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1E14F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4C8E3D"/>
        </a:lt2>
        <a:accent1>
          <a:srgbClr val="66A050"/>
        </a:accent1>
        <a:accent2>
          <a:srgbClr val="6EA552"/>
        </a:accent2>
        <a:accent3>
          <a:srgbClr val="FFFFFF"/>
        </a:accent3>
        <a:accent4>
          <a:srgbClr val="404040"/>
        </a:accent4>
        <a:accent5>
          <a:srgbClr val="B8CDB3"/>
        </a:accent5>
        <a:accent6>
          <a:srgbClr val="639549"/>
        </a:accent6>
        <a:hlink>
          <a:srgbClr val="89B96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4D7C48"/>
        </a:lt2>
        <a:accent1>
          <a:srgbClr val="599148"/>
        </a:accent1>
        <a:accent2>
          <a:srgbClr val="69A253"/>
        </a:accent2>
        <a:accent3>
          <a:srgbClr val="FFFFFF"/>
        </a:accent3>
        <a:accent4>
          <a:srgbClr val="404040"/>
        </a:accent4>
        <a:accent5>
          <a:srgbClr val="B5C7B1"/>
        </a:accent5>
        <a:accent6>
          <a:srgbClr val="5E924A"/>
        </a:accent6>
        <a:hlink>
          <a:srgbClr val="80C15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467F20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8A9BA5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51873B"/>
        </a:lt2>
        <a:accent1>
          <a:srgbClr val="669E4B"/>
        </a:accent1>
        <a:accent2>
          <a:srgbClr val="79B25C"/>
        </a:accent2>
        <a:accent3>
          <a:srgbClr val="FFFFFF"/>
        </a:accent3>
        <a:accent4>
          <a:srgbClr val="404040"/>
        </a:accent4>
        <a:accent5>
          <a:srgbClr val="B8CCB1"/>
        </a:accent5>
        <a:accent6>
          <a:srgbClr val="6DA153"/>
        </a:accent6>
        <a:hlink>
          <a:srgbClr val="92CB6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0E7E24"/>
        </a:lt2>
        <a:accent1>
          <a:srgbClr val="369026"/>
        </a:accent1>
        <a:accent2>
          <a:srgbClr val="57A025"/>
        </a:accent2>
        <a:accent3>
          <a:srgbClr val="FFFFFF"/>
        </a:accent3>
        <a:accent4>
          <a:srgbClr val="404040"/>
        </a:accent4>
        <a:accent5>
          <a:srgbClr val="AEC6AC"/>
        </a:accent5>
        <a:accent6>
          <a:srgbClr val="4E9120"/>
        </a:accent6>
        <a:hlink>
          <a:srgbClr val="73B0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015802"/>
        </a:lt2>
        <a:accent1>
          <a:srgbClr val="016E01"/>
        </a:accent1>
        <a:accent2>
          <a:srgbClr val="019003"/>
        </a:accent2>
        <a:accent3>
          <a:srgbClr val="FFFFFF"/>
        </a:accent3>
        <a:accent4>
          <a:srgbClr val="404040"/>
        </a:accent4>
        <a:accent5>
          <a:srgbClr val="AABAAA"/>
        </a:accent5>
        <a:accent6>
          <a:srgbClr val="018202"/>
        </a:accent6>
        <a:hlink>
          <a:srgbClr val="01A6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045B4B"/>
        </a:lt2>
        <a:accent1>
          <a:srgbClr val="1C7C70"/>
        </a:accent1>
        <a:accent2>
          <a:srgbClr val="379690"/>
        </a:accent2>
        <a:accent3>
          <a:srgbClr val="FFFFFF"/>
        </a:accent3>
        <a:accent4>
          <a:srgbClr val="404040"/>
        </a:accent4>
        <a:accent5>
          <a:srgbClr val="ABBFBB"/>
        </a:accent5>
        <a:accent6>
          <a:srgbClr val="318782"/>
        </a:accent6>
        <a:hlink>
          <a:srgbClr val="54B2A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2359</TotalTime>
  <Words>503</Words>
  <Application>Microsoft Office PowerPoint</Application>
  <PresentationFormat>Экран (4:3)</PresentationFormat>
  <Paragraphs>142</Paragraphs>
  <Slides>35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powerpoint-template</vt:lpstr>
      <vt:lpstr>Элективный курс «Учиться легко»</vt:lpstr>
      <vt:lpstr>Блок  «Рабата с понятием»  Урок 3</vt:lpstr>
      <vt:lpstr> «За каждым словом     стоит целый мир»      (Генрих Бёлль (1917- 1985),       нем. писатель). </vt:lpstr>
      <vt:lpstr>Тема:  Определение понятия.</vt:lpstr>
      <vt:lpstr>Давайте вспомним,  что же такое понятие, какие признаки понятия считаются существенными?</vt:lpstr>
      <vt:lpstr>Слайд 6</vt:lpstr>
      <vt:lpstr>Слайд 7</vt:lpstr>
      <vt:lpstr>Слайд 8</vt:lpstr>
      <vt:lpstr>Слайд 9</vt:lpstr>
      <vt:lpstr>Выделить существенный признак –  значит определить такой, который отличает его от других объектов.</vt:lpstr>
      <vt:lpstr>Слайд 11</vt:lpstr>
      <vt:lpstr>Слайд 12</vt:lpstr>
      <vt:lpstr>  Так какова же цель  нашего урока?</vt:lpstr>
      <vt:lpstr>Цель:  Научиться приемам построения определения понятия.</vt:lpstr>
      <vt:lpstr>Как Вы думаете,  можно ли определить из чего состоит понятие?</vt:lpstr>
      <vt:lpstr>Слайд 16</vt:lpstr>
      <vt:lpstr>Давайте составим формулу определения  понятия.</vt:lpstr>
      <vt:lpstr>       </vt:lpstr>
      <vt:lpstr>Слайд 19</vt:lpstr>
      <vt:lpstr>Определение понятия - это перечисление существенных признаков объекта в связном предложении.</vt:lpstr>
      <vt:lpstr>В определении должно раскрываться основное содержание понятия, в нем не должно быть лишних слов, но не должно быть и недосказанностей.</vt:lpstr>
      <vt:lpstr>Физкультминутка.</vt:lpstr>
      <vt:lpstr>Слайд 23</vt:lpstr>
      <vt:lpstr>Слайд 24</vt:lpstr>
      <vt:lpstr>Слайд 25</vt:lpstr>
      <vt:lpstr>Слайд 26</vt:lpstr>
      <vt:lpstr>Слайд 27</vt:lpstr>
      <vt:lpstr>Отгадайте по признакам понятие.</vt:lpstr>
      <vt:lpstr>Что чаще всего происходит летом,  а зимой очень редко.</vt:lpstr>
      <vt:lpstr>Что чаще всего происходит летом,  а зимой очень редко.</vt:lpstr>
      <vt:lpstr>Увидеть это можно в стороне, противоположной от солнца.</vt:lpstr>
      <vt:lpstr>Слайд 32</vt:lpstr>
      <vt:lpstr>Перечислите  новые понятия, которые вы услышали на этом уроке.</vt:lpstr>
      <vt:lpstr>Слайд 34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Олег</dc:creator>
  <cp:lastModifiedBy>13</cp:lastModifiedBy>
  <cp:revision>241</cp:revision>
  <dcterms:created xsi:type="dcterms:W3CDTF">2012-08-03T05:35:41Z</dcterms:created>
  <dcterms:modified xsi:type="dcterms:W3CDTF">2016-02-17T01:22:41Z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183641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