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2" r:id="rId4"/>
    <p:sldId id="273" r:id="rId5"/>
    <p:sldId id="278" r:id="rId6"/>
    <p:sldId id="274" r:id="rId7"/>
    <p:sldId id="275" r:id="rId8"/>
    <p:sldId id="276" r:id="rId9"/>
    <p:sldId id="277" r:id="rId10"/>
    <p:sldId id="279" r:id="rId11"/>
    <p:sldId id="258" r:id="rId12"/>
    <p:sldId id="260" r:id="rId13"/>
    <p:sldId id="271" r:id="rId14"/>
    <p:sldId id="261" r:id="rId15"/>
    <p:sldId id="262" r:id="rId16"/>
    <p:sldId id="280" r:id="rId17"/>
    <p:sldId id="27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17.02.2016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17.02.2016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17.02.2016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17.02.2016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17.02.2016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5B106E36-FD25-4E2D-B0AA-010F637433A0}" type="datetimeFigureOut">
              <a:rPr lang="ru-RU" smtClean="0"/>
              <a:pPr/>
              <a:t>17.02.2016</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5B106E36-FD25-4E2D-B0AA-010F637433A0}" type="datetimeFigureOut">
              <a:rPr lang="ru-RU" smtClean="0"/>
              <a:pPr/>
              <a:t>17.02.2016</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fld id="{5B106E36-FD25-4E2D-B0AA-010F637433A0}" type="datetimeFigureOut">
              <a:rPr lang="ru-RU" smtClean="0"/>
              <a:pPr/>
              <a:t>17.02.2016</a:t>
            </a:fld>
            <a:endParaRPr lang="ru-RU"/>
          </a:p>
        </p:txBody>
      </p:sp>
      <p:sp>
        <p:nvSpPr>
          <p:cNvPr id="4" name="Нижний колонтитул 4"/>
          <p:cNvSpPr>
            <a:spLocks noGrp="1"/>
          </p:cNvSpPr>
          <p:nvPr>
            <p:ph type="ftr" sz="quarter" idx="11"/>
          </p:nvPr>
        </p:nvSpPr>
        <p:spPr/>
        <p:txBody>
          <a:bodyPr/>
          <a:lstStyle>
            <a:lvl1pPr>
              <a:defRPr/>
            </a:lvl1pPr>
          </a:lstStyle>
          <a:p>
            <a:endParaRPr lang="ru-RU"/>
          </a:p>
        </p:txBody>
      </p:sp>
      <p:sp>
        <p:nvSpPr>
          <p:cNvPr id="5"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5B106E36-FD25-4E2D-B0AA-010F637433A0}" type="datetimeFigureOut">
              <a:rPr lang="ru-RU" smtClean="0"/>
              <a:pPr/>
              <a:t>17.02.2016</a:t>
            </a:fld>
            <a:endParaRPr lang="ru-RU"/>
          </a:p>
        </p:txBody>
      </p:sp>
      <p:sp>
        <p:nvSpPr>
          <p:cNvPr id="3" name="Нижний колонтитул 4"/>
          <p:cNvSpPr>
            <a:spLocks noGrp="1"/>
          </p:cNvSpPr>
          <p:nvPr>
            <p:ph type="ftr" sz="quarter" idx="11"/>
          </p:nvPr>
        </p:nvSpPr>
        <p:spPr/>
        <p:txBody>
          <a:bodyPr/>
          <a:lstStyle>
            <a:lvl1pPr>
              <a:defRPr/>
            </a:lvl1pPr>
          </a:lstStyle>
          <a:p>
            <a:endParaRPr lang="ru-RU"/>
          </a:p>
        </p:txBody>
      </p:sp>
      <p:sp>
        <p:nvSpPr>
          <p:cNvPr id="4"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5B106E36-FD25-4E2D-B0AA-010F637433A0}" type="datetimeFigureOut">
              <a:rPr lang="ru-RU" smtClean="0"/>
              <a:pPr/>
              <a:t>17.02.2016</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5B106E36-FD25-4E2D-B0AA-010F637433A0}" type="datetimeFigureOut">
              <a:rPr lang="ru-RU" smtClean="0"/>
              <a:pPr/>
              <a:t>17.02.2016</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47000" b="-47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5B106E36-FD25-4E2D-B0AA-010F637433A0}" type="datetimeFigureOut">
              <a:rPr lang="ru-RU" smtClean="0"/>
              <a:pPr/>
              <a:t>17.02.2016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628800"/>
            <a:ext cx="7772400" cy="2867210"/>
          </a:xfrm>
        </p:spPr>
        <p:txBody>
          <a:bodyPr>
            <a:normAutofit fontScale="90000"/>
          </a:bodyPr>
          <a:lstStyle/>
          <a:p>
            <a:r>
              <a:rPr lang="ru-RU" dirty="0" smtClean="0"/>
              <a:t/>
            </a:r>
            <a:br>
              <a:rPr lang="ru-RU" dirty="0" smtClean="0"/>
            </a:br>
            <a:r>
              <a:rPr lang="en-US" dirty="0" smtClean="0"/>
              <a:t/>
            </a:r>
            <a:br>
              <a:rPr lang="en-US" dirty="0" smtClean="0"/>
            </a:br>
            <a:r>
              <a:rPr lang="ru-RU" b="1" dirty="0" smtClean="0">
                <a:latin typeface="Bookman Old Style" pitchFamily="18" charset="0"/>
              </a:rPr>
              <a:t>МАСТЕР-КЛАСС</a:t>
            </a:r>
            <a:br>
              <a:rPr lang="ru-RU" b="1" dirty="0" smtClean="0">
                <a:latin typeface="Bookman Old Style" pitchFamily="18" charset="0"/>
              </a:rPr>
            </a:br>
            <a:r>
              <a:rPr lang="ru-RU" sz="3600" b="1" dirty="0" smtClean="0">
                <a:latin typeface="Bookman Old Style" pitchFamily="18" charset="0"/>
              </a:rPr>
              <a:t>для педагогов</a:t>
            </a:r>
            <a:r>
              <a:rPr lang="ru-RU" sz="3600" dirty="0" smtClean="0">
                <a:latin typeface="Bookman Old Style" pitchFamily="18" charset="0"/>
              </a:rPr>
              <a:t/>
            </a:r>
            <a:br>
              <a:rPr lang="ru-RU" sz="3600" dirty="0" smtClean="0">
                <a:latin typeface="Bookman Old Style" pitchFamily="18" charset="0"/>
              </a:rPr>
            </a:br>
            <a:r>
              <a:rPr lang="ru-RU" b="1" dirty="0" smtClean="0">
                <a:latin typeface="Bookman Old Style" pitchFamily="18" charset="0"/>
              </a:rPr>
              <a:t>«Необычные техники </a:t>
            </a:r>
            <a:r>
              <a:rPr lang="ru-RU" dirty="0" smtClean="0">
                <a:latin typeface="Bookman Old Style" pitchFamily="18" charset="0"/>
              </a:rPr>
              <a:t/>
            </a:r>
            <a:br>
              <a:rPr lang="ru-RU" dirty="0" smtClean="0">
                <a:latin typeface="Bookman Old Style" pitchFamily="18" charset="0"/>
              </a:rPr>
            </a:br>
            <a:r>
              <a:rPr lang="ru-RU" b="1" dirty="0" smtClean="0">
                <a:latin typeface="Bookman Old Style" pitchFamily="18" charset="0"/>
              </a:rPr>
              <a:t> рисования </a:t>
            </a:r>
            <a:r>
              <a:rPr lang="ru-RU" b="1" dirty="0" smtClean="0">
                <a:latin typeface="Bookman Old Style" pitchFamily="18" charset="0"/>
              </a:rPr>
              <a:t>красками с дошкольниками»</a:t>
            </a:r>
            <a:r>
              <a:rPr lang="ru-RU" dirty="0" smtClean="0">
                <a:latin typeface="Bookman Old Style" pitchFamily="18" charset="0"/>
              </a:rPr>
              <a:t/>
            </a:r>
            <a:br>
              <a:rPr lang="ru-RU" dirty="0" smtClean="0">
                <a:latin typeface="Bookman Old Style" pitchFamily="18" charset="0"/>
              </a:rPr>
            </a:br>
            <a:r>
              <a:rPr lang="ru-RU" dirty="0" smtClean="0"/>
              <a:t> </a:t>
            </a:r>
            <a:br>
              <a:rPr lang="ru-RU" dirty="0" smtClean="0"/>
            </a:br>
            <a:endParaRPr lang="ru-RU" dirty="0"/>
          </a:p>
        </p:txBody>
      </p:sp>
      <p:sp>
        <p:nvSpPr>
          <p:cNvPr id="3" name="Подзаголовок 2"/>
          <p:cNvSpPr>
            <a:spLocks noGrp="1"/>
          </p:cNvSpPr>
          <p:nvPr>
            <p:ph type="subTitle" idx="1"/>
          </p:nvPr>
        </p:nvSpPr>
        <p:spPr>
          <a:xfrm>
            <a:off x="1187624" y="5105400"/>
            <a:ext cx="7258056" cy="1752600"/>
          </a:xfrm>
        </p:spPr>
        <p:txBody>
          <a:bodyPr>
            <a:normAutofit fontScale="77500" lnSpcReduction="20000"/>
          </a:bodyPr>
          <a:lstStyle/>
          <a:p>
            <a:pPr algn="r"/>
            <a:r>
              <a:rPr lang="ru-RU" sz="2600" i="1" dirty="0" smtClean="0">
                <a:solidFill>
                  <a:schemeClr val="tx1">
                    <a:lumMod val="85000"/>
                    <a:lumOff val="15000"/>
                  </a:schemeClr>
                </a:solidFill>
                <a:latin typeface="Bookman Old Style" pitchFamily="18" charset="0"/>
              </a:rPr>
              <a:t>Подготовила и провела мастер-класс </a:t>
            </a:r>
          </a:p>
          <a:p>
            <a:pPr algn="r"/>
            <a:r>
              <a:rPr lang="ru-RU" sz="2600" i="1" dirty="0" smtClean="0">
                <a:solidFill>
                  <a:schemeClr val="tx1">
                    <a:lumMod val="85000"/>
                    <a:lumOff val="15000"/>
                  </a:schemeClr>
                </a:solidFill>
                <a:latin typeface="Bookman Old Style" pitchFamily="18" charset="0"/>
              </a:rPr>
              <a:t>Елена В</a:t>
            </a:r>
            <a:r>
              <a:rPr lang="ru-RU" sz="2600" i="1" dirty="0" smtClean="0">
                <a:solidFill>
                  <a:schemeClr val="tx1">
                    <a:lumMod val="85000"/>
                    <a:lumOff val="15000"/>
                  </a:schemeClr>
                </a:solidFill>
                <a:latin typeface="Bookman Old Style" pitchFamily="18" charset="0"/>
              </a:rPr>
              <a:t>ладимировна Терехова</a:t>
            </a:r>
          </a:p>
          <a:p>
            <a:pPr algn="r"/>
            <a:r>
              <a:rPr lang="ru-RU" sz="2600" i="1" dirty="0" smtClean="0">
                <a:solidFill>
                  <a:schemeClr val="tx1">
                    <a:lumMod val="85000"/>
                    <a:lumOff val="15000"/>
                  </a:schemeClr>
                </a:solidFill>
                <a:latin typeface="Bookman Old Style" pitchFamily="18" charset="0"/>
              </a:rPr>
              <a:t>(педагог-организатор)</a:t>
            </a:r>
            <a:r>
              <a:rPr lang="ru-RU" i="1" dirty="0" smtClean="0">
                <a:solidFill>
                  <a:schemeClr val="tx1">
                    <a:lumMod val="85000"/>
                    <a:lumOff val="15000"/>
                  </a:schemeClr>
                </a:solidFill>
                <a:latin typeface="Bookman Old Style" pitchFamily="18" charset="0"/>
              </a:rPr>
              <a:t> </a:t>
            </a:r>
            <a:endParaRPr lang="ru-RU" i="1" dirty="0" smtClean="0">
              <a:solidFill>
                <a:schemeClr val="tx1">
                  <a:lumMod val="85000"/>
                  <a:lumOff val="15000"/>
                </a:schemeClr>
              </a:solidFill>
              <a:latin typeface="Bookman Old Style" pitchFamily="18" charset="0"/>
            </a:endParaRPr>
          </a:p>
          <a:p>
            <a:r>
              <a:rPr lang="ru-RU" i="1" dirty="0" smtClean="0">
                <a:solidFill>
                  <a:schemeClr val="tx1">
                    <a:lumMod val="85000"/>
                    <a:lumOff val="15000"/>
                  </a:schemeClr>
                </a:solidFill>
                <a:latin typeface="Bookman Old Style" pitchFamily="18" charset="0"/>
              </a:rPr>
              <a:t> </a:t>
            </a:r>
          </a:p>
          <a:p>
            <a:r>
              <a:rPr lang="ru-RU" sz="2100" i="1" dirty="0" smtClean="0">
                <a:solidFill>
                  <a:schemeClr val="tx1">
                    <a:lumMod val="85000"/>
                    <a:lumOff val="15000"/>
                  </a:schemeClr>
                </a:solidFill>
                <a:latin typeface="Bookman Old Style" pitchFamily="18" charset="0"/>
              </a:rPr>
              <a:t>Москва</a:t>
            </a:r>
            <a:endParaRPr lang="ru-RU" sz="2100" dirty="0"/>
          </a:p>
        </p:txBody>
      </p:sp>
      <p:sp>
        <p:nvSpPr>
          <p:cNvPr id="4" name="Прямоугольник 3"/>
          <p:cNvSpPr/>
          <p:nvPr/>
        </p:nvSpPr>
        <p:spPr>
          <a:xfrm>
            <a:off x="4357686" y="214290"/>
            <a:ext cx="4572000" cy="584775"/>
          </a:xfrm>
          <a:prstGeom prst="rect">
            <a:avLst/>
          </a:prstGeom>
        </p:spPr>
        <p:txBody>
          <a:bodyPr>
            <a:spAutoFit/>
          </a:bodyPr>
          <a:lstStyle/>
          <a:p>
            <a:pPr algn="r"/>
            <a:r>
              <a:rPr lang="ru-RU" sz="1600" i="1" dirty="0" smtClean="0">
                <a:latin typeface="Bookman Old Style" pitchFamily="18" charset="0"/>
              </a:rPr>
              <a:t>ГБОУ </a:t>
            </a:r>
            <a:r>
              <a:rPr lang="ru-RU" sz="1600" i="1" dirty="0" smtClean="0">
                <a:latin typeface="Bookman Old Style" pitchFamily="18" charset="0"/>
              </a:rPr>
              <a:t>«</a:t>
            </a:r>
            <a:r>
              <a:rPr lang="ru-RU" sz="1600" i="1" dirty="0" smtClean="0">
                <a:latin typeface="Bookman Old Style" pitchFamily="18" charset="0"/>
              </a:rPr>
              <a:t>Школа</a:t>
            </a:r>
            <a:r>
              <a:rPr lang="ru-RU" sz="1600" i="1" dirty="0" smtClean="0">
                <a:latin typeface="Bookman Old Style" pitchFamily="18" charset="0"/>
              </a:rPr>
              <a:t> </a:t>
            </a:r>
            <a:r>
              <a:rPr lang="ru-RU" sz="1600" i="1" dirty="0" smtClean="0">
                <a:latin typeface="Bookman Old Style" pitchFamily="18" charset="0"/>
              </a:rPr>
              <a:t>№</a:t>
            </a:r>
            <a:r>
              <a:rPr lang="ru-RU" sz="1600" i="1" dirty="0" smtClean="0">
                <a:latin typeface="Bookman Old Style" pitchFamily="18" charset="0"/>
              </a:rPr>
              <a:t>1467» </a:t>
            </a:r>
            <a:r>
              <a:rPr lang="ru-RU" sz="1600" dirty="0" smtClean="0">
                <a:latin typeface="Bookman Old Style" pitchFamily="18" charset="0"/>
              </a:rPr>
              <a:t/>
            </a:r>
            <a:br>
              <a:rPr lang="ru-RU" sz="1600" dirty="0" smtClean="0">
                <a:latin typeface="Bookman Old Style" pitchFamily="18" charset="0"/>
              </a:rPr>
            </a:br>
            <a:r>
              <a:rPr lang="ru-RU" sz="1600" i="1" dirty="0" smtClean="0">
                <a:latin typeface="Bookman Old Style" pitchFamily="18" charset="0"/>
              </a:rPr>
              <a:t>(структурное подразделение №2)</a:t>
            </a:r>
            <a:endParaRPr lang="ru-RU" sz="1600" dirty="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856"/>
            <a:ext cx="8229600" cy="1143000"/>
          </a:xfrm>
        </p:spPr>
        <p:txBody>
          <a:bodyPr/>
          <a:lstStyle/>
          <a:p>
            <a:r>
              <a:rPr lang="ru-RU" sz="2000" dirty="0" smtClean="0">
                <a:latin typeface="Bookman Old Style" panose="02050604050505020204" pitchFamily="18" charset="0"/>
              </a:rPr>
              <a:t>И у каждого за несколько минут получилась </a:t>
            </a:r>
            <a:br>
              <a:rPr lang="ru-RU" sz="2000" dirty="0" smtClean="0">
                <a:latin typeface="Bookman Old Style" panose="02050604050505020204" pitchFamily="18" charset="0"/>
              </a:rPr>
            </a:br>
            <a:r>
              <a:rPr lang="ru-RU" sz="2000" dirty="0" smtClean="0">
                <a:latin typeface="Bookman Old Style" panose="02050604050505020204" pitchFamily="18" charset="0"/>
              </a:rPr>
              <a:t>такая замечательная собачка</a:t>
            </a:r>
            <a:endParaRPr lang="ru-RU" sz="2000" dirty="0">
              <a:latin typeface="Bookman Old Style" panose="02050604050505020204" pitchFamily="18" charset="0"/>
            </a:endParaRPr>
          </a:p>
        </p:txBody>
      </p:sp>
      <p:pic>
        <p:nvPicPr>
          <p:cNvPr id="7" name="Picture 2" descr="C:\Users\Metodist\Desktop\Конкурсы ЕВ-2016\27.10.14-Терехова-Необычн.рис-е\DSC_04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2580" y="1268760"/>
            <a:ext cx="3966592" cy="26443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51" name="Picture 3" descr="C:\Users\Metodist\Desktop\Конкурсы ЕВ-2016\27.10.14-Терехова-Необычн.рис-е\DSC_0446.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741292" y="4149080"/>
            <a:ext cx="3822576" cy="25483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etodist\Desktop\Конкурсы ЕВ-2016\27.10.14-Терехова-Необычн.рис-е\DSC_0449.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707884" y="4149080"/>
            <a:ext cx="3822576" cy="254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53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r>
              <a:rPr lang="ru-RU" sz="3200" b="1" dirty="0" smtClean="0">
                <a:latin typeface="Bookman Old Style" pitchFamily="18" charset="0"/>
              </a:rPr>
              <a:t>Рисование мыльными пузырями</a:t>
            </a:r>
            <a:endParaRPr lang="ru-RU" sz="3200" dirty="0">
              <a:latin typeface="Bookman Old Style" pitchFamily="18" charset="0"/>
            </a:endParaRPr>
          </a:p>
        </p:txBody>
      </p:sp>
      <p:sp>
        <p:nvSpPr>
          <p:cNvPr id="3" name="Содержимое 2"/>
          <p:cNvSpPr>
            <a:spLocks noGrp="1"/>
          </p:cNvSpPr>
          <p:nvPr>
            <p:ph sz="half" idx="1"/>
          </p:nvPr>
        </p:nvSpPr>
        <p:spPr>
          <a:xfrm>
            <a:off x="428596" y="928670"/>
            <a:ext cx="8358246" cy="1357322"/>
          </a:xfrm>
        </p:spPr>
        <p:txBody>
          <a:bodyPr>
            <a:noAutofit/>
          </a:bodyPr>
          <a:lstStyle/>
          <a:p>
            <a:pPr algn="ctr"/>
            <a:r>
              <a:rPr lang="ru-RU" sz="1800" dirty="0" smtClean="0">
                <a:latin typeface="Bookman Old Style" pitchFamily="18" charset="0"/>
              </a:rPr>
              <a:t>Интересная техника рисования — рисование мыльными пузырями. Здесь есть все — и яркие краски, и возможность подуть в трубочку, чтобы получились пузыри, и волшебство превращения мыльной пены в забавные узоры на бумаге, и развитие детской фантазии.</a:t>
            </a:r>
            <a:br>
              <a:rPr lang="ru-RU" sz="1800" dirty="0" smtClean="0">
                <a:latin typeface="Bookman Old Style" pitchFamily="18" charset="0"/>
              </a:rPr>
            </a:br>
            <a:r>
              <a:rPr lang="ru-RU" sz="1600" dirty="0" smtClean="0">
                <a:latin typeface="Bookman Old Style" pitchFamily="18" charset="0"/>
              </a:rPr>
              <a:t/>
            </a:r>
            <a:br>
              <a:rPr lang="ru-RU" sz="1600" dirty="0" smtClean="0">
                <a:latin typeface="Bookman Old Style" pitchFamily="18" charset="0"/>
              </a:rPr>
            </a:br>
            <a:endParaRPr lang="ru-RU" sz="1600" dirty="0">
              <a:latin typeface="Bookman Old Style" pitchFamily="18" charset="0"/>
            </a:endParaRPr>
          </a:p>
        </p:txBody>
      </p:sp>
      <p:pic>
        <p:nvPicPr>
          <p:cNvPr id="5" name="Содержимое 4" descr="http://ejka.ru/uploads/images/6/2/0/f/498/78f94a8adb.jpg"/>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786314" y="2928934"/>
            <a:ext cx="4038600" cy="3212931"/>
          </a:xfrm>
          <a:prstGeom prst="rect">
            <a:avLst/>
          </a:prstGeom>
          <a:noFill/>
          <a:ln>
            <a:noFill/>
          </a:ln>
        </p:spPr>
      </p:pic>
      <p:sp>
        <p:nvSpPr>
          <p:cNvPr id="6" name="Прямоугольник 5"/>
          <p:cNvSpPr/>
          <p:nvPr/>
        </p:nvSpPr>
        <p:spPr>
          <a:xfrm>
            <a:off x="714348" y="3000372"/>
            <a:ext cx="3857652" cy="3416320"/>
          </a:xfrm>
          <a:prstGeom prst="rect">
            <a:avLst/>
          </a:prstGeom>
        </p:spPr>
        <p:txBody>
          <a:bodyPr wrap="square">
            <a:spAutoFit/>
          </a:bodyPr>
          <a:lstStyle/>
          <a:p>
            <a:pPr algn="just"/>
            <a:r>
              <a:rPr lang="ru-RU" dirty="0" smtClean="0">
                <a:latin typeface="Bookman Old Style" pitchFamily="18" charset="0"/>
              </a:rPr>
              <a:t>Для того что бы нарисовать рисунок мыльными пузырями, сначала надо приготовить специальный цветной раствор. Сделать его несложно. Добавьте в любой мыльно-пенящийся раствор, например, в разбавленный водой детский шампунь, акварельную краску или пищевой краситель.</a:t>
            </a:r>
            <a:br>
              <a:rPr lang="ru-RU" dirty="0" smtClean="0">
                <a:latin typeface="Bookman Old Style" pitchFamily="18" charset="0"/>
              </a:rPr>
            </a:br>
            <a:endParaRPr lang="ru-RU" dirty="0"/>
          </a:p>
        </p:txBody>
      </p:sp>
      <p:sp>
        <p:nvSpPr>
          <p:cNvPr id="7" name="Прямоугольник 6"/>
          <p:cNvSpPr/>
          <p:nvPr/>
        </p:nvSpPr>
        <p:spPr>
          <a:xfrm>
            <a:off x="2000232" y="2500306"/>
            <a:ext cx="1178528" cy="400110"/>
          </a:xfrm>
          <a:prstGeom prst="rect">
            <a:avLst/>
          </a:prstGeom>
        </p:spPr>
        <p:txBody>
          <a:bodyPr wrap="none">
            <a:spAutoFit/>
          </a:bodyPr>
          <a:lstStyle/>
          <a:p>
            <a:r>
              <a:rPr lang="ru-RU" sz="2000" b="1" dirty="0" smtClean="0">
                <a:latin typeface="Bookman Old Style" pitchFamily="18" charset="0"/>
              </a:rPr>
              <a:t>ШАГ 1:</a:t>
            </a:r>
            <a:endParaRPr lang="ru-RU"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14810" y="500042"/>
            <a:ext cx="1214446" cy="400110"/>
          </a:xfrm>
          <a:prstGeom prst="rect">
            <a:avLst/>
          </a:prstGeom>
        </p:spPr>
        <p:txBody>
          <a:bodyPr wrap="square">
            <a:spAutoFit/>
          </a:bodyPr>
          <a:lstStyle/>
          <a:p>
            <a:r>
              <a:rPr lang="ru-RU" sz="2000" b="1" dirty="0" smtClean="0">
                <a:latin typeface="Bookman Old Style" pitchFamily="18" charset="0"/>
              </a:rPr>
              <a:t>ШАГ 2:</a:t>
            </a:r>
            <a:endParaRPr lang="ru-RU" sz="2000" dirty="0"/>
          </a:p>
        </p:txBody>
      </p:sp>
      <p:sp>
        <p:nvSpPr>
          <p:cNvPr id="3" name="Содержимое 2"/>
          <p:cNvSpPr>
            <a:spLocks noGrp="1"/>
          </p:cNvSpPr>
          <p:nvPr>
            <p:ph sz="half" idx="1"/>
          </p:nvPr>
        </p:nvSpPr>
        <p:spPr>
          <a:xfrm>
            <a:off x="500034" y="1142985"/>
            <a:ext cx="8286808" cy="1143008"/>
          </a:xfrm>
        </p:spPr>
        <p:txBody>
          <a:bodyPr>
            <a:normAutofit/>
          </a:bodyPr>
          <a:lstStyle/>
          <a:p>
            <a:pPr algn="ctr"/>
            <a:r>
              <a:rPr lang="ru-RU" sz="1900" dirty="0" smtClean="0">
                <a:latin typeface="Bookman Old Style" pitchFamily="18" charset="0"/>
              </a:rPr>
              <a:t>Возьмите соломку для коктейля и подуйте через нее в мыльную воду, что бы пена поднялась и образовалось побольше пузырей.</a:t>
            </a:r>
            <a:endParaRPr lang="ru-RU" dirty="0"/>
          </a:p>
        </p:txBody>
      </p:sp>
      <p:pic>
        <p:nvPicPr>
          <p:cNvPr id="8" name="Содержимое 5" descr="http://ejka.ru/uploads/images/a/7/a/9/498/6eb15d2091.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32" y="2571744"/>
            <a:ext cx="5572164" cy="3643338"/>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2"/>
          </p:nvPr>
        </p:nvSpPr>
        <p:spPr>
          <a:xfrm>
            <a:off x="785786" y="1285860"/>
            <a:ext cx="8039128" cy="785818"/>
          </a:xfrm>
        </p:spPr>
        <p:txBody>
          <a:bodyPr>
            <a:normAutofit/>
          </a:bodyPr>
          <a:lstStyle/>
          <a:p>
            <a:pPr algn="ctr"/>
            <a:r>
              <a:rPr lang="ru-RU" sz="1800" dirty="0" smtClean="0">
                <a:latin typeface="Bookman Old Style" pitchFamily="18" charset="0"/>
              </a:rPr>
              <a:t>Возьмите акварельную бумагу и прислоните ее сверху </a:t>
            </a:r>
          </a:p>
          <a:p>
            <a:pPr algn="ctr">
              <a:buNone/>
            </a:pPr>
            <a:r>
              <a:rPr lang="ru-RU" sz="1800" dirty="0" smtClean="0">
                <a:latin typeface="Bookman Old Style" pitchFamily="18" charset="0"/>
              </a:rPr>
              <a:t>к пузырям. </a:t>
            </a:r>
            <a:endParaRPr lang="ru-RU" dirty="0"/>
          </a:p>
        </p:txBody>
      </p:sp>
      <p:sp>
        <p:nvSpPr>
          <p:cNvPr id="9" name="Заголовок 4"/>
          <p:cNvSpPr txBox="1">
            <a:spLocks/>
          </p:cNvSpPr>
          <p:nvPr/>
        </p:nvSpPr>
        <p:spPr>
          <a:xfrm>
            <a:off x="4071934" y="571480"/>
            <a:ext cx="1214446" cy="400110"/>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1"/>
                </a:solidFill>
                <a:effectLst/>
                <a:uLnTx/>
                <a:uFillTx/>
                <a:latin typeface="Bookman Old Style" pitchFamily="18" charset="0"/>
                <a:ea typeface="+mj-ea"/>
                <a:cs typeface="+mj-cs"/>
              </a:rPr>
              <a:t>ШАГ 3:</a:t>
            </a:r>
            <a:endParaRPr kumimoji="0" lang="ru-RU"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Рисунок 9" descr="http://ejka.ru/uploads/images/a/c/b/4/498/226fcf642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480" y="2428868"/>
            <a:ext cx="6143668" cy="4000528"/>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txBox="1">
            <a:spLocks/>
          </p:cNvSpPr>
          <p:nvPr/>
        </p:nvSpPr>
        <p:spPr>
          <a:xfrm>
            <a:off x="1857356" y="500042"/>
            <a:ext cx="1214446" cy="400110"/>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1"/>
                </a:solidFill>
                <a:effectLst/>
                <a:uLnTx/>
                <a:uFillTx/>
                <a:latin typeface="Bookman Old Style" pitchFamily="18" charset="0"/>
                <a:ea typeface="+mj-ea"/>
                <a:cs typeface="+mj-cs"/>
              </a:rPr>
              <a:t>ШАГ 4:</a:t>
            </a:r>
            <a:endParaRPr kumimoji="0" lang="ru-RU"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Содержимое 6" descr="http://ejka.ru/uploads/images/b/d/7/d/498/b483d3626d.jpg"/>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714348" y="3000372"/>
            <a:ext cx="3571900" cy="2714644"/>
          </a:xfrm>
          <a:prstGeom prst="rect">
            <a:avLst/>
          </a:prstGeom>
          <a:noFill/>
          <a:ln>
            <a:noFill/>
          </a:ln>
        </p:spPr>
      </p:pic>
      <p:pic>
        <p:nvPicPr>
          <p:cNvPr id="11" name="Содержимое 10" descr="http://ejka.ru/uploads/images/0/a/1/6/498/4807756731.jpg"/>
          <p:cNvPicPr>
            <a:picLocks noGrp="1"/>
          </p:cNvPicPr>
          <p:nvPr>
            <p:ph sz="half" idx="2"/>
          </p:nvPr>
        </p:nvPicPr>
        <p:blipFill>
          <a:blip r:embed="rId3" cstate="print">
            <a:extLst>
              <a:ext uri="{28A0092B-C50C-407E-A947-70E740481C1C}">
                <a14:useLocalDpi xmlns:a14="http://schemas.microsoft.com/office/drawing/2010/main" val="0"/>
              </a:ext>
            </a:extLst>
          </a:blip>
          <a:srcRect t="4766"/>
          <a:stretch>
            <a:fillRect/>
          </a:stretch>
        </p:blipFill>
        <p:spPr bwMode="auto">
          <a:xfrm>
            <a:off x="4786314" y="3643314"/>
            <a:ext cx="3929090" cy="2711787"/>
          </a:xfrm>
          <a:prstGeom prst="rect">
            <a:avLst/>
          </a:prstGeom>
          <a:noFill/>
          <a:ln>
            <a:noFill/>
          </a:ln>
        </p:spPr>
      </p:pic>
      <p:pic>
        <p:nvPicPr>
          <p:cNvPr id="10" name="Содержимое 7" descr="http://ejka.ru/uploads/images/5/7/f/4/498/b0c744ae2d.jpg"/>
          <p:cNvPicPr>
            <a:picLocks/>
          </p:cNvPicPr>
          <p:nvPr/>
        </p:nvPicPr>
        <p:blipFill>
          <a:blip r:embed="rId4" cstate="print">
            <a:extLst>
              <a:ext uri="{28A0092B-C50C-407E-A947-70E740481C1C}">
                <a14:useLocalDpi xmlns:a14="http://schemas.microsoft.com/office/drawing/2010/main" val="0"/>
              </a:ext>
            </a:extLst>
          </a:blip>
          <a:srcRect b="5000"/>
          <a:stretch>
            <a:fillRect/>
          </a:stretch>
        </p:blipFill>
        <p:spPr bwMode="auto">
          <a:xfrm>
            <a:off x="4786314" y="642918"/>
            <a:ext cx="3929090" cy="2714644"/>
          </a:xfrm>
          <a:prstGeom prst="rect">
            <a:avLst/>
          </a:prstGeom>
          <a:noFill/>
          <a:ln>
            <a:noFill/>
          </a:ln>
        </p:spPr>
      </p:pic>
      <p:sp>
        <p:nvSpPr>
          <p:cNvPr id="12" name="Содержимое 6"/>
          <p:cNvSpPr txBox="1">
            <a:spLocks/>
          </p:cNvSpPr>
          <p:nvPr/>
        </p:nvSpPr>
        <p:spPr>
          <a:xfrm>
            <a:off x="285720" y="1214422"/>
            <a:ext cx="4038600" cy="1285884"/>
          </a:xfrm>
          <a:prstGeom prst="rect">
            <a:avLst/>
          </a:prstGeom>
        </p:spPr>
        <p:txBody>
          <a:bodyPr vert="horz" lIns="91440" tIns="45720" rIns="91440" bIns="45720" rtlCol="0">
            <a:normAutofit/>
          </a:bodyPr>
          <a:lstStyle/>
          <a:p>
            <a:pPr marL="342900" lvl="0" indent="-342900" algn="just">
              <a:spcBef>
                <a:spcPct val="20000"/>
              </a:spcBef>
              <a:buFont typeface="Arial" pitchFamily="34" charset="0"/>
              <a:buChar char="•"/>
            </a:pPr>
            <a:r>
              <a:rPr kumimoji="0" lang="ru-RU" b="0" i="0" u="none" strike="noStrike" kern="1200" cap="none" spc="0" normalizeH="0" baseline="0" noProof="0" dirty="0" smtClean="0">
                <a:ln>
                  <a:noFill/>
                </a:ln>
                <a:solidFill>
                  <a:schemeClr val="tx1"/>
                </a:solidFill>
                <a:effectLst/>
                <a:uLnTx/>
                <a:uFillTx/>
                <a:latin typeface="Bookman Old Style" pitchFamily="18" charset="0"/>
                <a:ea typeface="+mn-ea"/>
                <a:cs typeface="+mn-cs"/>
              </a:rPr>
              <a:t>В результате </a:t>
            </a:r>
            <a:r>
              <a:rPr lang="ru-RU" dirty="0" smtClean="0">
                <a:latin typeface="Bookman Old Style" pitchFamily="18" charset="0"/>
              </a:rPr>
              <a:t>у вас получатся случайные абстрактные разноцветные узоры. Дайте им высохнуть. </a:t>
            </a:r>
            <a:endParaRPr kumimoji="0" lang="ru-RU" b="0" i="0" u="none" strike="noStrike" kern="1200" cap="none" spc="0" normalizeH="0" baseline="0" noProof="0" dirty="0">
              <a:ln>
                <a:noFill/>
              </a:ln>
              <a:solidFill>
                <a:schemeClr val="tx1"/>
              </a:solidFill>
              <a:effectLst/>
              <a:uLnTx/>
              <a:uFillTx/>
              <a:latin typeface="Bookman Old Styl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4"/>
          <p:cNvSpPr txBox="1">
            <a:spLocks/>
          </p:cNvSpPr>
          <p:nvPr/>
        </p:nvSpPr>
        <p:spPr>
          <a:xfrm>
            <a:off x="2071670" y="571480"/>
            <a:ext cx="1214446" cy="400110"/>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1"/>
                </a:solidFill>
                <a:effectLst/>
                <a:uLnTx/>
                <a:uFillTx/>
                <a:latin typeface="Bookman Old Style" pitchFamily="18" charset="0"/>
                <a:ea typeface="+mj-ea"/>
                <a:cs typeface="+mj-cs"/>
              </a:rPr>
              <a:t>ШАГ 5:</a:t>
            </a:r>
            <a:endParaRPr kumimoji="0" lang="ru-RU"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Прямоугольник 2"/>
          <p:cNvSpPr/>
          <p:nvPr/>
        </p:nvSpPr>
        <p:spPr>
          <a:xfrm>
            <a:off x="285720" y="1142984"/>
            <a:ext cx="4572000" cy="2308324"/>
          </a:xfrm>
          <a:prstGeom prst="rect">
            <a:avLst/>
          </a:prstGeom>
        </p:spPr>
        <p:txBody>
          <a:bodyPr>
            <a:spAutoFit/>
          </a:bodyPr>
          <a:lstStyle/>
          <a:p>
            <a:pPr algn="just"/>
            <a:r>
              <a:rPr lang="ru-RU" dirty="0" smtClean="0">
                <a:latin typeface="Bookman Old Style" pitchFamily="18" charset="0"/>
              </a:rPr>
              <a:t>Из бумаги с рисунком из мыльных пузырей можно сделать детские поздравительные открытки для родителей или для друзей, можно использовать как фон для детского приглашения на день рождения или найти другое применение. Все зависит от вашей фантазии!</a:t>
            </a:r>
          </a:p>
        </p:txBody>
      </p:sp>
      <p:pic>
        <p:nvPicPr>
          <p:cNvPr id="4" name="Рисунок 3" descr="http://ejka.ru/uploads/images/6/2/7/2/498/578aa5d8c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24" y="3786190"/>
            <a:ext cx="3571900" cy="2214554"/>
          </a:xfrm>
          <a:prstGeom prst="rect">
            <a:avLst/>
          </a:prstGeom>
          <a:noFill/>
          <a:ln>
            <a:noFill/>
          </a:ln>
        </p:spPr>
      </p:pic>
      <p:pic>
        <p:nvPicPr>
          <p:cNvPr id="5" name="Рисунок 4" descr="http://ejka.ru/uploads/images/c/e/4/8/498/154dfe98c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2066" y="1428736"/>
            <a:ext cx="3833806" cy="462915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smtClean="0">
                <a:latin typeface="Bookman Old Style" panose="02050604050505020204" pitchFamily="18" charset="0"/>
              </a:rPr>
              <a:t>Ну и конечно же, все участники мастер-класса оформили себе цветными мыльными пузырями открытки и зарядились прекрасным настроением! И все полученные знания непременно применят со своими воспитанниками!</a:t>
            </a:r>
            <a:endParaRPr lang="ru-RU" sz="2000" dirty="0">
              <a:latin typeface="Bookman Old Style" panose="02050604050505020204" pitchFamily="18" charset="0"/>
            </a:endParaRPr>
          </a:p>
        </p:txBody>
      </p:sp>
      <p:pic>
        <p:nvPicPr>
          <p:cNvPr id="3074" name="Picture 2" descr="C:\Users\Metodist\Desktop\Конкурсы ЕВ-2016\27.10.14-Терехова-Необычн.рис-е\DSC_0455.jpg"/>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11089" r="6060" b="11395"/>
          <a:stretch/>
        </p:blipFill>
        <p:spPr bwMode="auto">
          <a:xfrm>
            <a:off x="683568" y="1663058"/>
            <a:ext cx="3600400" cy="256696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etodist\Desktop\Конкурсы ЕВ-2016\27.10.14-Терехова-Необычн.рис-е\DSC_0457.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45684" y="4269209"/>
            <a:ext cx="3600401" cy="24002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etodist\Desktop\Конкурсы ЕВ-2016\27.10.14-Терехова-Необычн.рис-е\DSC_04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269209"/>
            <a:ext cx="3600400" cy="24002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3" descr="C:\Users\Metodist\Desktop\Конкурсы ЕВ-2016\27.10.14-Терехова-Необычн.рис-е\DSC_046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9262"/>
          <a:stretch/>
        </p:blipFill>
        <p:spPr bwMode="auto">
          <a:xfrm>
            <a:off x="4932040" y="1679697"/>
            <a:ext cx="3614045" cy="25336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194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3714752"/>
            <a:ext cx="6586526" cy="1143000"/>
          </a:xfrm>
        </p:spPr>
        <p:txBody>
          <a:bodyPr>
            <a:normAutofit fontScale="90000"/>
          </a:bodyPr>
          <a:lstStyle/>
          <a:p>
            <a:r>
              <a:rPr lang="ru-RU" dirty="0" smtClean="0">
                <a:latin typeface="Bookman Old Style" pitchFamily="18" charset="0"/>
              </a:rPr>
              <a:t>Спасибо </a:t>
            </a:r>
            <a:br>
              <a:rPr lang="ru-RU" dirty="0" smtClean="0">
                <a:latin typeface="Bookman Old Style" pitchFamily="18" charset="0"/>
              </a:rPr>
            </a:br>
            <a:r>
              <a:rPr lang="ru-RU" dirty="0" smtClean="0">
                <a:latin typeface="Bookman Old Style" pitchFamily="18" charset="0"/>
              </a:rPr>
              <a:t>за внимание!</a:t>
            </a:r>
            <a:endParaRPr lang="ru-RU" dirty="0">
              <a:latin typeface="Bookman Old Style" pitchFamily="18" charset="0"/>
            </a:endParaRPr>
          </a:p>
        </p:txBody>
      </p:sp>
      <p:sp>
        <p:nvSpPr>
          <p:cNvPr id="3" name="Прямоугольник 2"/>
          <p:cNvSpPr/>
          <p:nvPr/>
        </p:nvSpPr>
        <p:spPr>
          <a:xfrm>
            <a:off x="1000100" y="1714488"/>
            <a:ext cx="7572428" cy="769441"/>
          </a:xfrm>
          <a:prstGeom prst="rect">
            <a:avLst/>
          </a:prstGeom>
        </p:spPr>
        <p:txBody>
          <a:bodyPr wrap="square">
            <a:spAutoFit/>
          </a:bodyPr>
          <a:lstStyle/>
          <a:p>
            <a:pPr algn="ctr"/>
            <a:r>
              <a:rPr lang="ru-RU" sz="4400" b="1" dirty="0" smtClean="0">
                <a:latin typeface="Bookman Old Style" pitchFamily="18" charset="0"/>
              </a:rPr>
              <a:t>Творческих успехов!!!</a:t>
            </a:r>
            <a:endParaRPr lang="ru-RU" sz="4400" b="1" dirty="0">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285860"/>
            <a:ext cx="8229600" cy="4286280"/>
          </a:xfrm>
        </p:spPr>
        <p:txBody>
          <a:bodyPr>
            <a:noAutofit/>
          </a:bodyPr>
          <a:lstStyle/>
          <a:p>
            <a:pPr algn="just"/>
            <a:r>
              <a:rPr lang="ru-RU" sz="2400" dirty="0" smtClean="0">
                <a:latin typeface="Bookman Old Style" pitchFamily="18" charset="0"/>
              </a:rPr>
              <a:t>Практически все дети любят рисовать и, чем раньше взрослый познакомит малыша с этим видом деятельности, тем больший интерес к рисованию будет проявлять ребенок по мере взросления. </a:t>
            </a:r>
            <a:r>
              <a:rPr lang="ru-RU" sz="2400" i="1" dirty="0" smtClean="0">
                <a:latin typeface="Bookman Old Style" pitchFamily="18" charset="0"/>
              </a:rPr>
              <a:t>Рисование</a:t>
            </a:r>
            <a:r>
              <a:rPr lang="ru-RU" sz="2400" dirty="0" smtClean="0">
                <a:latin typeface="Bookman Old Style" pitchFamily="18" charset="0"/>
              </a:rPr>
              <a:t> развивает воображение и мелкую моторику, разнообразит жизнь малыша яркими красками, способствует его психическому и умственному развитию. К тому же, в рисунках дети отражают свой внутренний мир, что помогает взрослому лучше понять ребенка. </a:t>
            </a:r>
          </a:p>
          <a:p>
            <a:pPr algn="ctr"/>
            <a:endParaRPr lang="ru-RU" sz="2800" dirty="0">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normAutofit/>
          </a:bodyPr>
          <a:lstStyle/>
          <a:p>
            <a:r>
              <a:rPr lang="ru-RU" sz="3200" b="1" dirty="0" smtClean="0">
                <a:latin typeface="Bookman Old Style" pitchFamily="18" charset="0"/>
              </a:rPr>
              <a:t>Рисование пробками</a:t>
            </a:r>
            <a:endParaRPr lang="ru-RU" sz="3200" dirty="0">
              <a:latin typeface="Bookman Old Style" pitchFamily="18" charset="0"/>
            </a:endParaRPr>
          </a:p>
        </p:txBody>
      </p:sp>
      <p:sp>
        <p:nvSpPr>
          <p:cNvPr id="3" name="Содержимое 2"/>
          <p:cNvSpPr>
            <a:spLocks noGrp="1"/>
          </p:cNvSpPr>
          <p:nvPr>
            <p:ph sz="half" idx="1"/>
          </p:nvPr>
        </p:nvSpPr>
        <p:spPr>
          <a:xfrm>
            <a:off x="428596" y="1571612"/>
            <a:ext cx="8358246" cy="428628"/>
          </a:xfrm>
        </p:spPr>
        <p:txBody>
          <a:bodyPr>
            <a:noAutofit/>
          </a:bodyPr>
          <a:lstStyle/>
          <a:p>
            <a:pPr algn="ctr"/>
            <a:r>
              <a:rPr lang="ru-RU" sz="1800" dirty="0" smtClean="0">
                <a:latin typeface="Bookman Old Style" pitchFamily="18" charset="0"/>
              </a:rPr>
              <a:t>Отличная идея для творчества малыша -  рисование пробками. </a:t>
            </a:r>
          </a:p>
          <a:p>
            <a:pPr algn="ctr">
              <a:buNone/>
            </a:pPr>
            <a:r>
              <a:rPr lang="ru-RU" sz="1600" dirty="0" smtClean="0">
                <a:latin typeface="Bookman Old Style" pitchFamily="18" charset="0"/>
              </a:rPr>
              <a:t/>
            </a:r>
            <a:br>
              <a:rPr lang="ru-RU" sz="1600" dirty="0" smtClean="0">
                <a:latin typeface="Bookman Old Style" pitchFamily="18" charset="0"/>
              </a:rPr>
            </a:br>
            <a:endParaRPr lang="ru-RU" sz="1600" dirty="0">
              <a:latin typeface="Bookman Old Style" pitchFamily="18" charset="0"/>
            </a:endParaRPr>
          </a:p>
        </p:txBody>
      </p:sp>
      <p:pic>
        <p:nvPicPr>
          <p:cNvPr id="10" name="Содержимое 9" descr="http://ejka.ru/uploads/images/a/a/1/a/72/572c11b58d.jpg"/>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714876" y="3000372"/>
            <a:ext cx="4038600" cy="2689983"/>
          </a:xfrm>
          <a:prstGeom prst="rect">
            <a:avLst/>
          </a:prstGeom>
          <a:noFill/>
          <a:ln>
            <a:noFill/>
          </a:ln>
        </p:spPr>
      </p:pic>
      <p:sp>
        <p:nvSpPr>
          <p:cNvPr id="6" name="Прямоугольник 5"/>
          <p:cNvSpPr/>
          <p:nvPr/>
        </p:nvSpPr>
        <p:spPr>
          <a:xfrm>
            <a:off x="714348" y="3643314"/>
            <a:ext cx="3857652" cy="1477328"/>
          </a:xfrm>
          <a:prstGeom prst="rect">
            <a:avLst/>
          </a:prstGeom>
        </p:spPr>
        <p:txBody>
          <a:bodyPr wrap="square">
            <a:spAutoFit/>
          </a:bodyPr>
          <a:lstStyle/>
          <a:p>
            <a:pPr algn="just"/>
            <a:r>
              <a:rPr lang="ru-RU" dirty="0" smtClean="0">
                <a:latin typeface="Bookman Old Style" pitchFamily="18" charset="0"/>
              </a:rPr>
              <a:t>На поднос или в неглубокую емкость налить пальчиковые краски. Для каждого цвета используется отдельная пробка. </a:t>
            </a:r>
            <a:endParaRPr lang="ru-RU" dirty="0"/>
          </a:p>
        </p:txBody>
      </p:sp>
      <p:sp>
        <p:nvSpPr>
          <p:cNvPr id="7" name="Прямоугольник 6"/>
          <p:cNvSpPr/>
          <p:nvPr/>
        </p:nvSpPr>
        <p:spPr>
          <a:xfrm>
            <a:off x="2000232" y="2857496"/>
            <a:ext cx="1178528" cy="400110"/>
          </a:xfrm>
          <a:prstGeom prst="rect">
            <a:avLst/>
          </a:prstGeom>
        </p:spPr>
        <p:txBody>
          <a:bodyPr wrap="none">
            <a:spAutoFit/>
          </a:bodyPr>
          <a:lstStyle/>
          <a:p>
            <a:r>
              <a:rPr lang="ru-RU" sz="2000" b="1" dirty="0" smtClean="0">
                <a:latin typeface="Bookman Old Style" pitchFamily="18" charset="0"/>
              </a:rPr>
              <a:t>ШАГ 1:</a:t>
            </a:r>
            <a:endParaRPr lang="ru-RU" sz="2000" dirty="0"/>
          </a:p>
        </p:txBody>
      </p:sp>
    </p:spTree>
    <p:extLst>
      <p:ext uri="{BB962C8B-B14F-4D97-AF65-F5344CB8AC3E}">
        <p14:creationId xmlns:p14="http://schemas.microsoft.com/office/powerpoint/2010/main" val="3003064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normAutofit/>
          </a:bodyPr>
          <a:lstStyle/>
          <a:p>
            <a:r>
              <a:rPr lang="ru-RU" sz="3000" b="1" dirty="0" smtClean="0">
                <a:latin typeface="Bookman Old Style" pitchFamily="18" charset="0"/>
              </a:rPr>
              <a:t>Нарисуем осеннее дерево</a:t>
            </a:r>
            <a:endParaRPr lang="ru-RU" sz="3000" dirty="0"/>
          </a:p>
        </p:txBody>
      </p:sp>
      <p:sp>
        <p:nvSpPr>
          <p:cNvPr id="7" name="Содержимое 6"/>
          <p:cNvSpPr>
            <a:spLocks noGrp="1"/>
          </p:cNvSpPr>
          <p:nvPr>
            <p:ph sz="half" idx="1"/>
          </p:nvPr>
        </p:nvSpPr>
        <p:spPr>
          <a:xfrm>
            <a:off x="357158" y="2000241"/>
            <a:ext cx="4038600" cy="1428760"/>
          </a:xfrm>
        </p:spPr>
        <p:txBody>
          <a:bodyPr>
            <a:normAutofit/>
          </a:bodyPr>
          <a:lstStyle/>
          <a:p>
            <a:pPr algn="just"/>
            <a:r>
              <a:rPr lang="ru-RU" sz="1800" dirty="0" smtClean="0">
                <a:latin typeface="Bookman Old Style" pitchFamily="18" charset="0"/>
              </a:rPr>
              <a:t>Нарисуем на плотном листе ствол дерева или вырежем его силуэт из цветной бумаги и приклеим на лист.</a:t>
            </a:r>
            <a:endParaRPr lang="ru-RU" sz="1800" dirty="0">
              <a:latin typeface="Bookman Old Style" pitchFamily="18" charset="0"/>
            </a:endParaRPr>
          </a:p>
        </p:txBody>
      </p:sp>
      <p:pic>
        <p:nvPicPr>
          <p:cNvPr id="9" name="Содержимое 8" descr="http://ejka.ru/uploads/images/3/2/7/2/72/7b9f5f8b2e.jpg"/>
          <p:cNvPicPr>
            <a:picLocks noGrp="1"/>
          </p:cNvPicPr>
          <p:nvPr>
            <p:ph sz="half" idx="2"/>
          </p:nvPr>
        </p:nvPicPr>
        <p:blipFill>
          <a:blip r:embed="rId2" cstate="print">
            <a:extLst>
              <a:ext uri="{28A0092B-C50C-407E-A947-70E740481C1C}">
                <a14:useLocalDpi xmlns:a14="http://schemas.microsoft.com/office/drawing/2010/main" val="0"/>
              </a:ext>
            </a:extLst>
          </a:blip>
          <a:srcRect t="3718" b="4735"/>
          <a:stretch>
            <a:fillRect/>
          </a:stretch>
        </p:blipFill>
        <p:spPr bwMode="auto">
          <a:xfrm>
            <a:off x="5072066" y="3286124"/>
            <a:ext cx="1785950" cy="2571768"/>
          </a:xfrm>
          <a:prstGeom prst="rect">
            <a:avLst/>
          </a:prstGeom>
          <a:noFill/>
          <a:ln>
            <a:noFill/>
          </a:ln>
        </p:spPr>
      </p:pic>
      <p:sp>
        <p:nvSpPr>
          <p:cNvPr id="5" name="Прямоугольник 4"/>
          <p:cNvSpPr/>
          <p:nvPr/>
        </p:nvSpPr>
        <p:spPr>
          <a:xfrm>
            <a:off x="1714480" y="1428736"/>
            <a:ext cx="1178528" cy="400110"/>
          </a:xfrm>
          <a:prstGeom prst="rect">
            <a:avLst/>
          </a:prstGeom>
        </p:spPr>
        <p:txBody>
          <a:bodyPr wrap="none">
            <a:spAutoFit/>
          </a:bodyPr>
          <a:lstStyle/>
          <a:p>
            <a:r>
              <a:rPr lang="ru-RU" sz="2000" b="1" dirty="0" smtClean="0">
                <a:latin typeface="Bookman Old Style" pitchFamily="18" charset="0"/>
              </a:rPr>
              <a:t>ШАГ 2:</a:t>
            </a:r>
            <a:endParaRPr lang="ru-RU" sz="2000" dirty="0"/>
          </a:p>
        </p:txBody>
      </p:sp>
      <p:pic>
        <p:nvPicPr>
          <p:cNvPr id="8" name="Содержимое 5" descr="http://ejka.ru/uploads/images/d/8/3/d/72/372a2c68ed.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24" y="3500438"/>
            <a:ext cx="3309095" cy="2141117"/>
          </a:xfrm>
          <a:prstGeom prst="rect">
            <a:avLst/>
          </a:prstGeom>
          <a:noFill/>
          <a:ln>
            <a:noFill/>
          </a:ln>
        </p:spPr>
      </p:pic>
      <p:sp>
        <p:nvSpPr>
          <p:cNvPr id="10" name="Прямоугольник 9"/>
          <p:cNvSpPr/>
          <p:nvPr/>
        </p:nvSpPr>
        <p:spPr>
          <a:xfrm>
            <a:off x="6215074" y="1357298"/>
            <a:ext cx="1178528" cy="400110"/>
          </a:xfrm>
          <a:prstGeom prst="rect">
            <a:avLst/>
          </a:prstGeom>
        </p:spPr>
        <p:txBody>
          <a:bodyPr wrap="none">
            <a:spAutoFit/>
          </a:bodyPr>
          <a:lstStyle/>
          <a:p>
            <a:r>
              <a:rPr lang="ru-RU" sz="2000" b="1" dirty="0" smtClean="0">
                <a:latin typeface="Bookman Old Style" pitchFamily="18" charset="0"/>
              </a:rPr>
              <a:t>ШАГ 3:</a:t>
            </a:r>
            <a:endParaRPr lang="ru-RU" sz="2000" dirty="0"/>
          </a:p>
        </p:txBody>
      </p:sp>
      <p:sp>
        <p:nvSpPr>
          <p:cNvPr id="11" name="Содержимое 6"/>
          <p:cNvSpPr txBox="1">
            <a:spLocks/>
          </p:cNvSpPr>
          <p:nvPr/>
        </p:nvSpPr>
        <p:spPr>
          <a:xfrm>
            <a:off x="4857752" y="1928802"/>
            <a:ext cx="4038600" cy="142876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800" b="0" i="0" u="none" strike="noStrike" kern="1200" cap="none" spc="0" normalizeH="0" baseline="0" noProof="0" dirty="0" smtClean="0">
                <a:ln>
                  <a:noFill/>
                </a:ln>
                <a:solidFill>
                  <a:schemeClr val="tx1"/>
                </a:solidFill>
                <a:effectLst/>
                <a:uLnTx/>
                <a:uFillTx/>
                <a:latin typeface="Bookman Old Style" pitchFamily="18" charset="0"/>
                <a:ea typeface="+mn-ea"/>
                <a:cs typeface="+mn-cs"/>
              </a:rPr>
              <a:t>Начинаем</a:t>
            </a:r>
            <a:r>
              <a:rPr kumimoji="0" lang="ru-RU" sz="1800" b="0" i="0" u="none" strike="noStrike" kern="1200" cap="none" spc="0" normalizeH="0" noProof="0" dirty="0" smtClean="0">
                <a:ln>
                  <a:noFill/>
                </a:ln>
                <a:solidFill>
                  <a:schemeClr val="tx1"/>
                </a:solidFill>
                <a:effectLst/>
                <a:uLnTx/>
                <a:uFillTx/>
                <a:latin typeface="Bookman Old Style" pitchFamily="18" charset="0"/>
                <a:ea typeface="+mn-ea"/>
                <a:cs typeface="+mn-cs"/>
              </a:rPr>
              <a:t> делать отпечатки пробками на кроне дерева, выбирая нужные цвета красок.</a:t>
            </a:r>
            <a:endParaRPr kumimoji="0" lang="ru-RU" sz="18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pic>
        <p:nvPicPr>
          <p:cNvPr id="12" name="Рисунок 11" descr="http://ejka.ru/uploads/images/1/a/0/6/72/6729afb63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768" y="3571876"/>
            <a:ext cx="1795457" cy="2781293"/>
          </a:xfrm>
          <a:prstGeom prst="rect">
            <a:avLst/>
          </a:prstGeom>
          <a:noFill/>
          <a:ln>
            <a:noFill/>
          </a:ln>
        </p:spPr>
      </p:pic>
      <p:sp>
        <p:nvSpPr>
          <p:cNvPr id="13" name="Прямоугольник 12"/>
          <p:cNvSpPr/>
          <p:nvPr/>
        </p:nvSpPr>
        <p:spPr>
          <a:xfrm>
            <a:off x="2500298" y="6215082"/>
            <a:ext cx="4187365" cy="400110"/>
          </a:xfrm>
          <a:prstGeom prst="rect">
            <a:avLst/>
          </a:prstGeom>
        </p:spPr>
        <p:txBody>
          <a:bodyPr wrap="none">
            <a:spAutoFit/>
          </a:bodyPr>
          <a:lstStyle/>
          <a:p>
            <a:r>
              <a:rPr lang="ru-RU" sz="2000" b="1" dirty="0" smtClean="0">
                <a:latin typeface="Bookman Old Style" pitchFamily="18" charset="0"/>
              </a:rPr>
              <a:t>ШАГ 4: </a:t>
            </a:r>
            <a:r>
              <a:rPr lang="ru-RU" dirty="0" smtClean="0">
                <a:latin typeface="Bookman Old Style" pitchFamily="18" charset="0"/>
              </a:rPr>
              <a:t>дать рисунку высохнуть.</a:t>
            </a:r>
            <a:endParaRPr lang="ru-RU" sz="2000" dirty="0"/>
          </a:p>
        </p:txBody>
      </p:sp>
    </p:spTree>
    <p:extLst>
      <p:ext uri="{BB962C8B-B14F-4D97-AF65-F5344CB8AC3E}">
        <p14:creationId xmlns:p14="http://schemas.microsoft.com/office/powerpoint/2010/main" val="492883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sz="2000" dirty="0" smtClean="0">
                <a:latin typeface="Bookman Old Style" panose="02050604050505020204" pitchFamily="18" charset="0"/>
              </a:rPr>
              <a:t>Педагоги и воспитатели с удовольствием включились в творческий процесс рисования пробками</a:t>
            </a:r>
            <a:endParaRPr lang="ru-RU" sz="2000" dirty="0">
              <a:latin typeface="Bookman Old Style" panose="02050604050505020204" pitchFamily="18" charset="0"/>
            </a:endParaRPr>
          </a:p>
        </p:txBody>
      </p:sp>
      <p:pic>
        <p:nvPicPr>
          <p:cNvPr id="1026" name="Picture 2" descr="C:\Users\Metodist\Desktop\Конкурсы ЕВ-2016\27.10.14-Терехова-Необычн.рис-е\DSC_0432.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98076" y="1196752"/>
            <a:ext cx="3888433"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etodist\Desktop\Конкурсы ЕВ-2016\27.10.14-Терехова-Необычн.рис-е\DSC_0433.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196752"/>
            <a:ext cx="3861897" cy="2574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etodist\Desktop\Конкурсы ЕВ-2016\27.10.14-Терехова-Необычн.рис-е\DSC_04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3861048"/>
            <a:ext cx="4176464" cy="278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67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r>
              <a:rPr lang="ru-RU" sz="3200" b="1" dirty="0" smtClean="0">
                <a:latin typeface="Bookman Old Style" pitchFamily="18" charset="0"/>
              </a:rPr>
              <a:t>Как нарисовать собаку</a:t>
            </a:r>
            <a:endParaRPr lang="ru-RU" sz="3200" dirty="0">
              <a:latin typeface="Bookman Old Style" pitchFamily="18" charset="0"/>
            </a:endParaRPr>
          </a:p>
        </p:txBody>
      </p:sp>
      <p:sp>
        <p:nvSpPr>
          <p:cNvPr id="3" name="Содержимое 2"/>
          <p:cNvSpPr>
            <a:spLocks noGrp="1"/>
          </p:cNvSpPr>
          <p:nvPr>
            <p:ph sz="half" idx="1"/>
          </p:nvPr>
        </p:nvSpPr>
        <p:spPr>
          <a:xfrm>
            <a:off x="357158" y="1071546"/>
            <a:ext cx="8358246" cy="1214446"/>
          </a:xfrm>
        </p:spPr>
        <p:txBody>
          <a:bodyPr>
            <a:noAutofit/>
          </a:bodyPr>
          <a:lstStyle/>
          <a:p>
            <a:pPr algn="ctr"/>
            <a:r>
              <a:rPr lang="ru-RU" sz="1800" dirty="0" smtClean="0">
                <a:latin typeface="Bookman Old Style" pitchFamily="18" charset="0"/>
              </a:rPr>
              <a:t>Собака –</a:t>
            </a:r>
            <a:r>
              <a:rPr lang="en-US" sz="1800" dirty="0" smtClean="0">
                <a:latin typeface="Bookman Old Style" pitchFamily="18" charset="0"/>
              </a:rPr>
              <a:t> </a:t>
            </a:r>
            <a:r>
              <a:rPr lang="ru-RU" sz="1800" dirty="0" smtClean="0">
                <a:latin typeface="Bookman Old Style" pitchFamily="18" charset="0"/>
              </a:rPr>
              <a:t>друг человека и, конечно же, каждого ребенка. Многие думают, что нарисовать собаку очень сложно. </a:t>
            </a:r>
          </a:p>
          <a:p>
            <a:pPr algn="ctr">
              <a:buNone/>
            </a:pPr>
            <a:r>
              <a:rPr lang="ru-RU" sz="1800" dirty="0" smtClean="0">
                <a:latin typeface="Bookman Old Style" pitchFamily="18" charset="0"/>
              </a:rPr>
              <a:t>На самом деле –</a:t>
            </a:r>
            <a:r>
              <a:rPr lang="en-US" sz="1800" dirty="0" smtClean="0">
                <a:latin typeface="Bookman Old Style" pitchFamily="18" charset="0"/>
              </a:rPr>
              <a:t> </a:t>
            </a:r>
            <a:r>
              <a:rPr lang="ru-RU" sz="1800" dirty="0" smtClean="0">
                <a:latin typeface="Bookman Old Style" pitchFamily="18" charset="0"/>
              </a:rPr>
              <a:t>нет ничего проще! </a:t>
            </a:r>
          </a:p>
          <a:p>
            <a:pPr algn="ctr"/>
            <a:r>
              <a:rPr lang="ru-RU" sz="1800" dirty="0" smtClean="0">
                <a:latin typeface="Bookman Old Style" pitchFamily="18" charset="0"/>
              </a:rPr>
              <a:t>С </a:t>
            </a:r>
            <a:r>
              <a:rPr lang="en-US" sz="1800" dirty="0" smtClean="0">
                <a:latin typeface="Bookman Old Style" pitchFamily="18" charset="0"/>
              </a:rPr>
              <a:t> </a:t>
            </a:r>
            <a:r>
              <a:rPr lang="ru-RU" sz="1800" dirty="0" smtClean="0">
                <a:latin typeface="Bookman Old Style" pitchFamily="18" charset="0"/>
              </a:rPr>
              <a:t>такой работой справятся даже 2-3-летние малыши.</a:t>
            </a:r>
          </a:p>
          <a:p>
            <a:pPr algn="ctr">
              <a:buNone/>
            </a:pPr>
            <a:r>
              <a:rPr lang="ru-RU" sz="1600" dirty="0" smtClean="0">
                <a:latin typeface="Bookman Old Style" pitchFamily="18" charset="0"/>
              </a:rPr>
              <a:t/>
            </a:r>
            <a:br>
              <a:rPr lang="ru-RU" sz="1600" dirty="0" smtClean="0">
                <a:latin typeface="Bookman Old Style" pitchFamily="18" charset="0"/>
              </a:rPr>
            </a:br>
            <a:endParaRPr lang="ru-RU" sz="1600" dirty="0">
              <a:latin typeface="Bookman Old Style" pitchFamily="18" charset="0"/>
            </a:endParaRPr>
          </a:p>
        </p:txBody>
      </p:sp>
      <p:pic>
        <p:nvPicPr>
          <p:cNvPr id="11" name="Содержимое 10" descr="Фото Катерины Шарковой"/>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286248" y="3214686"/>
            <a:ext cx="4214842" cy="2643206"/>
          </a:xfrm>
          <a:prstGeom prst="rect">
            <a:avLst/>
          </a:prstGeom>
          <a:noFill/>
          <a:ln>
            <a:noFill/>
          </a:ln>
        </p:spPr>
      </p:pic>
      <p:sp>
        <p:nvSpPr>
          <p:cNvPr id="1026" name="Rectangle 2"/>
          <p:cNvSpPr>
            <a:spLocks noChangeArrowheads="1"/>
          </p:cNvSpPr>
          <p:nvPr/>
        </p:nvSpPr>
        <p:spPr bwMode="auto">
          <a:xfrm>
            <a:off x="714348" y="3214686"/>
            <a:ext cx="321471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Нам понадобится</a:t>
            </a:r>
            <a: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a:t>
            </a:r>
            <a:b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br>
            <a: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лист тонированной бумаги (можно и белый, но тогда собаку рисуем не белой);</a:t>
            </a:r>
            <a:b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br>
            <a: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кисть;</a:t>
            </a:r>
            <a:b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br>
            <a: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баночка с водой;</a:t>
            </a:r>
            <a:b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br>
            <a: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гуашь (белая, коричневая, черная).</a:t>
            </a:r>
            <a:endParaRPr kumimoji="0" lang="ru-RU" b="0" i="0" u="none" strike="noStrike" cap="none" normalizeH="0" baseline="0" dirty="0" smtClean="0">
              <a:ln>
                <a:noFill/>
              </a:ln>
              <a:solidFill>
                <a:schemeClr val="tx1"/>
              </a:solidFill>
              <a:effectLst/>
              <a:latin typeface="Bookman Old Style" pitchFamily="18" charset="0"/>
            </a:endParaRPr>
          </a:p>
        </p:txBody>
      </p:sp>
    </p:spTree>
    <p:extLst>
      <p:ext uri="{BB962C8B-B14F-4D97-AF65-F5344CB8AC3E}">
        <p14:creationId xmlns:p14="http://schemas.microsoft.com/office/powerpoint/2010/main" val="1864524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1071546"/>
            <a:ext cx="9144000" cy="714380"/>
          </a:xfrm>
        </p:spPr>
        <p:txBody>
          <a:bodyPr>
            <a:normAutofit/>
          </a:bodyPr>
          <a:lstStyle/>
          <a:p>
            <a:pPr algn="ctr"/>
            <a:r>
              <a:rPr lang="ru-RU" sz="1800" dirty="0" smtClean="0">
                <a:latin typeface="Bookman Old Style" pitchFamily="18" charset="0"/>
              </a:rPr>
              <a:t>Берем белую краску и крупными мазками создаем силуэт нашей собаки.</a:t>
            </a:r>
          </a:p>
          <a:p>
            <a:pPr algn="just">
              <a:buNone/>
            </a:pPr>
            <a:endParaRPr lang="ru-RU" sz="1800" dirty="0">
              <a:latin typeface="Bookman Old Style" pitchFamily="18" charset="0"/>
            </a:endParaRPr>
          </a:p>
        </p:txBody>
      </p:sp>
      <p:pic>
        <p:nvPicPr>
          <p:cNvPr id="6" name="Содержимое 5" descr="Фото Катерины Шарковой"/>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357290" y="2000240"/>
            <a:ext cx="6715172" cy="4572032"/>
          </a:xfrm>
          <a:prstGeom prst="rect">
            <a:avLst/>
          </a:prstGeom>
          <a:noFill/>
          <a:ln>
            <a:noFill/>
          </a:ln>
        </p:spPr>
      </p:pic>
      <p:sp>
        <p:nvSpPr>
          <p:cNvPr id="5" name="Прямоугольник 4"/>
          <p:cNvSpPr/>
          <p:nvPr/>
        </p:nvSpPr>
        <p:spPr>
          <a:xfrm>
            <a:off x="4071934" y="357166"/>
            <a:ext cx="1178528" cy="400110"/>
          </a:xfrm>
          <a:prstGeom prst="rect">
            <a:avLst/>
          </a:prstGeom>
        </p:spPr>
        <p:txBody>
          <a:bodyPr wrap="none">
            <a:spAutoFit/>
          </a:bodyPr>
          <a:lstStyle/>
          <a:p>
            <a:r>
              <a:rPr lang="ru-RU" sz="2000" b="1" dirty="0" smtClean="0">
                <a:latin typeface="Bookman Old Style" pitchFamily="18" charset="0"/>
              </a:rPr>
              <a:t>ШАГ 1:</a:t>
            </a:r>
            <a:endParaRPr lang="ru-RU" sz="2000" dirty="0"/>
          </a:p>
        </p:txBody>
      </p:sp>
    </p:spTree>
    <p:extLst>
      <p:ext uri="{BB962C8B-B14F-4D97-AF65-F5344CB8AC3E}">
        <p14:creationId xmlns:p14="http://schemas.microsoft.com/office/powerpoint/2010/main" val="2755591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28596" y="1000108"/>
            <a:ext cx="8143932" cy="714380"/>
          </a:xfrm>
        </p:spPr>
        <p:txBody>
          <a:bodyPr>
            <a:normAutofit/>
          </a:bodyPr>
          <a:lstStyle/>
          <a:p>
            <a:pPr algn="ctr"/>
            <a:r>
              <a:rPr lang="ru-RU" sz="1800" dirty="0" smtClean="0">
                <a:latin typeface="Bookman Old Style" pitchFamily="18" charset="0"/>
              </a:rPr>
              <a:t>Далее рисуем мордочку и ошейник. И вот такой портрет лохматого четвероногого друга у вас получается!</a:t>
            </a:r>
          </a:p>
          <a:p>
            <a:pPr algn="ctr"/>
            <a:endParaRPr lang="ru-RU" sz="1800" dirty="0" smtClean="0">
              <a:latin typeface="Bookman Old Style" pitchFamily="18" charset="0"/>
            </a:endParaRPr>
          </a:p>
          <a:p>
            <a:pPr algn="just">
              <a:buNone/>
            </a:pPr>
            <a:endParaRPr lang="ru-RU" sz="1800" dirty="0">
              <a:latin typeface="Bookman Old Style" pitchFamily="18" charset="0"/>
            </a:endParaRPr>
          </a:p>
        </p:txBody>
      </p:sp>
      <p:pic>
        <p:nvPicPr>
          <p:cNvPr id="8" name="Содержимое 7" descr="Фото Катерины Шарковой"/>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214414" y="1785926"/>
            <a:ext cx="7000924" cy="4786346"/>
          </a:xfrm>
          <a:prstGeom prst="rect">
            <a:avLst/>
          </a:prstGeom>
          <a:noFill/>
          <a:ln>
            <a:noFill/>
          </a:ln>
        </p:spPr>
      </p:pic>
      <p:sp>
        <p:nvSpPr>
          <p:cNvPr id="5" name="Прямоугольник 4"/>
          <p:cNvSpPr/>
          <p:nvPr/>
        </p:nvSpPr>
        <p:spPr>
          <a:xfrm>
            <a:off x="4071934" y="357166"/>
            <a:ext cx="1178528" cy="400110"/>
          </a:xfrm>
          <a:prstGeom prst="rect">
            <a:avLst/>
          </a:prstGeom>
        </p:spPr>
        <p:txBody>
          <a:bodyPr wrap="none">
            <a:spAutoFit/>
          </a:bodyPr>
          <a:lstStyle/>
          <a:p>
            <a:r>
              <a:rPr lang="ru-RU" sz="2000" b="1" dirty="0" smtClean="0">
                <a:latin typeface="Bookman Old Style" pitchFamily="18" charset="0"/>
              </a:rPr>
              <a:t>ШАГ 2:</a:t>
            </a:r>
            <a:endParaRPr lang="ru-RU" sz="2000" dirty="0"/>
          </a:p>
        </p:txBody>
      </p:sp>
    </p:spTree>
    <p:extLst>
      <p:ext uri="{BB962C8B-B14F-4D97-AF65-F5344CB8AC3E}">
        <p14:creationId xmlns:p14="http://schemas.microsoft.com/office/powerpoint/2010/main" val="3636676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28596" y="857232"/>
            <a:ext cx="8143932" cy="714380"/>
          </a:xfrm>
        </p:spPr>
        <p:txBody>
          <a:bodyPr>
            <a:normAutofit/>
          </a:bodyPr>
          <a:lstStyle/>
          <a:p>
            <a:pPr algn="ctr"/>
            <a:r>
              <a:rPr lang="ru-RU" sz="1800" dirty="0" smtClean="0">
                <a:latin typeface="Bookman Old Style" pitchFamily="18" charset="0"/>
              </a:rPr>
              <a:t>Для завершения можно сделать рамочку, в которой портрет будет смотреться особенно хорошо.  </a:t>
            </a:r>
          </a:p>
          <a:p>
            <a:pPr algn="just">
              <a:buNone/>
            </a:pPr>
            <a:endParaRPr lang="ru-RU" sz="1800" dirty="0">
              <a:latin typeface="Bookman Old Style" pitchFamily="18" charset="0"/>
            </a:endParaRPr>
          </a:p>
        </p:txBody>
      </p:sp>
      <p:pic>
        <p:nvPicPr>
          <p:cNvPr id="7" name="Содержимое 6" descr="Фото Катерины Шарковой"/>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285852" y="1857364"/>
            <a:ext cx="6858048" cy="3857652"/>
          </a:xfrm>
          <a:prstGeom prst="rect">
            <a:avLst/>
          </a:prstGeom>
          <a:noFill/>
          <a:ln>
            <a:noFill/>
          </a:ln>
        </p:spPr>
      </p:pic>
      <p:sp>
        <p:nvSpPr>
          <p:cNvPr id="5" name="Прямоугольник 4"/>
          <p:cNvSpPr/>
          <p:nvPr/>
        </p:nvSpPr>
        <p:spPr>
          <a:xfrm>
            <a:off x="4071934" y="357166"/>
            <a:ext cx="1178528" cy="400110"/>
          </a:xfrm>
          <a:prstGeom prst="rect">
            <a:avLst/>
          </a:prstGeom>
        </p:spPr>
        <p:txBody>
          <a:bodyPr wrap="none">
            <a:spAutoFit/>
          </a:bodyPr>
          <a:lstStyle/>
          <a:p>
            <a:r>
              <a:rPr lang="ru-RU" sz="2000" b="1" dirty="0" smtClean="0">
                <a:latin typeface="Bookman Old Style" pitchFamily="18" charset="0"/>
              </a:rPr>
              <a:t>ШАГ 3:</a:t>
            </a:r>
            <a:endParaRPr lang="ru-RU" sz="2000" dirty="0"/>
          </a:p>
        </p:txBody>
      </p:sp>
      <p:sp>
        <p:nvSpPr>
          <p:cNvPr id="22529" name="Rectangle 1"/>
          <p:cNvSpPr>
            <a:spLocks noChangeArrowheads="1"/>
          </p:cNvSpPr>
          <p:nvPr/>
        </p:nvSpPr>
        <p:spPr bwMode="auto">
          <a:xfrm>
            <a:off x="428596" y="6000768"/>
            <a:ext cx="850112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А если немного пофантазировать, то можно усложнить задачу и нарисовать целое собачье семейство.</a:t>
            </a:r>
            <a:r>
              <a:rPr kumimoji="0" lang="en-US"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Bookman Old Style" pitchFamily="18" charset="0"/>
            </a:endParaRPr>
          </a:p>
        </p:txBody>
      </p:sp>
    </p:spTree>
    <p:extLst>
      <p:ext uri="{BB962C8B-B14F-4D97-AF65-F5344CB8AC3E}">
        <p14:creationId xmlns:p14="http://schemas.microsoft.com/office/powerpoint/2010/main" val="601989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Фрны на конкур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Фрны на конкурс</Template>
  <TotalTime>91</TotalTime>
  <Words>471</Words>
  <Application>Microsoft Office PowerPoint</Application>
  <PresentationFormat>Экран (4:3)</PresentationFormat>
  <Paragraphs>50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Фрны на конкурс</vt:lpstr>
      <vt:lpstr>  МАСТЕР-КЛАСС для педагогов «Необычные техники   рисования красками с дошкольниками»   </vt:lpstr>
      <vt:lpstr>Презентация PowerPoint</vt:lpstr>
      <vt:lpstr>Рисование пробками</vt:lpstr>
      <vt:lpstr>Нарисуем осеннее дерево</vt:lpstr>
      <vt:lpstr>Педагоги и воспитатели с удовольствием включились в творческий процесс рисования пробками</vt:lpstr>
      <vt:lpstr>Как нарисовать собаку</vt:lpstr>
      <vt:lpstr>Презентация PowerPoint</vt:lpstr>
      <vt:lpstr>Презентация PowerPoint</vt:lpstr>
      <vt:lpstr>Презентация PowerPoint</vt:lpstr>
      <vt:lpstr>И у каждого за несколько минут получилась  такая замечательная собачка</vt:lpstr>
      <vt:lpstr>Рисование мыльными пузырями</vt:lpstr>
      <vt:lpstr>ШАГ 2:</vt:lpstr>
      <vt:lpstr>Презентация PowerPoint</vt:lpstr>
      <vt:lpstr>Презентация PowerPoint</vt:lpstr>
      <vt:lpstr>Презентация PowerPoint</vt:lpstr>
      <vt:lpstr>Ну и конечно же, все участники мастер-класса оформили себе цветными мыльными пузырями открытки и зарядились прекрасным настроением! И все полученные знания непременно применят со своими воспитанниками!</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МАСТЕР-КЛАСС «Необычные техники   рисования красками»   </dc:title>
  <cp:lastModifiedBy>Metodist</cp:lastModifiedBy>
  <cp:revision>26</cp:revision>
  <dcterms:modified xsi:type="dcterms:W3CDTF">2016-02-17T15:38:52Z</dcterms:modified>
</cp:coreProperties>
</file>