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4" r:id="rId4"/>
    <p:sldId id="266" r:id="rId5"/>
    <p:sldId id="267" r:id="rId6"/>
    <p:sldId id="268" r:id="rId7"/>
    <p:sldId id="270" r:id="rId8"/>
    <p:sldId id="272" r:id="rId9"/>
    <p:sldId id="263" r:id="rId10"/>
    <p:sldId id="273" r:id="rId11"/>
    <p:sldId id="262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59D8-C67E-4E08-B1BA-03138D4BDB2C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44939-5570-4230-AA59-EC902FE4A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3;&#1088;&#1080;&#1073;&#1086;&#1077;&#1076;&#1086;&#1074;%20&#1043;&#1086;&#1088;&#1077;%20&#1086;&#1090;%20&#1091;&#1084;&#1072;\A-S-Griboedov-Val_s-E-moll(muzof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litera_1.2.2.2.2k1_1.om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" y="0"/>
            <a:ext cx="9220841" cy="6858000"/>
          </a:xfr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4"/>
          <a:srcRect r="50217"/>
          <a:stretch>
            <a:fillRect/>
          </a:stretch>
        </p:blipFill>
        <p:spPr>
          <a:xfrm>
            <a:off x="0" y="5083"/>
            <a:ext cx="9236705" cy="7641034"/>
          </a:xfrm>
          <a:prstGeom prst="rect">
            <a:avLst/>
          </a:prstGeom>
        </p:spPr>
      </p:pic>
      <p:pic>
        <p:nvPicPr>
          <p:cNvPr id="6" name="A-S-Griboedov-Val_s-E-moll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000496" y="4286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59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325" y="836712"/>
            <a:ext cx="7991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  РАБОТА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7915" y="3789040"/>
            <a:ext cx="59155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КУЛЬМИНАЦИЯ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2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" y="0"/>
            <a:ext cx="9220841" cy="6858000"/>
          </a:xfr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4"/>
          <a:srcRect r="50217"/>
          <a:stretch>
            <a:fillRect/>
          </a:stretch>
        </p:blipFill>
        <p:spPr>
          <a:xfrm>
            <a:off x="0" y="5083"/>
            <a:ext cx="9236705" cy="7641034"/>
          </a:xfrm>
          <a:prstGeom prst="rect">
            <a:avLst/>
          </a:prstGeom>
        </p:spPr>
      </p:pic>
      <p:pic>
        <p:nvPicPr>
          <p:cNvPr id="2" name="A-S-Griboedov-Val_s-E-moll(muzofon.co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57672.0656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1196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20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260649"/>
            <a:ext cx="4038600" cy="12961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События, предшествующие сцене бала</a:t>
            </a:r>
            <a:endParaRPr lang="ru-RU" dirty="0"/>
          </a:p>
        </p:txBody>
      </p:sp>
      <p:pic>
        <p:nvPicPr>
          <p:cNvPr id="7" name="Рисунок 6" descr="C:\Users\Admin\Pictures\8e20463ff5f2d80d27343e5b85cd521e.pn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52028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C:\Users\Admin\Pictures\i (3)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172819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Admin\Pictures\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2556283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Pictures\img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81736"/>
            <a:ext cx="230688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04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3189" cy="2708920"/>
          </a:xfrm>
          <a:prstGeom prst="rect">
            <a:avLst/>
          </a:prstGeom>
        </p:spPr>
      </p:pic>
      <p:pic>
        <p:nvPicPr>
          <p:cNvPr id="5" name="Picture 2" descr="C:\Users\Admin\Pictures\zlpC4ouFBo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39" y="5756"/>
            <a:ext cx="1726761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ле 14"/>
          <p:cNvSpPr txBox="1"/>
          <p:nvPr/>
        </p:nvSpPr>
        <p:spPr>
          <a:xfrm>
            <a:off x="5364088" y="1484784"/>
            <a:ext cx="2034426" cy="732482"/>
          </a:xfrm>
          <a:prstGeom prst="rect">
            <a:avLst/>
          </a:prstGeom>
          <a:solidFill>
            <a:schemeClr val="lt1"/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Служить бы рад, прислуживаться  тошно</a:t>
            </a:r>
          </a:p>
        </p:txBody>
      </p:sp>
      <p:sp>
        <p:nvSpPr>
          <p:cNvPr id="10" name="Поле 17"/>
          <p:cNvSpPr txBox="1"/>
          <p:nvPr/>
        </p:nvSpPr>
        <p:spPr>
          <a:xfrm>
            <a:off x="5940152" y="2564904"/>
            <a:ext cx="1896190" cy="564084"/>
          </a:xfrm>
          <a:prstGeom prst="rect">
            <a:avLst/>
          </a:prstGeom>
          <a:solidFill>
            <a:schemeClr val="lt1"/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Зачем же мнения чужие  только  святы?</a:t>
            </a:r>
          </a:p>
        </p:txBody>
      </p:sp>
      <p:sp>
        <p:nvSpPr>
          <p:cNvPr id="11" name="Поле 18"/>
          <p:cNvSpPr txBox="1"/>
          <p:nvPr/>
        </p:nvSpPr>
        <p:spPr>
          <a:xfrm>
            <a:off x="6876256" y="3212976"/>
            <a:ext cx="1872208" cy="720080"/>
          </a:xfrm>
          <a:prstGeom prst="rect">
            <a:avLst/>
          </a:prstGeom>
          <a:solidFill>
            <a:schemeClr val="lt1"/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Дома  новы, но предрассудки  стары</a:t>
            </a:r>
          </a:p>
        </p:txBody>
      </p:sp>
      <p:sp>
        <p:nvSpPr>
          <p:cNvPr id="12" name="Поле 19"/>
          <p:cNvSpPr txBox="1"/>
          <p:nvPr/>
        </p:nvSpPr>
        <p:spPr>
          <a:xfrm>
            <a:off x="467544" y="2924944"/>
            <a:ext cx="1759418" cy="828675"/>
          </a:xfrm>
          <a:prstGeom prst="rect">
            <a:avLst/>
          </a:prstGeom>
          <a:solidFill>
            <a:schemeClr val="lt1"/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Но есть ли в нем  та  страсть, то чувство, пылкость та?</a:t>
            </a:r>
          </a:p>
        </p:txBody>
      </p:sp>
      <p:sp>
        <p:nvSpPr>
          <p:cNvPr id="13" name="Поле 20"/>
          <p:cNvSpPr txBox="1"/>
          <p:nvPr/>
        </p:nvSpPr>
        <p:spPr>
          <a:xfrm>
            <a:off x="3275856" y="5805264"/>
            <a:ext cx="2295606" cy="914400"/>
          </a:xfrm>
          <a:prstGeom prst="rect">
            <a:avLst/>
          </a:prstGeom>
          <a:solidFill>
            <a:schemeClr val="lt1"/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А судьи  кто? За древности лет к свободной  жизни  их вражда непримирима</a:t>
            </a:r>
            <a:r>
              <a:rPr lang="ru-RU" sz="1100" dirty="0">
                <a:effectLst/>
                <a:ea typeface="Calibri"/>
                <a:cs typeface="Times New Roman"/>
              </a:rPr>
              <a:t>.</a:t>
            </a:r>
          </a:p>
        </p:txBody>
      </p:sp>
      <p:sp>
        <p:nvSpPr>
          <p:cNvPr id="14" name="Поле 21"/>
          <p:cNvSpPr txBox="1"/>
          <p:nvPr/>
        </p:nvSpPr>
        <p:spPr>
          <a:xfrm>
            <a:off x="6516216" y="4221088"/>
            <a:ext cx="1944216" cy="1152128"/>
          </a:xfrm>
          <a:prstGeom prst="rect">
            <a:avLst/>
          </a:prstGeom>
          <a:solidFill>
            <a:schemeClr val="lt1"/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Где? Укажите нам, Отечества отцы, которых мы должны принять за образцы</a:t>
            </a:r>
          </a:p>
        </p:txBody>
      </p:sp>
      <p:sp>
        <p:nvSpPr>
          <p:cNvPr id="15" name="Поле 23"/>
          <p:cNvSpPr txBox="1"/>
          <p:nvPr/>
        </p:nvSpPr>
        <p:spPr>
          <a:xfrm>
            <a:off x="2195736" y="1196752"/>
            <a:ext cx="2664296" cy="1296144"/>
          </a:xfrm>
          <a:prstGeom prst="rect">
            <a:avLst/>
          </a:prstGeom>
          <a:solidFill>
            <a:schemeClr val="lt1"/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Чтоб умный, бодрый наш народ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Хотя б по языку нас не считал за немцев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Хотя б по языку нас не считал за немцев</a:t>
            </a:r>
          </a:p>
        </p:txBody>
      </p:sp>
      <p:sp>
        <p:nvSpPr>
          <p:cNvPr id="16" name="Поле 25"/>
          <p:cNvSpPr txBox="1"/>
          <p:nvPr/>
        </p:nvSpPr>
        <p:spPr>
          <a:xfrm>
            <a:off x="3707904" y="4077072"/>
            <a:ext cx="2209800" cy="542925"/>
          </a:xfrm>
          <a:prstGeom prst="rect">
            <a:avLst/>
          </a:prstGeom>
          <a:solidFill>
            <a:schemeClr val="lt1"/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Чины людьми даются,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А люди могут обмануться.</a:t>
            </a:r>
          </a:p>
        </p:txBody>
      </p:sp>
      <p:sp>
        <p:nvSpPr>
          <p:cNvPr id="17" name="Поле 674"/>
          <p:cNvSpPr txBox="1"/>
          <p:nvPr/>
        </p:nvSpPr>
        <p:spPr>
          <a:xfrm>
            <a:off x="3851920" y="188640"/>
            <a:ext cx="2592288" cy="576064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3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В мои лета не должно сметь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Свое суждение иметь</a:t>
            </a:r>
          </a:p>
        </p:txBody>
      </p:sp>
      <p:sp>
        <p:nvSpPr>
          <p:cNvPr id="18" name="Поле 675"/>
          <p:cNvSpPr txBox="1"/>
          <p:nvPr/>
        </p:nvSpPr>
        <p:spPr>
          <a:xfrm>
            <a:off x="3203848" y="2636912"/>
            <a:ext cx="2232248" cy="1296144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3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Ну, право, что бы вас в Москве у нас служить?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И награжденья брать и весело пожить?</a:t>
            </a:r>
          </a:p>
        </p:txBody>
      </p:sp>
      <p:sp>
        <p:nvSpPr>
          <p:cNvPr id="19" name="Поле 676"/>
          <p:cNvSpPr txBox="1"/>
          <p:nvPr/>
        </p:nvSpPr>
        <p:spPr>
          <a:xfrm>
            <a:off x="1115616" y="4005064"/>
            <a:ext cx="2304256" cy="1296144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3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Татьяна Юрьевна!!! Известная, - </a:t>
            </a:r>
            <a:r>
              <a:rPr lang="ru-RU" sz="1400" dirty="0" smtClean="0">
                <a:effectLst/>
                <a:ea typeface="Calibri"/>
                <a:cs typeface="Times New Roman"/>
              </a:rPr>
              <a:t>притом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ea typeface="Calibri"/>
                <a:cs typeface="Times New Roman"/>
              </a:rPr>
              <a:t>Чиновные и должностные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ea typeface="Calibri"/>
                <a:cs typeface="Times New Roman"/>
              </a:rPr>
              <a:t>Все </a:t>
            </a:r>
            <a:r>
              <a:rPr lang="ru-RU" sz="1400" dirty="0">
                <a:effectLst/>
                <a:ea typeface="Calibri"/>
                <a:cs typeface="Times New Roman"/>
              </a:rPr>
              <a:t>ей  друзья и все родные…</a:t>
            </a:r>
          </a:p>
        </p:txBody>
      </p:sp>
      <p:sp>
        <p:nvSpPr>
          <p:cNvPr id="20" name="Поле 677"/>
          <p:cNvSpPr txBox="1"/>
          <p:nvPr/>
        </p:nvSpPr>
        <p:spPr>
          <a:xfrm>
            <a:off x="6372200" y="5589240"/>
            <a:ext cx="2232248" cy="1101849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3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И вот любовника я принимаю вид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В угодность дочери такого человека</a:t>
            </a:r>
          </a:p>
        </p:txBody>
      </p:sp>
      <p:sp>
        <p:nvSpPr>
          <p:cNvPr id="21" name="Поле 679"/>
          <p:cNvSpPr txBox="1"/>
          <p:nvPr/>
        </p:nvSpPr>
        <p:spPr>
          <a:xfrm>
            <a:off x="4139952" y="4941168"/>
            <a:ext cx="2234357" cy="586016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3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Ведь надобно ж зависеть от других</a:t>
            </a:r>
          </a:p>
        </p:txBody>
      </p:sp>
      <p:sp>
        <p:nvSpPr>
          <p:cNvPr id="22" name="Поле 680"/>
          <p:cNvSpPr txBox="1"/>
          <p:nvPr/>
        </p:nvSpPr>
        <p:spPr>
          <a:xfrm>
            <a:off x="467544" y="5733256"/>
            <a:ext cx="1944216" cy="648072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3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ea typeface="Calibri"/>
                <a:cs typeface="Times New Roman"/>
              </a:rPr>
              <a:t>Вам не дались чины, по службе  неуспех?</a:t>
            </a:r>
          </a:p>
        </p:txBody>
      </p:sp>
    </p:spTree>
    <p:extLst>
      <p:ext uri="{BB962C8B-B14F-4D97-AF65-F5344CB8AC3E}">
        <p14:creationId xmlns="" xmlns:p14="http://schemas.microsoft.com/office/powerpoint/2010/main" val="36838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325" y="836712"/>
            <a:ext cx="7991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  РАБОТА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727" y="3789040"/>
            <a:ext cx="72859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ВНЕСЦЕНИЧЕСКИЕ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47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808312" cy="2915734"/>
          </a:xfrm>
          <a:prstGeom prst="rect">
            <a:avLst/>
          </a:prstGeom>
        </p:spPr>
      </p:pic>
      <p:pic>
        <p:nvPicPr>
          <p:cNvPr id="3" name="Picture 2" descr="C:\Users\Admin\Pictures\pic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2846235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Pictures\img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60"/>
          <a:stretch/>
        </p:blipFill>
        <p:spPr bwMode="auto">
          <a:xfrm>
            <a:off x="251520" y="3573016"/>
            <a:ext cx="3115589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29000"/>
            <a:ext cx="2808312" cy="3067982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656"/>
            <a:ext cx="2586158" cy="2710294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56992"/>
            <a:ext cx="2801654" cy="30508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68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льм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188640"/>
            <a:ext cx="8136904" cy="61026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777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1196752"/>
            <a:ext cx="2736304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Чацкий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59832" y="3717032"/>
            <a:ext cx="280831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Софья</a:t>
            </a:r>
            <a:endParaRPr lang="ru-RU" sz="36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36096" y="1196752"/>
            <a:ext cx="2808312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Г-н </a:t>
            </a:r>
            <a:r>
              <a:rPr lang="en-US" sz="3600" b="1" dirty="0" smtClean="0"/>
              <a:t>N</a:t>
            </a:r>
            <a:r>
              <a:rPr lang="ru-RU" sz="3600" b="1" dirty="0" smtClean="0"/>
              <a:t> и Г-н </a:t>
            </a:r>
            <a:r>
              <a:rPr lang="en-US" sz="3600" b="1" dirty="0" smtClean="0"/>
              <a:t>D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20642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1664522" cy="1728192"/>
          </a:xfrm>
          <a:prstGeom prst="rect">
            <a:avLst/>
          </a:prstGeom>
        </p:spPr>
      </p:pic>
      <p:pic>
        <p:nvPicPr>
          <p:cNvPr id="3" name="Picture 2" descr="C:\Users\Admin\Pictures\pic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2337979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764704"/>
            <a:ext cx="1872208" cy="2045321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771"/>
            <a:ext cx="1937558" cy="2109864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73016"/>
            <a:ext cx="1944216" cy="2621415"/>
          </a:xfrm>
          <a:prstGeom prst="rect">
            <a:avLst/>
          </a:prstGeom>
        </p:spPr>
      </p:pic>
      <p:pic>
        <p:nvPicPr>
          <p:cNvPr id="9" name="Picture 2" descr="C:\Users\Admin\Pictures\zlpC4ouFBo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1637369" cy="2321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51720" y="4509120"/>
            <a:ext cx="45365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Сказала  что-то я – он начал  хохотать.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5085184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Мне отсоветовал   в Москве служить в Архивах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3933056"/>
            <a:ext cx="45365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Меня </a:t>
            </a:r>
            <a:r>
              <a:rPr lang="ru-RU" dirty="0" err="1"/>
              <a:t>модисткою</a:t>
            </a:r>
            <a:r>
              <a:rPr lang="ru-RU" dirty="0"/>
              <a:t> изволил величать!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3284984"/>
            <a:ext cx="45365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А мужу моему совет  дал жить в деревне.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2132856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Чуть низко поклонись, согнись-ка кто </a:t>
            </a:r>
            <a:r>
              <a:rPr lang="ru-RU" dirty="0" smtClean="0"/>
              <a:t>кольцом, Хоть </a:t>
            </a:r>
            <a:r>
              <a:rPr lang="ru-RU" dirty="0"/>
              <a:t>пред  </a:t>
            </a:r>
            <a:r>
              <a:rPr lang="ru-RU" dirty="0" err="1"/>
              <a:t>монаршеским</a:t>
            </a:r>
            <a:r>
              <a:rPr lang="ru-RU" dirty="0"/>
              <a:t> лицом</a:t>
            </a:r>
          </a:p>
          <a:p>
            <a:r>
              <a:rPr lang="ru-RU" dirty="0"/>
              <a:t>Так назовет он </a:t>
            </a:r>
            <a:r>
              <a:rPr lang="ru-RU" dirty="0" err="1"/>
              <a:t>подлецом</a:t>
            </a:r>
            <a:r>
              <a:rPr lang="ru-RU" dirty="0"/>
              <a:t>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5949280"/>
            <a:ext cx="46085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езумный </a:t>
            </a:r>
            <a:r>
              <a:rPr lang="ru-RU" dirty="0"/>
              <a:t>по всему!</a:t>
            </a:r>
          </a:p>
        </p:txBody>
      </p:sp>
    </p:spTree>
    <p:extLst>
      <p:ext uri="{BB962C8B-B14F-4D97-AF65-F5344CB8AC3E}">
        <p14:creationId xmlns="" xmlns:p14="http://schemas.microsoft.com/office/powerpoint/2010/main" val="11289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58" y="1628800"/>
            <a:ext cx="520605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675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46138a2f765b2a9dcd41fe88ab06e8dd525497"/>
</p:tagLst>
</file>

<file path=ppt/theme/theme1.xml><?xml version="1.0" encoding="utf-8"?>
<a:theme xmlns:a="http://schemas.openxmlformats.org/drawingml/2006/main" name="shablon_theatr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shablon_theatre</Template>
  <TotalTime>128</TotalTime>
  <Words>236</Words>
  <Application>Microsoft Office PowerPoint</Application>
  <PresentationFormat>Экран (4:3)</PresentationFormat>
  <Paragraphs>39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shablon_theatre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</cp:lastModifiedBy>
  <cp:revision>36</cp:revision>
  <dcterms:created xsi:type="dcterms:W3CDTF">2015-10-21T19:11:58Z</dcterms:created>
  <dcterms:modified xsi:type="dcterms:W3CDTF">2016-02-17T13:33:35Z</dcterms:modified>
</cp:coreProperties>
</file>