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0" r:id="rId1"/>
  </p:sldMasterIdLst>
  <p:notesMasterIdLst>
    <p:notesMasterId r:id="rId16"/>
  </p:notesMasterIdLst>
  <p:sldIdLst>
    <p:sldId id="256" r:id="rId2"/>
    <p:sldId id="276" r:id="rId3"/>
    <p:sldId id="275" r:id="rId4"/>
    <p:sldId id="265" r:id="rId5"/>
    <p:sldId id="258" r:id="rId6"/>
    <p:sldId id="261" r:id="rId7"/>
    <p:sldId id="269" r:id="rId8"/>
    <p:sldId id="283" r:id="rId9"/>
    <p:sldId id="271" r:id="rId10"/>
    <p:sldId id="282" r:id="rId11"/>
    <p:sldId id="284" r:id="rId12"/>
    <p:sldId id="285" r:id="rId13"/>
    <p:sldId id="287" r:id="rId14"/>
    <p:sldId id="277" r:id="rId1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576" autoAdjust="0"/>
  </p:normalViewPr>
  <p:slideViewPr>
    <p:cSldViewPr>
      <p:cViewPr varScale="1">
        <p:scale>
          <a:sx n="70" d="100"/>
          <a:sy n="70" d="100"/>
        </p:scale>
        <p:origin x="1386" y="72"/>
      </p:cViewPr>
      <p:guideLst>
        <p:guide orient="horz" pos="2160"/>
        <p:guide pos="2880"/>
      </p:guideLst>
    </p:cSldViewPr>
  </p:slideViewPr>
  <p:outlineViewPr>
    <p:cViewPr>
      <p:scale>
        <a:sx n="33" d="100"/>
        <a:sy n="33" d="100"/>
      </p:scale>
      <p:origin x="0" y="9468"/>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10F9C0C-04AD-44C5-A879-C0516F49F94C}" type="datetimeFigureOut">
              <a:rPr lang="ru-RU" smtClean="0"/>
              <a:pPr/>
              <a:t>17.02.2016</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4DE97D-E65E-48A7-919B-491872A95000}" type="slidenum">
              <a:rPr lang="ru-RU" smtClean="0"/>
              <a:pPr/>
              <a:t>‹#›</a:t>
            </a:fld>
            <a:endParaRPr lang="ru-RU"/>
          </a:p>
        </p:txBody>
      </p:sp>
    </p:spTree>
    <p:extLst>
      <p:ext uri="{BB962C8B-B14F-4D97-AF65-F5344CB8AC3E}">
        <p14:creationId xmlns:p14="http://schemas.microsoft.com/office/powerpoint/2010/main" val="21623184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17.02.2016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17.02.2016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17.02.2016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17.02.2016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17.02.2016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17.02.2016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17.02.2016</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17.02.2016</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17.02.2016</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17.02.2016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17.02.2016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17.02.2016</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7" Type="http://schemas.openxmlformats.org/officeDocument/2006/relationships/image" Target="../media/image13.jpeg"/><Relationship Id="rId2" Type="http://schemas.openxmlformats.org/officeDocument/2006/relationships/image" Target="../media/image8.jpeg"/><Relationship Id="rId1" Type="http://schemas.openxmlformats.org/officeDocument/2006/relationships/slideLayout" Target="../slideLayouts/slideLayout7.xml"/><Relationship Id="rId6" Type="http://schemas.openxmlformats.org/officeDocument/2006/relationships/image" Target="../media/image12.jpeg"/><Relationship Id="rId5" Type="http://schemas.openxmlformats.org/officeDocument/2006/relationships/image" Target="../media/image11.jpeg"/><Relationship Id="rId4"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85786" y="428604"/>
            <a:ext cx="7772400" cy="1470025"/>
          </a:xfrm>
        </p:spPr>
        <p:txBody>
          <a:bodyPr>
            <a:normAutofit fontScale="90000"/>
          </a:bodyPr>
          <a:lstStyle/>
          <a:p>
            <a:pPr algn="ctr"/>
            <a:r>
              <a:rPr lang="ru-RU" sz="8800" b="1" dirty="0" smtClean="0">
                <a:latin typeface="Bookman Old Style" pitchFamily="18" charset="0"/>
              </a:rPr>
              <a:t>ПИОНЕРБОЛ</a:t>
            </a:r>
            <a:endParaRPr lang="ru-RU" sz="8800" b="1" dirty="0">
              <a:latin typeface="Bookman Old Style" pitchFamily="18" charset="0"/>
            </a:endParaRPr>
          </a:p>
        </p:txBody>
      </p:sp>
      <p:sp>
        <p:nvSpPr>
          <p:cNvPr id="3" name="Подзаголовок 2"/>
          <p:cNvSpPr>
            <a:spLocks noGrp="1"/>
          </p:cNvSpPr>
          <p:nvPr>
            <p:ph type="subTitle" idx="1"/>
          </p:nvPr>
        </p:nvSpPr>
        <p:spPr>
          <a:xfrm>
            <a:off x="0" y="6219836"/>
            <a:ext cx="3700466" cy="638164"/>
          </a:xfrm>
        </p:spPr>
        <p:txBody>
          <a:bodyPr>
            <a:normAutofit fontScale="55000" lnSpcReduction="20000"/>
          </a:bodyPr>
          <a:lstStyle/>
          <a:p>
            <a:r>
              <a:rPr lang="ru-RU" dirty="0" smtClean="0"/>
              <a:t>ГОЛОВИНА</a:t>
            </a:r>
            <a:endParaRPr lang="ru-RU" dirty="0" smtClean="0"/>
          </a:p>
          <a:p>
            <a:r>
              <a:rPr lang="ru-RU" dirty="0" smtClean="0"/>
              <a:t>ВАЛЕРИЯ СЕРГЕЕВНА</a:t>
            </a:r>
            <a:endParaRPr lang="ru-RU" dirty="0"/>
          </a:p>
        </p:txBody>
      </p:sp>
      <p:pic>
        <p:nvPicPr>
          <p:cNvPr id="1026" name="Picture 2" descr="&amp;Rcy;&amp;Gcy;&amp;Pcy;&amp;Pcy;&amp;Ucy; - &amp;Vcy;&amp;ocy;&amp;lcy;&amp;iecy;&amp;jcy;&amp;bcy;&amp;ocy;&amp;lcy; &amp;mcy;&amp;iecy;&amp;zhcy;&amp;dcy;&amp;ucy; &amp;kcy;&amp;ocy;&amp;mcy;&amp;acy;&amp;ncy;&amp;dcy;&amp;acy;&amp;mcy;&amp;icy; &amp;kcy;&amp;ocy;&amp;lcy;&amp;lcy;&amp;iecy;&amp;dcy;&amp;zhcy;&amp;iecy;&amp;jcy;"/>
          <p:cNvPicPr>
            <a:picLocks noChangeAspect="1" noChangeArrowheads="1"/>
          </p:cNvPicPr>
          <p:nvPr/>
        </p:nvPicPr>
        <p:blipFill>
          <a:blip r:embed="rId2" cstate="print"/>
          <a:srcRect/>
          <a:stretch>
            <a:fillRect/>
          </a:stretch>
        </p:blipFill>
        <p:spPr bwMode="auto">
          <a:xfrm>
            <a:off x="4357686" y="1928802"/>
            <a:ext cx="4571992" cy="4571992"/>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597352"/>
          </a:xfrm>
          <a:effectLst>
            <a:glow rad="228600">
              <a:schemeClr val="accent1">
                <a:satMod val="175000"/>
                <a:alpha val="40000"/>
              </a:schemeClr>
            </a:glow>
            <a:outerShdw blurRad="40000" dist="20000" dir="5400000" rotWithShape="0">
              <a:srgbClr val="000000">
                <a:alpha val="38000"/>
              </a:srgbClr>
            </a:outerShdw>
          </a:effectLst>
        </p:spPr>
        <p:style>
          <a:lnRef idx="1">
            <a:schemeClr val="accent1"/>
          </a:lnRef>
          <a:fillRef idx="2">
            <a:schemeClr val="accent1"/>
          </a:fillRef>
          <a:effectRef idx="1">
            <a:schemeClr val="accent1"/>
          </a:effectRef>
          <a:fontRef idx="minor">
            <a:schemeClr val="dk1"/>
          </a:fontRef>
        </p:style>
        <p:txBody>
          <a:bodyPr>
            <a:noAutofit/>
          </a:bodyPr>
          <a:lstStyle/>
          <a:p>
            <a:pPr lvl="0" fontAlgn="base">
              <a:spcAft>
                <a:spcPct val="0"/>
              </a:spcAft>
            </a:pPr>
            <a:r>
              <a:rPr kumimoji="0" lang="ru-RU" sz="2200" b="0" i="0" u="none" strike="noStrike" cap="none" normalizeH="0" baseline="0" dirty="0" smtClean="0">
                <a:ln>
                  <a:noFill/>
                </a:ln>
                <a:solidFill>
                  <a:schemeClr val="tx1"/>
                </a:solidFill>
                <a:effectLst/>
                <a:latin typeface="Arial" charset="0"/>
                <a:cs typeface="Arial" charset="0"/>
              </a:rPr>
              <a:t/>
            </a:r>
            <a:br>
              <a:rPr kumimoji="0" lang="ru-RU" sz="2200" b="0" i="0" u="none" strike="noStrike" cap="none" normalizeH="0" baseline="0" dirty="0" smtClean="0">
                <a:ln>
                  <a:noFill/>
                </a:ln>
                <a:solidFill>
                  <a:schemeClr val="tx1"/>
                </a:solidFill>
                <a:effectLst/>
                <a:latin typeface="Arial" charset="0"/>
                <a:cs typeface="Arial" charset="0"/>
              </a:rPr>
            </a:br>
            <a:r>
              <a:rPr lang="ru-RU" sz="2200" dirty="0">
                <a:latin typeface="Arial" charset="0"/>
                <a:cs typeface="Arial" charset="0"/>
              </a:rPr>
              <a:t/>
            </a:r>
            <a:br>
              <a:rPr lang="ru-RU" sz="2200" dirty="0">
                <a:latin typeface="Arial" charset="0"/>
                <a:cs typeface="Arial" charset="0"/>
              </a:rPr>
            </a:br>
            <a:r>
              <a:rPr kumimoji="0" lang="ru-RU" sz="2800" b="0" i="0" u="none" strike="noStrike" cap="none" normalizeH="0" baseline="0" dirty="0" smtClean="0">
                <a:ln>
                  <a:noFill/>
                </a:ln>
                <a:solidFill>
                  <a:schemeClr val="tx1"/>
                </a:solidFill>
                <a:effectLst/>
                <a:latin typeface="Calibri" pitchFamily="34" charset="0"/>
                <a:cs typeface="Arial" charset="0"/>
              </a:rPr>
              <a:t>Следует помнить, что официальных единственно верных правил пионербола не существует. Они могут быть скорректированы участниками команд по договоренности. При этом можно обсуждать </a:t>
            </a:r>
            <a:br>
              <a:rPr kumimoji="0" lang="ru-RU" sz="2800" b="0" i="0" u="none" strike="noStrike" cap="none" normalizeH="0" baseline="0" dirty="0" smtClean="0">
                <a:ln>
                  <a:noFill/>
                </a:ln>
                <a:solidFill>
                  <a:schemeClr val="tx1"/>
                </a:solidFill>
                <a:effectLst/>
                <a:latin typeface="Calibri" pitchFamily="34" charset="0"/>
                <a:cs typeface="Arial" charset="0"/>
              </a:rPr>
            </a:br>
            <a:r>
              <a:rPr kumimoji="0" lang="ru-RU" sz="2800" b="0" i="0" u="none" strike="noStrike" cap="none" normalizeH="0" baseline="0" dirty="0" smtClean="0">
                <a:ln>
                  <a:noFill/>
                </a:ln>
                <a:solidFill>
                  <a:schemeClr val="tx1"/>
                </a:solidFill>
                <a:effectLst/>
                <a:latin typeface="Calibri" pitchFamily="34" charset="0"/>
                <a:cs typeface="Arial" charset="0"/>
              </a:rPr>
              <a:t>следующие вопросы:</a:t>
            </a:r>
            <a:br>
              <a:rPr kumimoji="0" lang="ru-RU" sz="2800" b="0" i="0" u="none" strike="noStrike" cap="none" normalizeH="0" baseline="0" dirty="0" smtClean="0">
                <a:ln>
                  <a:noFill/>
                </a:ln>
                <a:solidFill>
                  <a:schemeClr val="tx1"/>
                </a:solidFill>
                <a:effectLst/>
                <a:latin typeface="Calibri" pitchFamily="34" charset="0"/>
                <a:cs typeface="Arial" charset="0"/>
              </a:rPr>
            </a:br>
            <a:r>
              <a:rPr kumimoji="0" lang="ru-RU" sz="2800" b="0" i="0" u="none" strike="noStrike" cap="none" normalizeH="0" baseline="0" dirty="0" smtClean="0">
                <a:ln>
                  <a:noFill/>
                </a:ln>
                <a:solidFill>
                  <a:schemeClr val="tx1"/>
                </a:solidFill>
                <a:effectLst/>
                <a:latin typeface="Calibri" pitchFamily="34" charset="0"/>
                <a:cs typeface="Arial" charset="0"/>
              </a:rPr>
              <a:t>будет ли переход игроков во время игры; </a:t>
            </a:r>
            <a:br>
              <a:rPr kumimoji="0" lang="ru-RU" sz="2800" b="0" i="0" u="none" strike="noStrike" cap="none" normalizeH="0" baseline="0" dirty="0" smtClean="0">
                <a:ln>
                  <a:noFill/>
                </a:ln>
                <a:solidFill>
                  <a:schemeClr val="tx1"/>
                </a:solidFill>
                <a:effectLst/>
                <a:latin typeface="Calibri" pitchFamily="34" charset="0"/>
                <a:cs typeface="Arial" charset="0"/>
              </a:rPr>
            </a:br>
            <a:r>
              <a:rPr kumimoji="0" lang="ru-RU" sz="2800" b="0" i="0" u="none" strike="noStrike" cap="none" normalizeH="0" baseline="0" dirty="0" smtClean="0">
                <a:ln>
                  <a:noFill/>
                </a:ln>
                <a:solidFill>
                  <a:schemeClr val="tx1"/>
                </a:solidFill>
                <a:effectLst/>
                <a:latin typeface="Calibri" pitchFamily="34" charset="0"/>
                <a:cs typeface="Arial" charset="0"/>
              </a:rPr>
              <a:t>какое количество мячей будет в игре; </a:t>
            </a:r>
            <a:br>
              <a:rPr kumimoji="0" lang="ru-RU" sz="2800" b="0" i="0" u="none" strike="noStrike" cap="none" normalizeH="0" baseline="0" dirty="0" smtClean="0">
                <a:ln>
                  <a:noFill/>
                </a:ln>
                <a:solidFill>
                  <a:schemeClr val="tx1"/>
                </a:solidFill>
                <a:effectLst/>
                <a:latin typeface="Calibri" pitchFamily="34" charset="0"/>
                <a:cs typeface="Arial" charset="0"/>
              </a:rPr>
            </a:br>
            <a:r>
              <a:rPr kumimoji="0" lang="ru-RU" sz="2800" b="0" i="0" u="none" strike="noStrike" cap="none" normalizeH="0" baseline="0" dirty="0" smtClean="0">
                <a:ln>
                  <a:noFill/>
                </a:ln>
                <a:solidFill>
                  <a:schemeClr val="tx1"/>
                </a:solidFill>
                <a:effectLst/>
                <a:latin typeface="Calibri" pitchFamily="34" charset="0"/>
                <a:cs typeface="Arial" charset="0"/>
              </a:rPr>
              <a:t>сколько партий будет сыграно; </a:t>
            </a:r>
            <a:br>
              <a:rPr kumimoji="0" lang="ru-RU" sz="2800" b="0" i="0" u="none" strike="noStrike" cap="none" normalizeH="0" baseline="0" dirty="0" smtClean="0">
                <a:ln>
                  <a:noFill/>
                </a:ln>
                <a:solidFill>
                  <a:schemeClr val="tx1"/>
                </a:solidFill>
                <a:effectLst/>
                <a:latin typeface="Calibri" pitchFamily="34" charset="0"/>
                <a:cs typeface="Arial" charset="0"/>
              </a:rPr>
            </a:br>
            <a:r>
              <a:rPr kumimoji="0" lang="ru-RU" sz="2800" b="0" i="0" u="none" strike="noStrike" cap="none" normalizeH="0" baseline="0" dirty="0" smtClean="0">
                <a:ln>
                  <a:noFill/>
                </a:ln>
                <a:solidFill>
                  <a:schemeClr val="tx1"/>
                </a:solidFill>
                <a:effectLst/>
                <a:latin typeface="Calibri" pitchFamily="34" charset="0"/>
                <a:cs typeface="Arial" charset="0"/>
              </a:rPr>
              <a:t>какое количество очков необходимо набрать команде для присуждения победы. </a:t>
            </a:r>
            <a:br>
              <a:rPr kumimoji="0" lang="ru-RU" sz="2800" b="0" i="0" u="none" strike="noStrike" cap="none" normalizeH="0" baseline="0" dirty="0" smtClean="0">
                <a:ln>
                  <a:noFill/>
                </a:ln>
                <a:solidFill>
                  <a:schemeClr val="tx1"/>
                </a:solidFill>
                <a:effectLst/>
                <a:latin typeface="Calibri" pitchFamily="34" charset="0"/>
                <a:cs typeface="Arial" charset="0"/>
              </a:rPr>
            </a:br>
            <a:r>
              <a:rPr kumimoji="0" lang="ru-RU" sz="3100" b="0" i="0" u="none" strike="noStrike" cap="none" normalizeH="0" baseline="0" dirty="0" smtClean="0">
                <a:ln>
                  <a:noFill/>
                </a:ln>
                <a:solidFill>
                  <a:schemeClr val="tx1"/>
                </a:solidFill>
                <a:effectLst/>
                <a:latin typeface="Calibri" pitchFamily="34" charset="0"/>
                <a:cs typeface="Arial" charset="0"/>
              </a:rPr>
              <a:t/>
            </a:r>
            <a:br>
              <a:rPr kumimoji="0" lang="ru-RU" sz="3100" b="0" i="0" u="none" strike="noStrike" cap="none" normalizeH="0" baseline="0" dirty="0" smtClean="0">
                <a:ln>
                  <a:noFill/>
                </a:ln>
                <a:solidFill>
                  <a:schemeClr val="tx1"/>
                </a:solidFill>
                <a:effectLst/>
                <a:latin typeface="Calibri" pitchFamily="34" charset="0"/>
                <a:cs typeface="Arial" charset="0"/>
              </a:rPr>
            </a:br>
            <a:endParaRPr lang="ru-RU" sz="3100" dirty="0">
              <a:latin typeface="Calibri"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fontScale="90000"/>
          </a:bodyPr>
          <a:lstStyle/>
          <a:p>
            <a:r>
              <a:rPr lang="ru-RU" b="1" dirty="0" smtClean="0"/>
              <a:t/>
            </a:r>
            <a:br>
              <a:rPr lang="ru-RU" b="1" dirty="0" smtClean="0"/>
            </a:br>
            <a:r>
              <a:rPr lang="ru-RU" b="1" dirty="0" smtClean="0"/>
              <a:t>Подвижные игры с элементами пионербола</a:t>
            </a:r>
            <a:r>
              <a:rPr lang="ru-RU" dirty="0" smtClean="0"/>
              <a:t/>
            </a:r>
            <a:br>
              <a:rPr lang="ru-RU" dirty="0" smtClean="0"/>
            </a:br>
            <a:endParaRPr lang="ru-RU" dirty="0"/>
          </a:p>
        </p:txBody>
      </p:sp>
      <p:sp>
        <p:nvSpPr>
          <p:cNvPr id="3" name="Содержимое 2"/>
          <p:cNvSpPr>
            <a:spLocks noGrp="1"/>
          </p:cNvSpPr>
          <p:nvPr>
            <p:ph sz="half" idx="1"/>
          </p:nvPr>
        </p:nvSpPr>
        <p:spPr>
          <a:xfrm>
            <a:off x="467544" y="1844824"/>
            <a:ext cx="4038600" cy="4525963"/>
          </a:xfrm>
        </p:spPr>
        <p:style>
          <a:lnRef idx="1">
            <a:schemeClr val="accent1"/>
          </a:lnRef>
          <a:fillRef idx="2">
            <a:schemeClr val="accent1"/>
          </a:fillRef>
          <a:effectRef idx="1">
            <a:schemeClr val="accent1"/>
          </a:effectRef>
          <a:fontRef idx="minor">
            <a:schemeClr val="dk1"/>
          </a:fontRef>
        </p:style>
        <p:txBody>
          <a:bodyPr>
            <a:normAutofit fontScale="70000" lnSpcReduction="20000"/>
          </a:bodyPr>
          <a:lstStyle/>
          <a:p>
            <a:r>
              <a:rPr lang="ru-RU" sz="4000" b="1" dirty="0" smtClean="0"/>
              <a:t>Гонка мячей по кругу</a:t>
            </a:r>
            <a:endParaRPr lang="ru-RU" sz="4000" dirty="0" smtClean="0"/>
          </a:p>
          <a:p>
            <a:r>
              <a:rPr lang="ru-RU" dirty="0" smtClean="0"/>
              <a:t>Дети становятся в круг на расстоянии вытянутой руки друг от друга. У игроков, оказавшихся в круге напротив друг друга, мячи разного цвета или размера. По свистку все начинают передавать мячи друг другу (в одном направлении), стараясь догнать другой мяч. В финале раздается свисток и показывается жест, означающий окончание игры. </a:t>
            </a:r>
          </a:p>
          <a:p>
            <a:endParaRPr lang="ru-RU" dirty="0"/>
          </a:p>
        </p:txBody>
      </p:sp>
      <p:sp>
        <p:nvSpPr>
          <p:cNvPr id="4" name="Содержимое 3"/>
          <p:cNvSpPr>
            <a:spLocks noGrp="1"/>
          </p:cNvSpPr>
          <p:nvPr>
            <p:ph sz="half" idx="2"/>
          </p:nvPr>
        </p:nvSpPr>
        <p:spPr>
          <a:xfrm>
            <a:off x="4716016" y="1844824"/>
            <a:ext cx="4038600" cy="4525963"/>
          </a:xfrm>
        </p:spPr>
        <p:style>
          <a:lnRef idx="1">
            <a:schemeClr val="accent1"/>
          </a:lnRef>
          <a:fillRef idx="2">
            <a:schemeClr val="accent1"/>
          </a:fillRef>
          <a:effectRef idx="1">
            <a:schemeClr val="accent1"/>
          </a:effectRef>
          <a:fontRef idx="minor">
            <a:schemeClr val="dk1"/>
          </a:fontRef>
        </p:style>
        <p:txBody>
          <a:bodyPr>
            <a:normAutofit fontScale="70000" lnSpcReduction="20000"/>
          </a:bodyPr>
          <a:lstStyle/>
          <a:p>
            <a:r>
              <a:rPr lang="ru-RU" sz="4000" b="1" dirty="0" smtClean="0"/>
              <a:t>10 передач</a:t>
            </a:r>
            <a:endParaRPr lang="ru-RU" sz="4000" dirty="0" smtClean="0"/>
          </a:p>
          <a:p>
            <a:r>
              <a:rPr lang="ru-RU" dirty="0" smtClean="0"/>
              <a:t>Дети  становятся  тройками на расстоянии  2 м друг от  друга. У каждой тройки по мячу. По свистку они передают мяч друг другу заданным способом, стараясь не уронить его. Побеждает тройка, быстрее сделавшая  10 передач   мяча   без  падения   его   на  землю. Игра останавливается свистком. Победителя игры определяют по жесту судьи  -  взмах  руки в сторону выигравшей тройки.                      </a:t>
            </a:r>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fontScale="90000"/>
          </a:bodyPr>
          <a:lstStyle/>
          <a:p>
            <a:r>
              <a:rPr lang="ru-RU" b="1" dirty="0" smtClean="0"/>
              <a:t>Подвижные игры с элементами пионербола</a:t>
            </a:r>
            <a:endParaRPr lang="ru-RU" dirty="0"/>
          </a:p>
        </p:txBody>
      </p:sp>
      <p:sp>
        <p:nvSpPr>
          <p:cNvPr id="3" name="Содержимое 2"/>
          <p:cNvSpPr>
            <a:spLocks noGrp="1"/>
          </p:cNvSpPr>
          <p:nvPr>
            <p:ph sz="half" idx="1"/>
          </p:nvPr>
        </p:nvSpPr>
        <p:spPr/>
        <p:style>
          <a:lnRef idx="1">
            <a:schemeClr val="accent1"/>
          </a:lnRef>
          <a:fillRef idx="2">
            <a:schemeClr val="accent1"/>
          </a:fillRef>
          <a:effectRef idx="1">
            <a:schemeClr val="accent1"/>
          </a:effectRef>
          <a:fontRef idx="minor">
            <a:schemeClr val="dk1"/>
          </a:fontRef>
        </p:style>
        <p:txBody>
          <a:bodyPr>
            <a:normAutofit fontScale="62500" lnSpcReduction="20000"/>
          </a:bodyPr>
          <a:lstStyle/>
          <a:p>
            <a:r>
              <a:rPr lang="ru-RU" sz="3800" b="1" dirty="0" smtClean="0"/>
              <a:t>Кого назвали, тот и ловит</a:t>
            </a:r>
            <a:endParaRPr lang="ru-RU" sz="3800" dirty="0" smtClean="0"/>
          </a:p>
          <a:p>
            <a:r>
              <a:rPr lang="ru-RU" dirty="0" smtClean="0"/>
              <a:t>Дети становятся в круг, в центре которого стоит ребенок с мячом. Он бросает мяч вверх и вызывает по имени того, кому предназначается  мяч. Тот должен поймать мяч, не уронить его. После этого поймавший мяч становится в центр круга. Выигрывает тот, кто ни разу не уронил мяч или, если таковых  нет,  тот, кто уронил его наименьшее количество раз. В случае если ребенок не смог поймать мяч, раздается свисток и показывается жест - согнутые руки подняты вверх ладонями к лицу.</a:t>
            </a:r>
          </a:p>
          <a:p>
            <a:endParaRPr lang="ru-RU" dirty="0"/>
          </a:p>
        </p:txBody>
      </p:sp>
      <p:sp>
        <p:nvSpPr>
          <p:cNvPr id="4" name="Содержимое 3"/>
          <p:cNvSpPr>
            <a:spLocks noGrp="1"/>
          </p:cNvSpPr>
          <p:nvPr>
            <p:ph sz="half" idx="2"/>
          </p:nvPr>
        </p:nvSpPr>
        <p:spPr/>
        <p:style>
          <a:lnRef idx="1">
            <a:schemeClr val="accent1"/>
          </a:lnRef>
          <a:fillRef idx="2">
            <a:schemeClr val="accent1"/>
          </a:fillRef>
          <a:effectRef idx="1">
            <a:schemeClr val="accent1"/>
          </a:effectRef>
          <a:fontRef idx="minor">
            <a:schemeClr val="dk1"/>
          </a:fontRef>
        </p:style>
        <p:txBody>
          <a:bodyPr>
            <a:normAutofit fontScale="62500" lnSpcReduction="20000"/>
          </a:bodyPr>
          <a:lstStyle/>
          <a:p>
            <a:r>
              <a:rPr lang="ru-RU" sz="3800" b="1" dirty="0" smtClean="0"/>
              <a:t>Горячий мяч </a:t>
            </a:r>
            <a:endParaRPr lang="ru-RU" sz="3800" dirty="0" smtClean="0"/>
          </a:p>
          <a:p>
            <a:r>
              <a:rPr lang="ru-RU" dirty="0" smtClean="0"/>
              <a:t>Дети становятся в круг на расстоянии вытянутой руки друг от друга. По свистку они выполняют быстрые передачи мяча друг другу (кроме соседних игроков) любым способом. Если игрок долго держит мяч (по усмотрению судьи), то он выбывает из игры (раздается свисток и судья показывает жест -  согнутые руки подняты вверх ладонями к лицу). Игра идет до тех пор, пока не останется один ловкий игрок (жест судьи в сторону победителя). Окончание игры сопровождается продолжительным свисток и жестом скрещение рук над головой.</a:t>
            </a:r>
          </a:p>
          <a:p>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274638"/>
            <a:ext cx="8147248" cy="418058"/>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ru-RU" b="1" i="1" dirty="0" smtClean="0"/>
              <a:t>Тест "Пионербол"</a:t>
            </a:r>
            <a:endParaRPr lang="ru-RU" b="1" dirty="0"/>
          </a:p>
        </p:txBody>
      </p:sp>
      <p:sp>
        <p:nvSpPr>
          <p:cNvPr id="3" name="Прямоугольник 2"/>
          <p:cNvSpPr/>
          <p:nvPr/>
        </p:nvSpPr>
        <p:spPr>
          <a:xfrm>
            <a:off x="395536" y="692696"/>
            <a:ext cx="8424936" cy="7078861"/>
          </a:xfrm>
          <a:prstGeom prst="rect">
            <a:avLst/>
          </a:prstGeom>
        </p:spPr>
        <p:txBody>
          <a:bodyPr wrap="square">
            <a:spAutoFit/>
          </a:bodyPr>
          <a:lstStyle/>
          <a:p>
            <a:pPr algn="ctr"/>
            <a:endParaRPr lang="ru-RU" sz="800" dirty="0" smtClean="0"/>
          </a:p>
          <a:p>
            <a:pPr algn="ctr"/>
            <a:r>
              <a:rPr lang="ru-RU" sz="1600" dirty="0" smtClean="0"/>
              <a:t>1.Сколько игроков одной команды находится на площадке во время игры в пионербол?</a:t>
            </a:r>
          </a:p>
          <a:p>
            <a:pPr algn="ctr"/>
            <a:r>
              <a:rPr lang="ru-RU" sz="1600" b="1" dirty="0" smtClean="0"/>
              <a:t>а) 4;   б) 5;   в) 6.</a:t>
            </a:r>
          </a:p>
          <a:p>
            <a:pPr algn="ctr"/>
            <a:r>
              <a:rPr lang="ru-RU" sz="1600" dirty="0" smtClean="0"/>
              <a:t>2.Сколько касаний мяча может быть между игроками одной команды?</a:t>
            </a:r>
          </a:p>
          <a:p>
            <a:pPr algn="ctr"/>
            <a:r>
              <a:rPr lang="ru-RU" sz="1600" b="1" dirty="0" smtClean="0"/>
              <a:t>а) 2;   б) 3;   в) 4.</a:t>
            </a:r>
          </a:p>
          <a:p>
            <a:pPr algn="ctr"/>
            <a:r>
              <a:rPr lang="ru-RU" sz="1600" dirty="0" smtClean="0"/>
              <a:t>3. Сколько зон на площадке ты знаешь?</a:t>
            </a:r>
          </a:p>
          <a:p>
            <a:pPr algn="ctr"/>
            <a:r>
              <a:rPr lang="ru-RU" sz="1600" b="1" dirty="0" smtClean="0"/>
              <a:t>а) 4;   б) 5;   в) 6;   г) 7.</a:t>
            </a:r>
          </a:p>
          <a:p>
            <a:pPr algn="ctr"/>
            <a:r>
              <a:rPr lang="ru-RU" sz="1600" dirty="0" smtClean="0"/>
              <a:t>4. Игроком, какой зоны осуществляется подача?</a:t>
            </a:r>
          </a:p>
          <a:p>
            <a:pPr algn="ctr"/>
            <a:r>
              <a:rPr lang="ru-RU" sz="1600" b="1" dirty="0" smtClean="0"/>
              <a:t>а)  6;   б) 5;   в) 4;  г) 1.</a:t>
            </a:r>
          </a:p>
          <a:p>
            <a:pPr algn="ctr"/>
            <a:r>
              <a:rPr lang="ru-RU" sz="1600" dirty="0" smtClean="0"/>
              <a:t>5. Переход игроков на площадке выполняется </a:t>
            </a:r>
          </a:p>
          <a:p>
            <a:pPr algn="ctr"/>
            <a:r>
              <a:rPr lang="ru-RU" sz="1600" b="1" dirty="0" smtClean="0"/>
              <a:t>а) по часовой стрелке;    б) против часовой стрелки;     в) в любом порядке.</a:t>
            </a:r>
          </a:p>
          <a:p>
            <a:pPr algn="ctr"/>
            <a:r>
              <a:rPr lang="ru-RU" sz="1600" dirty="0" smtClean="0"/>
              <a:t>6. Сколько раз подряд может игрок выполнить подачу, пока не произойдет потеря подачи мяча командой?</a:t>
            </a:r>
          </a:p>
          <a:p>
            <a:pPr algn="ctr"/>
            <a:r>
              <a:rPr lang="ru-RU" sz="1600" b="1" dirty="0" smtClean="0"/>
              <a:t>а) 1;    б) 3;    в) не ограничено.</a:t>
            </a:r>
          </a:p>
          <a:p>
            <a:pPr algn="ctr"/>
            <a:r>
              <a:rPr lang="ru-RU" sz="1600" dirty="0" smtClean="0"/>
              <a:t>7. Можно ли при ловле мяча прижимать его к себе?</a:t>
            </a:r>
          </a:p>
          <a:p>
            <a:pPr algn="ctr"/>
            <a:r>
              <a:rPr lang="ru-RU" sz="1600" b="1" dirty="0" smtClean="0"/>
              <a:t>а) да;  б) нет; в) иногда.</a:t>
            </a:r>
          </a:p>
          <a:p>
            <a:pPr algn="ctr"/>
            <a:r>
              <a:rPr lang="ru-RU" sz="1600" dirty="0" smtClean="0"/>
              <a:t>8. Проигранный мяч отдается команде противника</a:t>
            </a:r>
          </a:p>
          <a:p>
            <a:pPr algn="ctr"/>
            <a:r>
              <a:rPr lang="ru-RU" sz="1600" b="1" dirty="0" smtClean="0"/>
              <a:t>а) под сеткой;     б) над сеткой;   в) в любом порядке.</a:t>
            </a:r>
            <a:r>
              <a:rPr lang="ru-RU" sz="1600" dirty="0" smtClean="0"/>
              <a:t> </a:t>
            </a:r>
          </a:p>
          <a:p>
            <a:pPr algn="ctr"/>
            <a:r>
              <a:rPr lang="ru-RU" sz="1600" dirty="0" smtClean="0"/>
              <a:t>9. Если во время подачи мяч касается сетки, но перелетает на сторону противника, считается ли он проигранным?</a:t>
            </a:r>
          </a:p>
          <a:p>
            <a:pPr algn="ctr"/>
            <a:r>
              <a:rPr lang="ru-RU" sz="1600" b="1" dirty="0" smtClean="0"/>
              <a:t>а) да;    б) нет;   в) иногда.</a:t>
            </a:r>
          </a:p>
          <a:p>
            <a:pPr algn="ctr"/>
            <a:r>
              <a:rPr lang="ru-RU" sz="1600" dirty="0" smtClean="0"/>
              <a:t>10. При потере подачи очко выигрывает команда</a:t>
            </a:r>
          </a:p>
          <a:p>
            <a:pPr algn="ctr"/>
            <a:r>
              <a:rPr lang="ru-RU" sz="1600" b="1" dirty="0" smtClean="0"/>
              <a:t>а) противника;    б) своя;    в) очко никому не присуждается.</a:t>
            </a:r>
          </a:p>
          <a:p>
            <a:pPr algn="ctr"/>
            <a:r>
              <a:rPr lang="ru-RU" sz="1600" dirty="0" smtClean="0"/>
              <a:t>11. Подача осуществляется </a:t>
            </a:r>
          </a:p>
          <a:p>
            <a:pPr algn="ctr"/>
            <a:r>
              <a:rPr lang="ru-RU" sz="1600" b="1" dirty="0" smtClean="0"/>
              <a:t>а) одной рукой;    б) двумя руками;    в) любой частью тела. </a:t>
            </a:r>
          </a:p>
          <a:p>
            <a:pPr algn="ctr"/>
            <a:endParaRPr lang="ru-RU" b="1" dirty="0" smtClean="0"/>
          </a:p>
          <a:p>
            <a:endParaRPr lang="ru-RU" dirty="0" smtClean="0"/>
          </a:p>
          <a:p>
            <a:endParaRPr lang="ru-RU"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Рисунок 5" descr="Two_boy.jpg"/>
          <p:cNvPicPr>
            <a:picLocks noChangeAspect="1"/>
          </p:cNvPicPr>
          <p:nvPr/>
        </p:nvPicPr>
        <p:blipFill>
          <a:blip r:embed="rId2" cstate="print"/>
          <a:stretch>
            <a:fillRect/>
          </a:stretch>
        </p:blipFill>
        <p:spPr>
          <a:xfrm>
            <a:off x="0" y="0"/>
            <a:ext cx="9236018" cy="6858000"/>
          </a:xfrm>
          <a:prstGeom prst="rect">
            <a:avLst/>
          </a:prstGeom>
        </p:spPr>
      </p:pic>
      <p:sp>
        <p:nvSpPr>
          <p:cNvPr id="2" name="Прямоугольник 1"/>
          <p:cNvSpPr/>
          <p:nvPr/>
        </p:nvSpPr>
        <p:spPr>
          <a:xfrm>
            <a:off x="0" y="1484784"/>
            <a:ext cx="9144000" cy="4462760"/>
          </a:xfrm>
          <a:prstGeom prst="rect">
            <a:avLst/>
          </a:prstGeom>
        </p:spPr>
        <p:txBody>
          <a:bodyPr wrap="square">
            <a:spAutoFit/>
          </a:bodyPr>
          <a:lstStyle/>
          <a:p>
            <a:pPr algn="ctr"/>
            <a:r>
              <a:rPr lang="ru-RU" sz="2800" b="1" dirty="0" smtClean="0">
                <a:solidFill>
                  <a:schemeClr val="tx1">
                    <a:lumMod val="95000"/>
                    <a:lumOff val="5000"/>
                  </a:schemeClr>
                </a:solidFill>
                <a:effectLst>
                  <a:outerShdw blurRad="38100" dist="38100" dir="2700000" algn="tl">
                    <a:srgbClr val="000000">
                      <a:alpha val="43137"/>
                    </a:srgbClr>
                  </a:outerShdw>
                </a:effectLst>
                <a:latin typeface="Comic Sans MS" pitchFamily="66" charset="0"/>
              </a:rPr>
              <a:t>Если хочешь стать умелым, сильным, ловким, быстрым, смелым,</a:t>
            </a:r>
          </a:p>
          <a:p>
            <a:pPr algn="ctr"/>
            <a:r>
              <a:rPr lang="ru-RU" sz="2800" b="1" dirty="0" smtClean="0">
                <a:solidFill>
                  <a:schemeClr val="tx1">
                    <a:lumMod val="95000"/>
                    <a:lumOff val="5000"/>
                  </a:schemeClr>
                </a:solidFill>
                <a:effectLst>
                  <a:outerShdw blurRad="38100" dist="38100" dir="2700000" algn="tl">
                    <a:srgbClr val="000000">
                      <a:alpha val="43137"/>
                    </a:srgbClr>
                  </a:outerShdw>
                </a:effectLst>
                <a:latin typeface="Comic Sans MS" pitchFamily="66" charset="0"/>
              </a:rPr>
              <a:t>Научись любить скакалки, обручи, </a:t>
            </a:r>
          </a:p>
          <a:p>
            <a:pPr algn="ctr"/>
            <a:r>
              <a:rPr lang="ru-RU" sz="2800" b="1" dirty="0" smtClean="0">
                <a:solidFill>
                  <a:schemeClr val="tx1">
                    <a:lumMod val="95000"/>
                    <a:lumOff val="5000"/>
                  </a:schemeClr>
                </a:solidFill>
                <a:effectLst>
                  <a:outerShdw blurRad="38100" dist="38100" dir="2700000" algn="tl">
                    <a:srgbClr val="000000">
                      <a:alpha val="43137"/>
                    </a:srgbClr>
                  </a:outerShdw>
                </a:effectLst>
                <a:latin typeface="Comic Sans MS" pitchFamily="66" charset="0"/>
              </a:rPr>
              <a:t>мячи и палки.</a:t>
            </a:r>
          </a:p>
          <a:p>
            <a:pPr algn="ctr"/>
            <a:r>
              <a:rPr lang="ru-RU" sz="2800" b="1" dirty="0" smtClean="0">
                <a:solidFill>
                  <a:schemeClr val="tx1">
                    <a:lumMod val="95000"/>
                    <a:lumOff val="5000"/>
                  </a:schemeClr>
                </a:solidFill>
                <a:effectLst>
                  <a:outerShdw blurRad="38100" dist="38100" dir="2700000" algn="tl">
                    <a:srgbClr val="000000">
                      <a:alpha val="43137"/>
                    </a:srgbClr>
                  </a:outerShdw>
                </a:effectLst>
                <a:latin typeface="Comic Sans MS" pitchFamily="66" charset="0"/>
              </a:rPr>
              <a:t>Никогда не унывай, в цель мячами попадай.</a:t>
            </a:r>
          </a:p>
          <a:p>
            <a:pPr algn="ctr"/>
            <a:r>
              <a:rPr lang="ru-RU" sz="2800" b="1" dirty="0" smtClean="0">
                <a:solidFill>
                  <a:schemeClr val="tx1">
                    <a:lumMod val="95000"/>
                    <a:lumOff val="5000"/>
                  </a:schemeClr>
                </a:solidFill>
                <a:effectLst>
                  <a:outerShdw blurRad="38100" dist="38100" dir="2700000" algn="tl">
                    <a:srgbClr val="000000">
                      <a:alpha val="43137"/>
                    </a:srgbClr>
                  </a:outerShdw>
                </a:effectLst>
                <a:latin typeface="Comic Sans MS" pitchFamily="66" charset="0"/>
              </a:rPr>
              <a:t>Вот здоровья в чем секрет – будь здоров – </a:t>
            </a:r>
          </a:p>
          <a:p>
            <a:pPr algn="ctr"/>
            <a:endParaRPr lang="ru-RU" sz="2800" b="1" dirty="0" smtClean="0">
              <a:solidFill>
                <a:schemeClr val="tx1">
                  <a:lumMod val="95000"/>
                  <a:lumOff val="5000"/>
                </a:schemeClr>
              </a:solidFill>
              <a:effectLst>
                <a:outerShdw blurRad="38100" dist="38100" dir="2700000" algn="tl">
                  <a:srgbClr val="000000">
                    <a:alpha val="43137"/>
                  </a:srgbClr>
                </a:outerShdw>
              </a:effectLst>
              <a:latin typeface="Comic Sans MS" pitchFamily="66" charset="0"/>
            </a:endParaRPr>
          </a:p>
          <a:p>
            <a:pPr algn="ctr"/>
            <a:endParaRPr lang="ru-RU" sz="2800" b="1" dirty="0" smtClean="0">
              <a:solidFill>
                <a:schemeClr val="tx1">
                  <a:lumMod val="95000"/>
                  <a:lumOff val="5000"/>
                </a:schemeClr>
              </a:solidFill>
              <a:effectLst>
                <a:outerShdw blurRad="38100" dist="38100" dir="2700000" algn="tl">
                  <a:srgbClr val="000000">
                    <a:alpha val="43137"/>
                  </a:srgbClr>
                </a:outerShdw>
              </a:effectLst>
              <a:latin typeface="Comic Sans MS" pitchFamily="66" charset="0"/>
            </a:endParaRPr>
          </a:p>
          <a:p>
            <a:pPr algn="ctr"/>
            <a:r>
              <a:rPr lang="ru-RU" sz="6000" b="1" dirty="0" err="1" smtClean="0">
                <a:solidFill>
                  <a:schemeClr val="tx1">
                    <a:lumMod val="95000"/>
                    <a:lumOff val="5000"/>
                  </a:schemeClr>
                </a:solidFill>
                <a:effectLst>
                  <a:outerShdw blurRad="38100" dist="38100" dir="2700000" algn="tl">
                    <a:srgbClr val="000000">
                      <a:alpha val="43137"/>
                    </a:srgbClr>
                  </a:outerShdw>
                </a:effectLst>
                <a:latin typeface="Comic Sans MS" pitchFamily="66" charset="0"/>
              </a:rPr>
              <a:t>физкульт-привет</a:t>
            </a:r>
            <a:r>
              <a:rPr lang="ru-RU" sz="6000" b="1" dirty="0" smtClean="0">
                <a:solidFill>
                  <a:schemeClr val="tx1">
                    <a:lumMod val="95000"/>
                    <a:lumOff val="5000"/>
                  </a:schemeClr>
                </a:solidFill>
                <a:effectLst>
                  <a:outerShdw blurRad="38100" dist="38100" dir="2700000" algn="tl">
                    <a:srgbClr val="000000">
                      <a:alpha val="43137"/>
                    </a:srgbClr>
                  </a:outerShdw>
                </a:effectLst>
                <a:latin typeface="Comic Sans MS" pitchFamily="66" charset="0"/>
              </a:rPr>
              <a:t>!</a:t>
            </a:r>
            <a:endParaRPr lang="ru-RU" sz="6000" dirty="0">
              <a:solidFill>
                <a:schemeClr val="tx1">
                  <a:lumMod val="95000"/>
                  <a:lumOff val="5000"/>
                </a:schemeClr>
              </a:solidFill>
              <a:effectLst>
                <a:outerShdw blurRad="38100" dist="38100" dir="2700000" algn="tl">
                  <a:srgbClr val="000000">
                    <a:alpha val="43137"/>
                  </a:srgbClr>
                </a:outerShdw>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ChangeArrowheads="1"/>
          </p:cNvSpPr>
          <p:nvPr/>
        </p:nvSpPr>
        <p:spPr bwMode="auto">
          <a:xfrm>
            <a:off x="609600" y="914009"/>
            <a:ext cx="7924800" cy="5083956"/>
          </a:xfrm>
          <a:prstGeom prst="rect">
            <a:avLst/>
          </a:prstGeom>
          <a:noFill/>
          <a:ln w="9525">
            <a:noFill/>
            <a:miter lim="800000"/>
            <a:headEnd/>
            <a:tailEnd/>
          </a:ln>
        </p:spPr>
        <p:txBody>
          <a:bodyPr anchor="ctr">
            <a:spAutoFit/>
          </a:bodyPr>
          <a:lstStyle/>
          <a:p>
            <a:pPr algn="just">
              <a:lnSpc>
                <a:spcPct val="150000"/>
              </a:lnSpc>
              <a:buFont typeface="Wingdings" pitchFamily="2" charset="2"/>
              <a:buChar char="ü"/>
            </a:pPr>
            <a:r>
              <a:rPr lang="ru-RU" sz="1700" b="1" i="1" dirty="0">
                <a:solidFill>
                  <a:schemeClr val="tx2">
                    <a:lumMod val="50000"/>
                  </a:schemeClr>
                </a:solidFill>
              </a:rPr>
              <a:t>Дать детям представление о сущности игры в пионербол, ее правилах. </a:t>
            </a:r>
          </a:p>
          <a:p>
            <a:pPr algn="just">
              <a:lnSpc>
                <a:spcPct val="150000"/>
              </a:lnSpc>
              <a:buFont typeface="Wingdings" pitchFamily="2" charset="2"/>
              <a:buChar char="ü"/>
            </a:pPr>
            <a:r>
              <a:rPr lang="ru-RU" sz="1700" b="1" i="1" dirty="0">
                <a:solidFill>
                  <a:schemeClr val="tx2">
                    <a:lumMod val="50000"/>
                  </a:schemeClr>
                </a:solidFill>
              </a:rPr>
              <a:t>Изучить основные методы, необходимые для проведения игры в пионербол: формировать у детей навыки передачи, ловли мяча и умение применять их в игровой ситуации. </a:t>
            </a:r>
          </a:p>
          <a:p>
            <a:pPr algn="just">
              <a:lnSpc>
                <a:spcPct val="150000"/>
              </a:lnSpc>
              <a:buFont typeface="Wingdings" pitchFamily="2" charset="2"/>
              <a:buChar char="ü"/>
            </a:pPr>
            <a:r>
              <a:rPr lang="ru-RU" sz="1700" b="1" i="1" dirty="0">
                <a:solidFill>
                  <a:schemeClr val="tx2">
                    <a:lumMod val="50000"/>
                  </a:schemeClr>
                </a:solidFill>
              </a:rPr>
              <a:t>Формировать у них умение выбирать целесообразные способы и ситуации действий с мячом. </a:t>
            </a:r>
          </a:p>
          <a:p>
            <a:pPr algn="just">
              <a:lnSpc>
                <a:spcPct val="150000"/>
              </a:lnSpc>
              <a:buFont typeface="Wingdings" pitchFamily="2" charset="2"/>
              <a:buChar char="ü"/>
            </a:pPr>
            <a:r>
              <a:rPr lang="ru-RU" sz="1700" b="1" i="1" dirty="0">
                <a:solidFill>
                  <a:schemeClr val="tx2">
                    <a:lumMod val="50000"/>
                  </a:schemeClr>
                </a:solidFill>
              </a:rPr>
              <a:t>Развивать зрительное и слуховое восприятие, умение детей ориентироваться на площадке.</a:t>
            </a:r>
          </a:p>
          <a:p>
            <a:pPr algn="just">
              <a:lnSpc>
                <a:spcPct val="150000"/>
              </a:lnSpc>
              <a:buFont typeface="Wingdings" pitchFamily="2" charset="2"/>
              <a:buChar char="ü"/>
            </a:pPr>
            <a:r>
              <a:rPr lang="ru-RU" sz="1700" b="1" i="1" dirty="0">
                <a:solidFill>
                  <a:schemeClr val="tx2">
                    <a:lumMod val="50000"/>
                  </a:schemeClr>
                </a:solidFill>
              </a:rPr>
              <a:t>Повышать уровень работоспособности организма ребенка</a:t>
            </a:r>
            <a:endParaRPr lang="en-US" sz="1700" b="1" i="1" dirty="0">
              <a:solidFill>
                <a:schemeClr val="tx2">
                  <a:lumMod val="50000"/>
                </a:schemeClr>
              </a:solidFill>
            </a:endParaRPr>
          </a:p>
          <a:p>
            <a:pPr algn="just">
              <a:lnSpc>
                <a:spcPct val="150000"/>
              </a:lnSpc>
              <a:buFont typeface="Wingdings" pitchFamily="2" charset="2"/>
              <a:buChar char="ü"/>
            </a:pPr>
            <a:r>
              <a:rPr lang="ru-RU" sz="1600" b="1" i="1" dirty="0">
                <a:solidFill>
                  <a:schemeClr val="tx2">
                    <a:lumMod val="50000"/>
                  </a:schemeClr>
                </a:solidFill>
              </a:rPr>
              <a:t>Воспитывать волевые качества ребенка и дружеские отношения, подчинять собственные желания интересам коллектива, оказывать помощь команде в сложных ситуациях.</a:t>
            </a:r>
          </a:p>
          <a:p>
            <a:pPr algn="just">
              <a:lnSpc>
                <a:spcPct val="150000"/>
              </a:lnSpc>
              <a:buFont typeface="Wingdings" pitchFamily="2" charset="2"/>
              <a:buChar char="ü"/>
            </a:pPr>
            <a:r>
              <a:rPr lang="ru-RU" sz="1700" b="1" i="1" dirty="0">
                <a:solidFill>
                  <a:schemeClr val="tx2">
                    <a:lumMod val="50000"/>
                  </a:schemeClr>
                </a:solidFill>
              </a:rPr>
              <a:t>Развивать интерес к физической культуре и приобщать к спорту.</a:t>
            </a:r>
          </a:p>
        </p:txBody>
      </p:sp>
      <p:sp>
        <p:nvSpPr>
          <p:cNvPr id="8" name="Прямоугольник 7"/>
          <p:cNvSpPr/>
          <p:nvPr/>
        </p:nvSpPr>
        <p:spPr>
          <a:xfrm>
            <a:off x="533400" y="228600"/>
            <a:ext cx="4724400" cy="707886"/>
          </a:xfrm>
          <a:prstGeom prst="rect">
            <a:avLst/>
          </a:prstGeom>
          <a:noFill/>
        </p:spPr>
        <p:txBody>
          <a:bodyP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r">
              <a:defRPr/>
            </a:pPr>
            <a:r>
              <a:rPr lang="ru-RU" sz="4000" b="1" i="1" dirty="0">
                <a:ln w="11430"/>
                <a:solidFill>
                  <a:schemeClr val="tx2">
                    <a:lumMod val="60000"/>
                    <a:lumOff val="40000"/>
                  </a:schemeClr>
                </a:solidFill>
                <a:effectLst>
                  <a:outerShdw blurRad="50800" dist="39000" dir="5460000" algn="tl">
                    <a:srgbClr val="000000">
                      <a:alpha val="38000"/>
                    </a:srgbClr>
                  </a:outerShdw>
                </a:effectLst>
                <a:latin typeface="Century Schoolbook" pitchFamily="18" charset="0"/>
                <a:cs typeface="Times New Roman" pitchFamily="18" charset="0"/>
              </a:rPr>
              <a:t>Задачи</a:t>
            </a:r>
            <a:endParaRPr lang="ru-RU" sz="4000" b="1" dirty="0">
              <a:ln w="11430"/>
              <a:solidFill>
                <a:schemeClr val="tx2">
                  <a:lumMod val="60000"/>
                  <a:lumOff val="40000"/>
                </a:schemeClr>
              </a:solidFill>
              <a:effectLst>
                <a:outerShdw blurRad="50800" dist="39000" dir="5460000" algn="tl">
                  <a:srgbClr val="000000">
                    <a:alpha val="38000"/>
                  </a:srgbClr>
                </a:outerShdw>
              </a:effectLst>
            </a:endParaRPr>
          </a:p>
        </p:txBody>
      </p:sp>
    </p:spTree>
  </p:cSld>
  <p:clrMapOvr>
    <a:masterClrMapping/>
  </p:clrMapOvr>
  <p:transition spd="med">
    <p:split orient="vert" dir="in"/>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Женщина-и-волей.jpg"/>
          <p:cNvPicPr>
            <a:picLocks noChangeAspect="1"/>
          </p:cNvPicPr>
          <p:nvPr/>
        </p:nvPicPr>
        <p:blipFill>
          <a:blip r:embed="rId2" cstate="print"/>
          <a:stretch>
            <a:fillRect/>
          </a:stretch>
        </p:blipFill>
        <p:spPr>
          <a:xfrm>
            <a:off x="0" y="381000"/>
            <a:ext cx="9144000" cy="6096000"/>
          </a:xfrm>
          <a:prstGeom prst="rect">
            <a:avLst/>
          </a:prstGeom>
          <a:effectLst>
            <a:outerShdw blurRad="50800" dist="38100" dir="2700000" algn="tl" rotWithShape="0">
              <a:prstClr val="black">
                <a:alpha val="40000"/>
              </a:prstClr>
            </a:outerShdw>
            <a:softEdge rad="635000"/>
          </a:effectLst>
        </p:spPr>
      </p:pic>
      <p:sp>
        <p:nvSpPr>
          <p:cNvPr id="10" name="Заголовок 9"/>
          <p:cNvSpPr>
            <a:spLocks noGrp="1"/>
          </p:cNvSpPr>
          <p:nvPr>
            <p:ph type="ctrTitle"/>
          </p:nvPr>
        </p:nvSpPr>
        <p:spPr>
          <a:xfrm>
            <a:off x="755576" y="0"/>
            <a:ext cx="7772400" cy="1470025"/>
          </a:xfrm>
        </p:spPr>
        <p:txBody>
          <a:bodyPr>
            <a:normAutofit fontScale="90000"/>
          </a:bodyPr>
          <a:lstStyle/>
          <a:p>
            <a:r>
              <a:rPr lang="ru-RU" sz="3600" b="1" dirty="0" smtClean="0"/>
              <a:t/>
            </a:r>
            <a:br>
              <a:rPr lang="ru-RU" sz="3600" b="1"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4000" b="1" dirty="0" smtClean="0">
                <a:latin typeface="Times New Roman" pitchFamily="18" charset="0"/>
                <a:cs typeface="Times New Roman" pitchFamily="18" charset="0"/>
              </a:rPr>
              <a:t>Чем пионербол отличается от волейбола?</a:t>
            </a:r>
            <a:br>
              <a:rPr lang="ru-RU" sz="4000" b="1" dirty="0" smtClean="0">
                <a:latin typeface="Times New Roman" pitchFamily="18" charset="0"/>
                <a:cs typeface="Times New Roman" pitchFamily="18" charset="0"/>
              </a:rPr>
            </a:br>
            <a:r>
              <a:rPr lang="ru-RU" sz="3600" dirty="0" smtClean="0">
                <a:latin typeface="Times New Roman" pitchFamily="18" charset="0"/>
                <a:cs typeface="Times New Roman" pitchFamily="18" charset="0"/>
              </a:rPr>
              <a:t/>
            </a:r>
            <a:br>
              <a:rPr lang="ru-RU" sz="3600" dirty="0" smtClean="0">
                <a:latin typeface="Times New Roman" pitchFamily="18" charset="0"/>
                <a:cs typeface="Times New Roman" pitchFamily="18" charset="0"/>
              </a:rPr>
            </a:br>
            <a:r>
              <a:rPr lang="ru-RU" sz="3600" dirty="0" smtClean="0">
                <a:latin typeface="Times New Roman" pitchFamily="18" charset="0"/>
                <a:cs typeface="Times New Roman" pitchFamily="18" charset="0"/>
              </a:rPr>
              <a:t/>
            </a:r>
            <a:br>
              <a:rPr lang="ru-RU" sz="3600" dirty="0" smtClean="0">
                <a:latin typeface="Times New Roman" pitchFamily="18" charset="0"/>
                <a:cs typeface="Times New Roman" pitchFamily="18" charset="0"/>
              </a:rPr>
            </a:br>
            <a:r>
              <a:rPr lang="ru-RU" sz="3600" dirty="0" smtClean="0">
                <a:latin typeface="Times New Roman" pitchFamily="18" charset="0"/>
                <a:cs typeface="Times New Roman" pitchFamily="18" charset="0"/>
              </a:rPr>
              <a:t/>
            </a:r>
            <a:br>
              <a:rPr lang="ru-RU" sz="3600" dirty="0" smtClean="0">
                <a:latin typeface="Times New Roman" pitchFamily="18" charset="0"/>
                <a:cs typeface="Times New Roman" pitchFamily="18" charset="0"/>
              </a:rPr>
            </a:br>
            <a:r>
              <a:rPr lang="ru-RU" sz="3600" dirty="0" smtClean="0">
                <a:latin typeface="Times New Roman" pitchFamily="18" charset="0"/>
                <a:cs typeface="Times New Roman" pitchFamily="18" charset="0"/>
              </a:rPr>
              <a:t/>
            </a:r>
            <a:br>
              <a:rPr lang="ru-RU" sz="3600" dirty="0" smtClean="0">
                <a:latin typeface="Times New Roman" pitchFamily="18" charset="0"/>
                <a:cs typeface="Times New Roman" pitchFamily="18" charset="0"/>
              </a:rPr>
            </a:br>
            <a:r>
              <a:rPr lang="ru-RU" sz="3600" dirty="0" smtClean="0">
                <a:latin typeface="Times New Roman" pitchFamily="18" charset="0"/>
                <a:cs typeface="Times New Roman" pitchFamily="18" charset="0"/>
              </a:rPr>
              <a:t/>
            </a:r>
            <a:br>
              <a:rPr lang="ru-RU" sz="3600" dirty="0" smtClean="0">
                <a:latin typeface="Times New Roman" pitchFamily="18" charset="0"/>
                <a:cs typeface="Times New Roman" pitchFamily="18" charset="0"/>
              </a:rPr>
            </a:br>
            <a:r>
              <a:rPr lang="ru-RU" sz="3600" dirty="0" smtClean="0">
                <a:latin typeface="Times New Roman" pitchFamily="18" charset="0"/>
                <a:cs typeface="Times New Roman" pitchFamily="18" charset="0"/>
              </a:rPr>
              <a:t/>
            </a:r>
            <a:br>
              <a:rPr lang="ru-RU" sz="3600" dirty="0" smtClean="0">
                <a:latin typeface="Times New Roman" pitchFamily="18" charset="0"/>
                <a:cs typeface="Times New Roman" pitchFamily="18" charset="0"/>
              </a:rPr>
            </a:br>
            <a:r>
              <a:rPr lang="ru-RU" sz="2700" b="1" i="1" dirty="0" smtClean="0">
                <a:latin typeface="Times New Roman" pitchFamily="18" charset="0"/>
                <a:cs typeface="Times New Roman" pitchFamily="18" charset="0"/>
              </a:rPr>
              <a:t>Подвижная игра «пионербол» представляет собой дворовый вариант игры в волейбол. Поэтому и правила игры у них в некоторой степени схожи. В отличие от волейбола, где мяч отбивают, в пионерболе его нужно ЛОВИТЬ РУКАМИ.</a:t>
            </a:r>
            <a:br>
              <a:rPr lang="ru-RU" sz="2700" b="1" i="1" dirty="0" smtClean="0">
                <a:latin typeface="Times New Roman" pitchFamily="18" charset="0"/>
                <a:cs typeface="Times New Roman" pitchFamily="18" charset="0"/>
              </a:rPr>
            </a:br>
            <a:endParaRPr lang="ru-RU" sz="2200" b="1" i="1" dirty="0">
              <a:latin typeface="Times New Roman" pitchFamily="18" charset="0"/>
              <a:cs typeface="Times New Roman" pitchFamily="18" charset="0"/>
            </a:endParaRP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srcRect/>
          <a:stretch>
            <a:fillRect/>
          </a:stretch>
        </p:blipFill>
        <p:spPr bwMode="auto">
          <a:xfrm>
            <a:off x="0" y="0"/>
            <a:ext cx="9144000" cy="6880955"/>
          </a:xfrm>
          <a:prstGeom prst="rect">
            <a:avLst/>
          </a:prstGeom>
          <a:noFill/>
          <a:ln w="9525">
            <a:noFill/>
            <a:miter lim="800000"/>
            <a:headEnd/>
            <a:tailEnd/>
          </a:ln>
          <a:effectLst/>
        </p:spPr>
      </p:pic>
      <p:sp>
        <p:nvSpPr>
          <p:cNvPr id="3" name="Прямоугольник 2"/>
          <p:cNvSpPr/>
          <p:nvPr/>
        </p:nvSpPr>
        <p:spPr>
          <a:xfrm>
            <a:off x="285720" y="857232"/>
            <a:ext cx="8442504" cy="707886"/>
          </a:xfrm>
          <a:prstGeom prst="rect">
            <a:avLst/>
          </a:prstGeom>
        </p:spPr>
        <p:txBody>
          <a:bodyPr wrap="none">
            <a:spAutoFit/>
          </a:bodyPr>
          <a:lstStyle/>
          <a:p>
            <a:r>
              <a:rPr lang="ru-RU" sz="4000" dirty="0" smtClean="0">
                <a:latin typeface="Times New Roman" pitchFamily="18" charset="0"/>
                <a:cs typeface="Times New Roman" pitchFamily="18" charset="0"/>
              </a:rPr>
              <a:t>Что нужно для игры в ПИОНЕРБОЛ?</a:t>
            </a:r>
            <a:endParaRPr lang="ru-RU" sz="4000" dirty="0">
              <a:latin typeface="Times New Roman" pitchFamily="18" charset="0"/>
              <a:cs typeface="Times New Roman" pitchFamily="18" charset="0"/>
            </a:endParaRPr>
          </a:p>
        </p:txBody>
      </p:sp>
      <p:pic>
        <p:nvPicPr>
          <p:cNvPr id="5" name="Содержимое 3" descr="volley012.gif"/>
          <p:cNvPicPr>
            <a:picLocks noChangeAspect="1"/>
          </p:cNvPicPr>
          <p:nvPr/>
        </p:nvPicPr>
        <p:blipFill>
          <a:blip r:embed="rId3" cstate="print"/>
          <a:srcRect/>
          <a:stretch>
            <a:fillRect/>
          </a:stretch>
        </p:blipFill>
        <p:spPr>
          <a:xfrm>
            <a:off x="285720" y="1581150"/>
            <a:ext cx="8215370" cy="5062560"/>
          </a:xfrm>
          <a:prstGeom prst="rect">
            <a:avLst/>
          </a:prstGeom>
        </p:spPr>
      </p:pic>
      <p:sp>
        <p:nvSpPr>
          <p:cNvPr id="6" name="Стрелка вправо 5"/>
          <p:cNvSpPr/>
          <p:nvPr/>
        </p:nvSpPr>
        <p:spPr>
          <a:xfrm>
            <a:off x="357158" y="4286256"/>
            <a:ext cx="1785950" cy="928694"/>
          </a:xfrm>
          <a:prstGeom prst="right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ru-RU" dirty="0" smtClean="0"/>
              <a:t>СЕТКА</a:t>
            </a:r>
            <a:endParaRPr lang="ru-RU" dirty="0"/>
          </a:p>
        </p:txBody>
      </p:sp>
      <p:sp>
        <p:nvSpPr>
          <p:cNvPr id="7" name="Стрелка вправо 6"/>
          <p:cNvSpPr/>
          <p:nvPr/>
        </p:nvSpPr>
        <p:spPr>
          <a:xfrm>
            <a:off x="357158" y="2000240"/>
            <a:ext cx="1714512" cy="714380"/>
          </a:xfrm>
          <a:prstGeom prst="right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ru-RU" dirty="0" smtClean="0"/>
              <a:t>МЯЧ</a:t>
            </a:r>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dirty="0" smtClean="0"/>
              <a:t/>
            </a:r>
            <a:br>
              <a:rPr lang="ru-RU" dirty="0" smtClean="0"/>
            </a:br>
            <a:endParaRPr lang="ru-RU" dirty="0"/>
          </a:p>
        </p:txBody>
      </p:sp>
      <p:pic>
        <p:nvPicPr>
          <p:cNvPr id="100354" name="Picture 2" descr="&amp;Vcy;&amp;IEcy;&amp;Scy;&amp;SOFTcy; &amp;Pcy;&amp;IEcy;&amp;Tcy;&amp;IEcy;&amp;Rcy;&amp;Gcy;&amp;Ocy;&amp;Fcy; &amp;Lcy;&amp;ocy;&amp;mcy;&amp;ocy;&amp;ncy;&amp;ocy;&amp;scy;&amp;ocy;&amp;vcy;&amp;scy;&amp;kcy;&amp;icy;&amp;iecy; &amp;shcy;&amp;kcy;&amp;ocy;&amp;lcy;&amp;softcy;&amp;ncy;&amp;icy;&amp;kcy;&amp;icy; &amp;gcy;&amp;ocy;&amp;tcy;&amp;ocy;&amp;vcy;&amp;yacy;&amp;tcy;&amp;scy;&amp;yacy; &amp;kcy; &amp;tcy;&amp;rcy;&amp;iecy;&amp;mcy; &amp;tcy;&amp;ucy;&amp;rcy;&amp;ncy;&amp;icy;…"/>
          <p:cNvPicPr>
            <a:picLocks noGrp="1" noChangeAspect="1" noChangeArrowheads="1"/>
          </p:cNvPicPr>
          <p:nvPr>
            <p:ph type="pic" idx="1"/>
          </p:nvPr>
        </p:nvPicPr>
        <p:blipFill>
          <a:blip r:embed="rId2" cstate="print"/>
          <a:srcRect t="77" b="77"/>
          <a:stretch>
            <a:fillRect/>
          </a:stretch>
        </p:blipFill>
        <p:spPr bwMode="auto">
          <a:prstGeom prst="rect">
            <a:avLst/>
          </a:prstGeom>
          <a:noFill/>
        </p:spPr>
      </p:pic>
      <p:sp>
        <p:nvSpPr>
          <p:cNvPr id="5" name="Текст 4"/>
          <p:cNvSpPr>
            <a:spLocks noGrp="1"/>
          </p:cNvSpPr>
          <p:nvPr>
            <p:ph type="body" sz="half" idx="2"/>
          </p:nvPr>
        </p:nvSpPr>
        <p:spPr>
          <a:xfrm>
            <a:off x="1142976" y="5072074"/>
            <a:ext cx="7162800" cy="648232"/>
          </a:xfrm>
        </p:spPr>
        <p:txBody>
          <a:bodyPr>
            <a:noAutofit/>
          </a:bodyPr>
          <a:lstStyle/>
          <a:p>
            <a:pPr algn="ctr"/>
            <a:r>
              <a:rPr lang="ru-RU" sz="2000" b="1" dirty="0" smtClean="0">
                <a:latin typeface="Times New Roman" pitchFamily="18" charset="0"/>
                <a:cs typeface="Times New Roman" pitchFamily="18" charset="0"/>
              </a:rPr>
              <a:t>Научиться играть в пионербол совсем не сложно. В него играют, начиная с самого раннего возраста. Старшие дошкольники с легкостью понимают правила пионербола. Однако это не делает ее менее зрелищной и увлекательной.</a:t>
            </a:r>
            <a:endParaRPr lang="ru-RU" sz="2000" b="1"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РАСПОЛОЖЕНИЕ ИГРОКОВ</a:t>
            </a:r>
            <a:endParaRPr lang="ru-RU" b="1" dirty="0"/>
          </a:p>
        </p:txBody>
      </p:sp>
      <p:pic>
        <p:nvPicPr>
          <p:cNvPr id="3" name="Picture 2"/>
          <p:cNvPicPr>
            <a:picLocks noChangeAspect="1" noChangeArrowheads="1"/>
          </p:cNvPicPr>
          <p:nvPr/>
        </p:nvPicPr>
        <p:blipFill>
          <a:blip r:embed="rId2" cstate="print"/>
          <a:srcRect/>
          <a:stretch>
            <a:fillRect/>
          </a:stretch>
        </p:blipFill>
        <p:spPr bwMode="auto">
          <a:xfrm>
            <a:off x="0" y="1052736"/>
            <a:ext cx="9144000" cy="5085121"/>
          </a:xfrm>
          <a:prstGeom prst="rect">
            <a:avLst/>
          </a:prstGeom>
          <a:noFill/>
          <a:ln w="9525">
            <a:noFill/>
            <a:miter lim="800000"/>
            <a:headEnd/>
            <a:tailEnd/>
          </a:ln>
          <a:effectLst/>
        </p:spPr>
      </p:pic>
      <p:pic>
        <p:nvPicPr>
          <p:cNvPr id="4" name="Рисунок 3" descr="Kak-nauchitsya-igrat-v-voleybol-300x208.jpg"/>
          <p:cNvPicPr>
            <a:picLocks noChangeAspect="1"/>
          </p:cNvPicPr>
          <p:nvPr/>
        </p:nvPicPr>
        <p:blipFill>
          <a:blip r:embed="rId3" cstate="print"/>
          <a:stretch>
            <a:fillRect/>
          </a:stretch>
        </p:blipFill>
        <p:spPr>
          <a:xfrm>
            <a:off x="5716749" y="4653136"/>
            <a:ext cx="3427250" cy="2204864"/>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вал 3"/>
          <p:cNvSpPr/>
          <p:nvPr/>
        </p:nvSpPr>
        <p:spPr>
          <a:xfrm>
            <a:off x="3429000" y="2133600"/>
            <a:ext cx="2514600" cy="1752600"/>
          </a:xfrm>
          <a:prstGeom prst="ellipse">
            <a:avLst/>
          </a:prstGeom>
          <a:ln/>
        </p:spPr>
        <p:style>
          <a:lnRef idx="0">
            <a:schemeClr val="accent1"/>
          </a:lnRef>
          <a:fillRef idx="3">
            <a:schemeClr val="accent1"/>
          </a:fillRef>
          <a:effectRef idx="3">
            <a:schemeClr val="accent1"/>
          </a:effectRef>
          <a:fontRef idx="minor">
            <a:schemeClr val="lt1"/>
          </a:fontRef>
        </p:style>
        <p:txBody>
          <a:bodyPr anchor="ctr"/>
          <a:lstStyle/>
          <a:p>
            <a:pPr algn="ctr">
              <a:defRPr/>
            </a:pPr>
            <a:endParaRPr lang="ru-RU">
              <a:solidFill>
                <a:srgbClr val="CC0000"/>
              </a:solidFill>
            </a:endParaRPr>
          </a:p>
        </p:txBody>
      </p:sp>
      <p:sp>
        <p:nvSpPr>
          <p:cNvPr id="62469" name="Прямоугольник 4"/>
          <p:cNvSpPr>
            <a:spLocks noChangeArrowheads="1"/>
          </p:cNvSpPr>
          <p:nvPr/>
        </p:nvSpPr>
        <p:spPr bwMode="auto">
          <a:xfrm>
            <a:off x="3622675" y="2514600"/>
            <a:ext cx="2320925" cy="1077913"/>
          </a:xfrm>
          <a:prstGeom prst="rect">
            <a:avLst/>
          </a:prstGeom>
          <a:noFill/>
          <a:ln w="9525">
            <a:noFill/>
            <a:miter lim="800000"/>
            <a:headEnd/>
            <a:tailEnd/>
          </a:ln>
        </p:spPr>
        <p:txBody>
          <a:bodyPr wrap="none">
            <a:spAutoFit/>
          </a:bodyPr>
          <a:lstStyle/>
          <a:p>
            <a:pPr algn="ctr" eaLnBrk="0" hangingPunct="0"/>
            <a:r>
              <a:rPr lang="ru-RU" sz="3200" b="1">
                <a:solidFill>
                  <a:schemeClr val="bg1"/>
                </a:solidFill>
                <a:latin typeface="Arial Black" pitchFamily="34" charset="0"/>
              </a:rPr>
              <a:t>Правила </a:t>
            </a:r>
          </a:p>
          <a:p>
            <a:pPr algn="ctr" eaLnBrk="0" hangingPunct="0"/>
            <a:r>
              <a:rPr lang="ru-RU" sz="3200" b="1">
                <a:solidFill>
                  <a:schemeClr val="bg1"/>
                </a:solidFill>
                <a:latin typeface="Arial Black" pitchFamily="34" charset="0"/>
              </a:rPr>
              <a:t>игры</a:t>
            </a:r>
            <a:endParaRPr lang="ru-RU" sz="3200">
              <a:solidFill>
                <a:schemeClr val="bg1"/>
              </a:solidFill>
              <a:latin typeface="Arial Black" pitchFamily="34" charset="0"/>
            </a:endParaRPr>
          </a:p>
        </p:txBody>
      </p:sp>
      <p:sp>
        <p:nvSpPr>
          <p:cNvPr id="62470" name="Прямоугольник 5"/>
          <p:cNvSpPr>
            <a:spLocks noChangeArrowheads="1"/>
          </p:cNvSpPr>
          <p:nvPr/>
        </p:nvSpPr>
        <p:spPr bwMode="auto">
          <a:xfrm>
            <a:off x="381000" y="533400"/>
            <a:ext cx="3810000" cy="708025"/>
          </a:xfrm>
          <a:prstGeom prst="rect">
            <a:avLst/>
          </a:prstGeom>
          <a:noFill/>
          <a:ln w="9525">
            <a:noFill/>
            <a:miter lim="800000"/>
            <a:headEnd/>
            <a:tailEnd/>
          </a:ln>
        </p:spPr>
        <p:txBody>
          <a:bodyPr>
            <a:spAutoFit/>
          </a:bodyPr>
          <a:lstStyle/>
          <a:p>
            <a:pPr algn="ctr" eaLnBrk="0" hangingPunct="0"/>
            <a:r>
              <a:rPr lang="ru-RU" sz="4000" b="1" i="1" dirty="0">
                <a:solidFill>
                  <a:srgbClr val="CC0000"/>
                </a:solidFill>
              </a:rPr>
              <a:t>«Мяч в игре»</a:t>
            </a:r>
            <a:r>
              <a:rPr lang="ru-RU" sz="4000" i="1" dirty="0">
                <a:solidFill>
                  <a:srgbClr val="CC0000"/>
                </a:solidFill>
              </a:rPr>
              <a:t> </a:t>
            </a:r>
            <a:endParaRPr lang="ru-RU" sz="4000" dirty="0">
              <a:solidFill>
                <a:srgbClr val="CC0000"/>
              </a:solidFill>
            </a:endParaRPr>
          </a:p>
        </p:txBody>
      </p:sp>
      <p:sp>
        <p:nvSpPr>
          <p:cNvPr id="62471" name="Прямоугольник 6"/>
          <p:cNvSpPr>
            <a:spLocks noChangeArrowheads="1"/>
          </p:cNvSpPr>
          <p:nvPr/>
        </p:nvSpPr>
        <p:spPr bwMode="auto">
          <a:xfrm>
            <a:off x="4876800" y="609600"/>
            <a:ext cx="3886200" cy="708025"/>
          </a:xfrm>
          <a:prstGeom prst="rect">
            <a:avLst/>
          </a:prstGeom>
          <a:noFill/>
          <a:ln w="9525">
            <a:noFill/>
            <a:miter lim="800000"/>
            <a:headEnd/>
            <a:tailEnd/>
          </a:ln>
        </p:spPr>
        <p:txBody>
          <a:bodyPr>
            <a:spAutoFit/>
          </a:bodyPr>
          <a:lstStyle/>
          <a:p>
            <a:pPr eaLnBrk="0" hangingPunct="0"/>
            <a:r>
              <a:rPr lang="ru-RU" sz="4000" b="1" i="1">
                <a:solidFill>
                  <a:srgbClr val="CC0000"/>
                </a:solidFill>
              </a:rPr>
              <a:t>«Мяч</a:t>
            </a:r>
            <a:r>
              <a:rPr lang="ru-RU" sz="4000" b="1" i="1">
                <a:solidFill>
                  <a:schemeClr val="bg1"/>
                </a:solidFill>
              </a:rPr>
              <a:t> </a:t>
            </a:r>
            <a:r>
              <a:rPr lang="ru-RU" sz="4000" b="1" i="1">
                <a:solidFill>
                  <a:srgbClr val="CC0000"/>
                </a:solidFill>
              </a:rPr>
              <a:t>в поле»</a:t>
            </a:r>
            <a:r>
              <a:rPr lang="ru-RU" sz="4000" b="1" i="1">
                <a:solidFill>
                  <a:schemeClr val="bg1"/>
                </a:solidFill>
              </a:rPr>
              <a:t>»</a:t>
            </a:r>
            <a:endParaRPr lang="ru-RU" sz="4000">
              <a:solidFill>
                <a:schemeClr val="bg1"/>
              </a:solidFill>
            </a:endParaRPr>
          </a:p>
        </p:txBody>
      </p:sp>
      <p:sp>
        <p:nvSpPr>
          <p:cNvPr id="62472" name="Прямоугольник 7"/>
          <p:cNvSpPr>
            <a:spLocks noChangeArrowheads="1"/>
          </p:cNvSpPr>
          <p:nvPr/>
        </p:nvSpPr>
        <p:spPr bwMode="auto">
          <a:xfrm>
            <a:off x="6781800" y="2438400"/>
            <a:ext cx="1997075" cy="708025"/>
          </a:xfrm>
          <a:prstGeom prst="rect">
            <a:avLst/>
          </a:prstGeom>
          <a:noFill/>
          <a:ln w="9525">
            <a:noFill/>
            <a:miter lim="800000"/>
            <a:headEnd/>
            <a:tailEnd/>
          </a:ln>
        </p:spPr>
        <p:txBody>
          <a:bodyPr wrap="none">
            <a:spAutoFit/>
          </a:bodyPr>
          <a:lstStyle/>
          <a:p>
            <a:pPr eaLnBrk="0" hangingPunct="0"/>
            <a:r>
              <a:rPr lang="ru-RU" sz="4000" b="1" i="1">
                <a:solidFill>
                  <a:schemeClr val="bg1"/>
                </a:solidFill>
              </a:rPr>
              <a:t>«</a:t>
            </a:r>
            <a:r>
              <a:rPr lang="ru-RU" sz="4000" b="1" i="1">
                <a:solidFill>
                  <a:srgbClr val="CC0000"/>
                </a:solidFill>
              </a:rPr>
              <a:t>Аут</a:t>
            </a:r>
            <a:r>
              <a:rPr lang="ru-RU" sz="4000" b="1" i="1">
                <a:solidFill>
                  <a:schemeClr val="bg1"/>
                </a:solidFill>
              </a:rPr>
              <a:t>» </a:t>
            </a:r>
            <a:endParaRPr lang="ru-RU" sz="4000">
              <a:solidFill>
                <a:schemeClr val="bg1"/>
              </a:solidFill>
            </a:endParaRPr>
          </a:p>
        </p:txBody>
      </p:sp>
      <p:sp>
        <p:nvSpPr>
          <p:cNvPr id="62473" name="Прямоугольник 8"/>
          <p:cNvSpPr>
            <a:spLocks noChangeArrowheads="1"/>
          </p:cNvSpPr>
          <p:nvPr/>
        </p:nvSpPr>
        <p:spPr bwMode="auto">
          <a:xfrm>
            <a:off x="2209800" y="4724400"/>
            <a:ext cx="4724400" cy="1323975"/>
          </a:xfrm>
          <a:prstGeom prst="rect">
            <a:avLst/>
          </a:prstGeom>
          <a:noFill/>
          <a:ln w="9525">
            <a:noFill/>
            <a:miter lim="800000"/>
            <a:headEnd/>
            <a:tailEnd/>
          </a:ln>
        </p:spPr>
        <p:txBody>
          <a:bodyPr>
            <a:spAutoFit/>
          </a:bodyPr>
          <a:lstStyle/>
          <a:p>
            <a:pPr algn="ctr" eaLnBrk="0" hangingPunct="0"/>
            <a:r>
              <a:rPr lang="ru-RU" sz="4000" b="1" i="1" dirty="0">
                <a:solidFill>
                  <a:srgbClr val="CC0000"/>
                </a:solidFill>
              </a:rPr>
              <a:t>«Три»</a:t>
            </a:r>
          </a:p>
          <a:p>
            <a:pPr algn="ctr" eaLnBrk="0" hangingPunct="0"/>
            <a:r>
              <a:rPr lang="ru-RU" sz="4000" b="1" i="1" dirty="0">
                <a:solidFill>
                  <a:srgbClr val="CC0000"/>
                </a:solidFill>
              </a:rPr>
              <a:t>касания мяча» </a:t>
            </a:r>
            <a:endParaRPr lang="ru-RU" sz="4000" dirty="0">
              <a:solidFill>
                <a:srgbClr val="CC0000"/>
              </a:solidFill>
            </a:endParaRPr>
          </a:p>
        </p:txBody>
      </p:sp>
      <p:sp>
        <p:nvSpPr>
          <p:cNvPr id="62474" name="Прямоугольник 10"/>
          <p:cNvSpPr>
            <a:spLocks noChangeArrowheads="1"/>
          </p:cNvSpPr>
          <p:nvPr/>
        </p:nvSpPr>
        <p:spPr bwMode="auto">
          <a:xfrm>
            <a:off x="6011863" y="3962400"/>
            <a:ext cx="2990850" cy="1323975"/>
          </a:xfrm>
          <a:prstGeom prst="rect">
            <a:avLst/>
          </a:prstGeom>
          <a:noFill/>
          <a:ln w="9525">
            <a:noFill/>
            <a:miter lim="800000"/>
            <a:headEnd/>
            <a:tailEnd/>
          </a:ln>
        </p:spPr>
        <p:txBody>
          <a:bodyPr wrap="none">
            <a:spAutoFit/>
          </a:bodyPr>
          <a:lstStyle/>
          <a:p>
            <a:pPr algn="ctr" eaLnBrk="0" hangingPunct="0"/>
            <a:r>
              <a:rPr lang="ru-RU" sz="4000" b="1" i="1">
                <a:solidFill>
                  <a:srgbClr val="CC0000"/>
                </a:solidFill>
              </a:rPr>
              <a:t> «Переход </a:t>
            </a:r>
          </a:p>
          <a:p>
            <a:pPr algn="ctr" eaLnBrk="0" hangingPunct="0"/>
            <a:r>
              <a:rPr lang="ru-RU" sz="4000" b="1" i="1">
                <a:solidFill>
                  <a:srgbClr val="CC0000"/>
                </a:solidFill>
              </a:rPr>
              <a:t>игроков»</a:t>
            </a:r>
            <a:r>
              <a:rPr lang="ru-RU" sz="4000" b="1" i="1">
                <a:solidFill>
                  <a:schemeClr val="bg1"/>
                </a:solidFill>
              </a:rPr>
              <a:t>» </a:t>
            </a:r>
            <a:endParaRPr lang="ru-RU" sz="4000">
              <a:solidFill>
                <a:schemeClr val="bg1"/>
              </a:solidFill>
            </a:endParaRPr>
          </a:p>
        </p:txBody>
      </p:sp>
      <p:sp>
        <p:nvSpPr>
          <p:cNvPr id="62475" name="Прямоугольник 11"/>
          <p:cNvSpPr>
            <a:spLocks noChangeArrowheads="1"/>
          </p:cNvSpPr>
          <p:nvPr/>
        </p:nvSpPr>
        <p:spPr bwMode="auto">
          <a:xfrm>
            <a:off x="152400" y="2286000"/>
            <a:ext cx="2706688" cy="1323975"/>
          </a:xfrm>
          <a:prstGeom prst="rect">
            <a:avLst/>
          </a:prstGeom>
          <a:noFill/>
          <a:ln w="9525">
            <a:noFill/>
            <a:miter lim="800000"/>
            <a:headEnd/>
            <a:tailEnd/>
          </a:ln>
        </p:spPr>
        <p:txBody>
          <a:bodyPr wrap="none">
            <a:spAutoFit/>
          </a:bodyPr>
          <a:lstStyle/>
          <a:p>
            <a:pPr algn="ctr" eaLnBrk="0" hangingPunct="0"/>
            <a:r>
              <a:rPr lang="ru-RU" sz="4000" b="1" i="1">
                <a:solidFill>
                  <a:srgbClr val="CC0000"/>
                </a:solidFill>
              </a:rPr>
              <a:t>«Замена</a:t>
            </a:r>
          </a:p>
          <a:p>
            <a:pPr algn="ctr" eaLnBrk="0" hangingPunct="0"/>
            <a:r>
              <a:rPr lang="ru-RU" sz="4000" b="1" i="1">
                <a:solidFill>
                  <a:srgbClr val="CC0000"/>
                </a:solidFill>
              </a:rPr>
              <a:t> игроков»</a:t>
            </a:r>
          </a:p>
        </p:txBody>
      </p:sp>
      <p:sp>
        <p:nvSpPr>
          <p:cNvPr id="62476" name="Прямоугольник 13"/>
          <p:cNvSpPr>
            <a:spLocks noChangeArrowheads="1"/>
          </p:cNvSpPr>
          <p:nvPr/>
        </p:nvSpPr>
        <p:spPr bwMode="auto">
          <a:xfrm>
            <a:off x="609600" y="4343400"/>
            <a:ext cx="2792413" cy="708025"/>
          </a:xfrm>
          <a:prstGeom prst="rect">
            <a:avLst/>
          </a:prstGeom>
          <a:noFill/>
          <a:ln w="9525">
            <a:noFill/>
            <a:miter lim="800000"/>
            <a:headEnd/>
            <a:tailEnd/>
          </a:ln>
        </p:spPr>
        <p:txBody>
          <a:bodyPr wrap="none">
            <a:spAutoFit/>
          </a:bodyPr>
          <a:lstStyle/>
          <a:p>
            <a:pPr eaLnBrk="0" hangingPunct="0"/>
            <a:r>
              <a:rPr lang="ru-RU" sz="4000" b="1" i="1">
                <a:solidFill>
                  <a:srgbClr val="CC0000"/>
                </a:solidFill>
                <a:ea typeface="Times New Roman" pitchFamily="18" charset="0"/>
                <a:cs typeface="Arial" charset="0"/>
              </a:rPr>
              <a:t>«Партия»</a:t>
            </a:r>
            <a:endParaRPr lang="ru-RU" sz="4000">
              <a:solidFill>
                <a:srgbClr val="CC0000"/>
              </a:solidFill>
              <a:ea typeface="Times New Roman" pitchFamily="18" charset="0"/>
              <a:cs typeface="Arial" charset="0"/>
            </a:endParaRPr>
          </a:p>
        </p:txBody>
      </p:sp>
      <p:sp>
        <p:nvSpPr>
          <p:cNvPr id="16" name="Нашивка 15"/>
          <p:cNvSpPr/>
          <p:nvPr/>
        </p:nvSpPr>
        <p:spPr>
          <a:xfrm rot="17597168">
            <a:off x="4979552" y="1496056"/>
            <a:ext cx="838200" cy="609600"/>
          </a:xfrm>
          <a:prstGeom prst="chevron">
            <a:avLst/>
          </a:prstGeom>
          <a:ln/>
        </p:spPr>
        <p:style>
          <a:lnRef idx="0">
            <a:schemeClr val="accent1"/>
          </a:lnRef>
          <a:fillRef idx="3">
            <a:schemeClr val="accent1"/>
          </a:fillRef>
          <a:effectRef idx="3">
            <a:schemeClr val="accent1"/>
          </a:effectRef>
          <a:fontRef idx="minor">
            <a:schemeClr val="lt1"/>
          </a:fontRef>
        </p:style>
        <p:txBody>
          <a:bodyPr anchor="ctr"/>
          <a:lstStyle/>
          <a:p>
            <a:pPr algn="ctr">
              <a:defRPr/>
            </a:pPr>
            <a:endParaRPr lang="ru-RU" dirty="0">
              <a:solidFill>
                <a:srgbClr val="CC0000"/>
              </a:solidFill>
            </a:endParaRPr>
          </a:p>
        </p:txBody>
      </p:sp>
      <p:sp>
        <p:nvSpPr>
          <p:cNvPr id="17" name="Нашивка 16"/>
          <p:cNvSpPr/>
          <p:nvPr/>
        </p:nvSpPr>
        <p:spPr>
          <a:xfrm>
            <a:off x="5943600" y="2667000"/>
            <a:ext cx="838200" cy="609600"/>
          </a:xfrm>
          <a:prstGeom prst="chevron">
            <a:avLst/>
          </a:prstGeom>
          <a:ln/>
        </p:spPr>
        <p:style>
          <a:lnRef idx="0">
            <a:schemeClr val="accent1"/>
          </a:lnRef>
          <a:fillRef idx="3">
            <a:schemeClr val="accent1"/>
          </a:fillRef>
          <a:effectRef idx="3">
            <a:schemeClr val="accent1"/>
          </a:effectRef>
          <a:fontRef idx="minor">
            <a:schemeClr val="lt1"/>
          </a:fontRef>
        </p:style>
        <p:txBody>
          <a:bodyPr anchor="ctr"/>
          <a:lstStyle/>
          <a:p>
            <a:pPr algn="ctr">
              <a:defRPr/>
            </a:pPr>
            <a:endParaRPr lang="ru-RU" dirty="0">
              <a:solidFill>
                <a:srgbClr val="CC0000"/>
              </a:solidFill>
            </a:endParaRPr>
          </a:p>
        </p:txBody>
      </p:sp>
      <p:sp>
        <p:nvSpPr>
          <p:cNvPr id="18" name="Нашивка 17"/>
          <p:cNvSpPr/>
          <p:nvPr/>
        </p:nvSpPr>
        <p:spPr>
          <a:xfrm rot="5400000">
            <a:off x="4229100" y="4076700"/>
            <a:ext cx="838200" cy="609600"/>
          </a:xfrm>
          <a:prstGeom prst="chevron">
            <a:avLst/>
          </a:prstGeom>
          <a:ln/>
        </p:spPr>
        <p:style>
          <a:lnRef idx="0">
            <a:schemeClr val="accent1"/>
          </a:lnRef>
          <a:fillRef idx="3">
            <a:schemeClr val="accent1"/>
          </a:fillRef>
          <a:effectRef idx="3">
            <a:schemeClr val="accent1"/>
          </a:effectRef>
          <a:fontRef idx="minor">
            <a:schemeClr val="lt1"/>
          </a:fontRef>
        </p:style>
        <p:txBody>
          <a:bodyPr anchor="ctr"/>
          <a:lstStyle/>
          <a:p>
            <a:pPr algn="ctr">
              <a:defRPr/>
            </a:pPr>
            <a:endParaRPr lang="ru-RU" dirty="0">
              <a:solidFill>
                <a:srgbClr val="CC0000"/>
              </a:solidFill>
            </a:endParaRPr>
          </a:p>
        </p:txBody>
      </p:sp>
      <p:sp>
        <p:nvSpPr>
          <p:cNvPr id="19" name="Нашивка 18"/>
          <p:cNvSpPr/>
          <p:nvPr/>
        </p:nvSpPr>
        <p:spPr>
          <a:xfrm rot="7747553">
            <a:off x="2966184" y="3717858"/>
            <a:ext cx="838200" cy="609600"/>
          </a:xfrm>
          <a:prstGeom prst="chevron">
            <a:avLst/>
          </a:prstGeom>
          <a:ln/>
        </p:spPr>
        <p:style>
          <a:lnRef idx="0">
            <a:schemeClr val="accent1"/>
          </a:lnRef>
          <a:fillRef idx="3">
            <a:schemeClr val="accent1"/>
          </a:fillRef>
          <a:effectRef idx="3">
            <a:schemeClr val="accent1"/>
          </a:effectRef>
          <a:fontRef idx="minor">
            <a:schemeClr val="lt1"/>
          </a:fontRef>
        </p:style>
        <p:txBody>
          <a:bodyPr anchor="ctr"/>
          <a:lstStyle/>
          <a:p>
            <a:pPr algn="ctr">
              <a:defRPr/>
            </a:pPr>
            <a:endParaRPr lang="ru-RU" dirty="0">
              <a:solidFill>
                <a:srgbClr val="CC0000"/>
              </a:solidFill>
            </a:endParaRPr>
          </a:p>
        </p:txBody>
      </p:sp>
      <p:sp>
        <p:nvSpPr>
          <p:cNvPr id="20" name="Нашивка 19"/>
          <p:cNvSpPr/>
          <p:nvPr/>
        </p:nvSpPr>
        <p:spPr>
          <a:xfrm rot="10800000">
            <a:off x="2590800" y="2666999"/>
            <a:ext cx="838200" cy="609600"/>
          </a:xfrm>
          <a:prstGeom prst="chevron">
            <a:avLst/>
          </a:prstGeom>
          <a:ln/>
        </p:spPr>
        <p:style>
          <a:lnRef idx="0">
            <a:schemeClr val="accent1"/>
          </a:lnRef>
          <a:fillRef idx="3">
            <a:schemeClr val="accent1"/>
          </a:fillRef>
          <a:effectRef idx="3">
            <a:schemeClr val="accent1"/>
          </a:effectRef>
          <a:fontRef idx="minor">
            <a:schemeClr val="lt1"/>
          </a:fontRef>
        </p:style>
        <p:txBody>
          <a:bodyPr anchor="ctr"/>
          <a:lstStyle/>
          <a:p>
            <a:pPr algn="ctr">
              <a:defRPr/>
            </a:pPr>
            <a:endParaRPr lang="ru-RU" dirty="0">
              <a:solidFill>
                <a:srgbClr val="CC0000"/>
              </a:solidFill>
            </a:endParaRPr>
          </a:p>
        </p:txBody>
      </p:sp>
      <p:sp>
        <p:nvSpPr>
          <p:cNvPr id="21" name="Нашивка 20"/>
          <p:cNvSpPr/>
          <p:nvPr/>
        </p:nvSpPr>
        <p:spPr>
          <a:xfrm rot="14922520">
            <a:off x="3349452" y="1432605"/>
            <a:ext cx="838200" cy="609600"/>
          </a:xfrm>
          <a:prstGeom prst="chevron">
            <a:avLst/>
          </a:prstGeom>
          <a:ln/>
        </p:spPr>
        <p:style>
          <a:lnRef idx="0">
            <a:schemeClr val="accent1"/>
          </a:lnRef>
          <a:fillRef idx="3">
            <a:schemeClr val="accent1"/>
          </a:fillRef>
          <a:effectRef idx="3">
            <a:schemeClr val="accent1"/>
          </a:effectRef>
          <a:fontRef idx="minor">
            <a:schemeClr val="lt1"/>
          </a:fontRef>
        </p:style>
        <p:txBody>
          <a:bodyPr anchor="ctr"/>
          <a:lstStyle/>
          <a:p>
            <a:pPr algn="ctr">
              <a:defRPr/>
            </a:pPr>
            <a:endParaRPr lang="ru-RU" dirty="0">
              <a:solidFill>
                <a:srgbClr val="CC0000"/>
              </a:solidFill>
            </a:endParaRPr>
          </a:p>
        </p:txBody>
      </p:sp>
      <p:sp>
        <p:nvSpPr>
          <p:cNvPr id="22" name="Нашивка 21"/>
          <p:cNvSpPr/>
          <p:nvPr/>
        </p:nvSpPr>
        <p:spPr>
          <a:xfrm rot="2738829">
            <a:off x="5502029" y="3713155"/>
            <a:ext cx="838200" cy="609600"/>
          </a:xfrm>
          <a:prstGeom prst="chevron">
            <a:avLst/>
          </a:prstGeom>
          <a:ln/>
        </p:spPr>
        <p:style>
          <a:lnRef idx="0">
            <a:schemeClr val="accent1"/>
          </a:lnRef>
          <a:fillRef idx="3">
            <a:schemeClr val="accent1"/>
          </a:fillRef>
          <a:effectRef idx="3">
            <a:schemeClr val="accent1"/>
          </a:effectRef>
          <a:fontRef idx="minor">
            <a:schemeClr val="lt1"/>
          </a:fontRef>
        </p:style>
        <p:txBody>
          <a:bodyPr anchor="ctr"/>
          <a:lstStyle/>
          <a:p>
            <a:pPr algn="ctr">
              <a:defRPr/>
            </a:pPr>
            <a:endParaRPr lang="ru-RU" dirty="0">
              <a:solidFill>
                <a:srgbClr val="CC0000"/>
              </a:solidFill>
            </a:endParaRPr>
          </a:p>
        </p:txBody>
      </p:sp>
    </p:spTree>
  </p:cSld>
  <p:clrMapOvr>
    <a:masterClrMapping/>
  </p:clrMapOvr>
  <p:transition spd="med">
    <p:strips/>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6186309"/>
          </a:xfrm>
          <a:prstGeom prst="rect">
            <a:avLst/>
          </a:prstGeom>
          <a:effectLst>
            <a:glow rad="228600">
              <a:schemeClr val="accent1">
                <a:satMod val="175000"/>
                <a:alpha val="40000"/>
              </a:schemeClr>
            </a:glow>
            <a:outerShdw blurRad="40000" dist="20000" dir="5400000" rotWithShape="0">
              <a:srgbClr val="000000">
                <a:alpha val="38000"/>
              </a:srgbClr>
            </a:outerShdw>
          </a:effectLst>
        </p:spPr>
        <p:style>
          <a:lnRef idx="1">
            <a:schemeClr val="accent1"/>
          </a:lnRef>
          <a:fillRef idx="2">
            <a:schemeClr val="accent1"/>
          </a:fillRef>
          <a:effectRef idx="1">
            <a:schemeClr val="accent1"/>
          </a:effectRef>
          <a:fontRef idx="minor">
            <a:schemeClr val="dk1"/>
          </a:fontRef>
        </p:style>
        <p:txBody>
          <a:bodyPr wrap="square">
            <a:spAutoFit/>
          </a:bodyPr>
          <a:lstStyle/>
          <a:p>
            <a:endParaRPr lang="ru-RU" dirty="0" smtClean="0"/>
          </a:p>
          <a:p>
            <a:endParaRPr lang="ru-RU" dirty="0" smtClean="0"/>
          </a:p>
          <a:p>
            <a:r>
              <a:rPr lang="ru-RU" dirty="0" smtClean="0"/>
              <a:t>1.      </a:t>
            </a:r>
            <a:r>
              <a:rPr lang="ru-RU" b="1" dirty="0" smtClean="0"/>
              <a:t>«Мяч в игре».</a:t>
            </a:r>
            <a:r>
              <a:rPr lang="ru-RU" dirty="0" smtClean="0"/>
              <a:t> Одна из команд по жребию начинает игру с подачи из-за лицевой линии (на начальном этапе обучения  подачу можно производить  с любого места площадки).</a:t>
            </a:r>
          </a:p>
          <a:p>
            <a:r>
              <a:rPr lang="ru-RU" dirty="0" smtClean="0"/>
              <a:t>2.       </a:t>
            </a:r>
            <a:r>
              <a:rPr lang="ru-RU" b="1" dirty="0" smtClean="0"/>
              <a:t>«Мяч в поле».</a:t>
            </a:r>
            <a:r>
              <a:rPr lang="ru-RU" dirty="0" smtClean="0"/>
              <a:t> При подаче мяч должен перелететь на противоположную сторону  площадки (касание сетки мячом допустимо). Если мяч опустился в пределах площадки одной команды, то противоположная команда получает 1 очко.</a:t>
            </a:r>
          </a:p>
          <a:p>
            <a:r>
              <a:rPr lang="ru-RU" dirty="0" smtClean="0"/>
              <a:t>3.       </a:t>
            </a:r>
            <a:r>
              <a:rPr lang="ru-RU" b="1" dirty="0" smtClean="0"/>
              <a:t>«Аут». </a:t>
            </a:r>
            <a:r>
              <a:rPr lang="ru-RU" dirty="0" smtClean="0"/>
              <a:t>Мяч, брошенный игроком одной команды и ушедший за пределы площадки, засчитывается в пользу противоположной команды. В случае касания его игроком, очко присуждается нападающей команде.</a:t>
            </a:r>
          </a:p>
          <a:p>
            <a:r>
              <a:rPr lang="ru-RU" dirty="0" smtClean="0"/>
              <a:t>4.      </a:t>
            </a:r>
            <a:r>
              <a:rPr lang="ru-RU" b="1" dirty="0" smtClean="0"/>
              <a:t>«Три касания мяча». </a:t>
            </a:r>
            <a:r>
              <a:rPr lang="ru-RU" dirty="0" smtClean="0"/>
              <a:t>Игрок, поймавший мяч, может выполнять передачу другому игроку своей команды, тот еще одну для нападающего броска другому игроку.</a:t>
            </a:r>
          </a:p>
          <a:p>
            <a:r>
              <a:rPr lang="ru-RU" dirty="0" smtClean="0"/>
              <a:t>5.      </a:t>
            </a:r>
            <a:r>
              <a:rPr lang="ru-RU" b="1" dirty="0" smtClean="0"/>
              <a:t> «Переход игроков». </a:t>
            </a:r>
            <a:r>
              <a:rPr lang="ru-RU" dirty="0" smtClean="0"/>
              <a:t>Игроки одной команды перемещаются на своей стороне площадки по часовой стрелке после потери противоположной командой права подачи мяча. На начальном этапе обучения игроки передней и задней линий могут меняться самостоятельно или по указанию педагога.</a:t>
            </a:r>
          </a:p>
          <a:p>
            <a:r>
              <a:rPr lang="ru-RU" dirty="0" smtClean="0"/>
              <a:t>6.      </a:t>
            </a:r>
            <a:r>
              <a:rPr lang="ru-RU" b="1" dirty="0" smtClean="0"/>
              <a:t>«Замена игроков». </a:t>
            </a:r>
            <a:r>
              <a:rPr lang="ru-RU" dirty="0" smtClean="0"/>
              <a:t>Замену игроков в командах можно производить неограниченное количество раз.</a:t>
            </a:r>
          </a:p>
          <a:p>
            <a:r>
              <a:rPr lang="ru-RU" dirty="0" smtClean="0"/>
              <a:t>7.      </a:t>
            </a:r>
            <a:r>
              <a:rPr lang="ru-RU" b="1" dirty="0" smtClean="0"/>
              <a:t> «Партия». </a:t>
            </a:r>
            <a:r>
              <a:rPr lang="ru-RU" dirty="0" smtClean="0"/>
              <a:t>Играют 3 партии (исключение, когда счет по партиям 2:0). Игра в каждой партии идет до тех пор, пока одна из команд первой не наберет 15 очков. Смена сторон площадки производится после каждой партии.</a:t>
            </a:r>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152400" y="228600"/>
          <a:ext cx="8839200" cy="6324600"/>
        </p:xfrm>
        <a:graphic>
          <a:graphicData uri="http://schemas.openxmlformats.org/drawingml/2006/table">
            <a:tbl>
              <a:tblPr/>
              <a:tblGrid>
                <a:gridCol w="4289425"/>
                <a:gridCol w="4549775"/>
              </a:tblGrid>
              <a:tr h="1900238">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2000" b="0" i="1" u="none" strike="noStrike" cap="none" normalizeH="0" baseline="0" dirty="0" smtClean="0">
                          <a:ln>
                            <a:noFill/>
                          </a:ln>
                          <a:solidFill>
                            <a:schemeClr val="tx2">
                              <a:lumMod val="50000"/>
                            </a:schemeClr>
                          </a:solidFill>
                          <a:effectLst/>
                          <a:latin typeface="Arial" charset="0"/>
                          <a:cs typeface="Times New Roman" pitchFamily="18" charset="0"/>
                        </a:rPr>
                        <a:t>                               взмах руки в </a:t>
                      </a:r>
                      <a:endParaRPr kumimoji="0" lang="ru-RU" sz="2000" b="0" i="0" u="none" strike="noStrike" cap="none" normalizeH="0" baseline="0" dirty="0" smtClean="0">
                        <a:ln>
                          <a:noFill/>
                        </a:ln>
                        <a:solidFill>
                          <a:schemeClr val="tx2">
                            <a:lumMod val="50000"/>
                          </a:schemeClr>
                        </a:solidFill>
                        <a:effectLst/>
                        <a:latin typeface="Calibri" pitchFamily="34" charset="0"/>
                        <a:cs typeface="Times New Roman" pitchFamily="18" charset="0"/>
                      </a:endParaRPr>
                    </a:p>
                    <a:p>
                      <a:pPr marL="0" marR="0" lvl="0" indent="0" algn="ctr" defTabSz="914400" rtl="0" eaLnBrk="1" fontAlgn="base" latinLnBrk="0" hangingPunct="1">
                        <a:lnSpc>
                          <a:spcPct val="150000"/>
                        </a:lnSpc>
                        <a:spcBef>
                          <a:spcPct val="0"/>
                        </a:spcBef>
                        <a:spcAft>
                          <a:spcPct val="0"/>
                        </a:spcAft>
                        <a:buClrTx/>
                        <a:buSzTx/>
                        <a:buFontTx/>
                        <a:buNone/>
                        <a:tabLst/>
                      </a:pPr>
                      <a:r>
                        <a:rPr kumimoji="0" lang="ru-RU" sz="2000" b="0" i="1" u="none" strike="noStrike" cap="none" normalizeH="0" baseline="0" dirty="0" smtClean="0">
                          <a:ln>
                            <a:noFill/>
                          </a:ln>
                          <a:solidFill>
                            <a:schemeClr val="tx2">
                              <a:lumMod val="50000"/>
                            </a:schemeClr>
                          </a:solidFill>
                          <a:effectLst/>
                          <a:latin typeface="Arial" charset="0"/>
                          <a:cs typeface="Times New Roman" pitchFamily="18" charset="0"/>
                        </a:rPr>
                        <a:t>                                  сторону </a:t>
                      </a:r>
                      <a:endParaRPr kumimoji="0" lang="ru-RU" sz="2000" b="0" i="0" u="none" strike="noStrike" cap="none" normalizeH="0" baseline="0" dirty="0" smtClean="0">
                        <a:ln>
                          <a:noFill/>
                        </a:ln>
                        <a:solidFill>
                          <a:schemeClr val="tx2">
                            <a:lumMod val="50000"/>
                          </a:schemeClr>
                        </a:solidFill>
                        <a:effectLst/>
                        <a:latin typeface="Calibri" pitchFamily="34" charset="0"/>
                        <a:cs typeface="Times New Roman" pitchFamily="18" charset="0"/>
                      </a:endParaRPr>
                    </a:p>
                    <a:p>
                      <a:pPr marL="0" marR="0" lvl="0" indent="0" algn="ctr" defTabSz="914400" rtl="0" eaLnBrk="1" fontAlgn="base" latinLnBrk="0" hangingPunct="1">
                        <a:lnSpc>
                          <a:spcPct val="150000"/>
                        </a:lnSpc>
                        <a:spcBef>
                          <a:spcPct val="0"/>
                        </a:spcBef>
                        <a:spcAft>
                          <a:spcPct val="0"/>
                        </a:spcAft>
                        <a:buClrTx/>
                        <a:buSzTx/>
                        <a:buFontTx/>
                        <a:buNone/>
                        <a:tabLst/>
                      </a:pPr>
                      <a:r>
                        <a:rPr kumimoji="0" lang="ru-RU" sz="2000" b="0" i="1" u="none" strike="noStrike" cap="none" normalizeH="0" baseline="0" dirty="0" smtClean="0">
                          <a:ln>
                            <a:noFill/>
                          </a:ln>
                          <a:solidFill>
                            <a:schemeClr val="tx2">
                              <a:lumMod val="50000"/>
                            </a:schemeClr>
                          </a:solidFill>
                          <a:effectLst/>
                          <a:latin typeface="Arial" charset="0"/>
                          <a:cs typeface="Times New Roman" pitchFamily="18" charset="0"/>
                        </a:rPr>
                        <a:t>                               подающей  </a:t>
                      </a:r>
                    </a:p>
                    <a:p>
                      <a:pPr marL="0" marR="0" lvl="0" indent="0" algn="ctr" defTabSz="914400" rtl="0" eaLnBrk="1" fontAlgn="base" latinLnBrk="0" hangingPunct="1">
                        <a:lnSpc>
                          <a:spcPct val="150000"/>
                        </a:lnSpc>
                        <a:spcBef>
                          <a:spcPct val="0"/>
                        </a:spcBef>
                        <a:spcAft>
                          <a:spcPct val="0"/>
                        </a:spcAft>
                        <a:buClrTx/>
                        <a:buSzTx/>
                        <a:buFontTx/>
                        <a:buNone/>
                        <a:tabLst/>
                      </a:pPr>
                      <a:r>
                        <a:rPr kumimoji="0" lang="ru-RU" sz="2000" b="0" i="1" u="none" strike="noStrike" cap="none" normalizeH="0" baseline="0" dirty="0" smtClean="0">
                          <a:ln>
                            <a:noFill/>
                          </a:ln>
                          <a:solidFill>
                            <a:schemeClr val="tx2">
                              <a:lumMod val="50000"/>
                            </a:schemeClr>
                          </a:solidFill>
                          <a:effectLst/>
                          <a:latin typeface="Arial" charset="0"/>
                          <a:cs typeface="Times New Roman" pitchFamily="18" charset="0"/>
                        </a:rPr>
                        <a:t>                                команды</a:t>
                      </a:r>
                      <a:endParaRPr kumimoji="0" lang="ru-RU" sz="2000" b="0" i="0" u="none" strike="noStrike" cap="none" normalizeH="0" baseline="0" dirty="0" smtClean="0">
                        <a:ln>
                          <a:noFill/>
                        </a:ln>
                        <a:solidFill>
                          <a:schemeClr val="tx2">
                            <a:lumMod val="50000"/>
                          </a:schemeClr>
                        </a:solidFill>
                        <a:effectLst/>
                        <a:latin typeface="Calibri" pitchFamily="34" charset="0"/>
                        <a:cs typeface="Times New Roman" pitchFamily="18" charset="0"/>
                      </a:endParaRPr>
                    </a:p>
                  </a:txBody>
                  <a:tcPr marL="68303" marR="68303" marT="0" marB="0" anchor="ctr" horzOverflow="overflow">
                    <a:lnL w="19050" cap="flat" cmpd="sng" algn="ctr">
                      <a:solidFill>
                        <a:srgbClr val="669900"/>
                      </a:solidFill>
                      <a:prstDash val="solid"/>
                      <a:round/>
                      <a:headEnd type="none" w="med" len="med"/>
                      <a:tailEnd type="none" w="med" len="med"/>
                    </a:lnL>
                    <a:lnR w="19050" cap="flat" cmpd="sng" algn="ctr">
                      <a:solidFill>
                        <a:srgbClr val="669900"/>
                      </a:solidFill>
                      <a:prstDash val="solid"/>
                      <a:round/>
                      <a:headEnd type="none" w="med" len="med"/>
                      <a:tailEnd type="none" w="med" len="med"/>
                    </a:lnR>
                    <a:lnT w="19050" cap="flat" cmpd="sng" algn="ctr">
                      <a:solidFill>
                        <a:srgbClr val="669900"/>
                      </a:solidFill>
                      <a:prstDash val="solid"/>
                      <a:round/>
                      <a:headEnd type="none" w="med" len="med"/>
                      <a:tailEnd type="none" w="med" len="med"/>
                    </a:lnT>
                    <a:lnB w="19050" cap="flat" cmpd="sng" algn="ctr">
                      <a:solidFill>
                        <a:srgbClr val="669900"/>
                      </a:solidFill>
                      <a:prstDash val="solid"/>
                      <a:round/>
                      <a:headEnd type="none" w="med" len="med"/>
                      <a:tailEnd type="none" w="med" len="med"/>
                    </a:lnB>
                    <a:lnTlToBr>
                      <a:noFill/>
                    </a:lnTlToBr>
                    <a:lnBlToTr>
                      <a:noFill/>
                    </a:lnBlToTr>
                    <a:solidFill>
                      <a:schemeClr val="bg1"/>
                    </a:solidFill>
                  </a:tcPr>
                </a:tc>
                <a:tc>
                  <a:txBody>
                    <a:bodyPr/>
                    <a:lstStyle/>
                    <a:p>
                      <a:pPr marL="269875" marR="0" lvl="0" indent="0" algn="ctr" defTabSz="914400" rtl="0" eaLnBrk="1" fontAlgn="base" latinLnBrk="0" hangingPunct="1">
                        <a:lnSpc>
                          <a:spcPct val="150000"/>
                        </a:lnSpc>
                        <a:spcBef>
                          <a:spcPct val="0"/>
                        </a:spcBef>
                        <a:spcAft>
                          <a:spcPct val="0"/>
                        </a:spcAft>
                        <a:buClrTx/>
                        <a:buSzTx/>
                        <a:buFontTx/>
                        <a:buNone/>
                        <a:tabLst/>
                      </a:pPr>
                      <a:r>
                        <a:rPr kumimoji="0" lang="ru-RU" sz="2000" b="0" i="1" u="none" strike="noStrike" cap="none" normalizeH="0" baseline="0" dirty="0" smtClean="0">
                          <a:ln>
                            <a:noFill/>
                          </a:ln>
                          <a:solidFill>
                            <a:schemeClr val="tx2">
                              <a:lumMod val="50000"/>
                            </a:schemeClr>
                          </a:solidFill>
                          <a:effectLst/>
                          <a:latin typeface="Arial" charset="0"/>
                          <a:cs typeface="Times New Roman" pitchFamily="18" charset="0"/>
                        </a:rPr>
                        <a:t>             скрещение рук над </a:t>
                      </a:r>
                    </a:p>
                    <a:p>
                      <a:pPr marL="269875" marR="0" lvl="0" indent="0" algn="ctr" defTabSz="914400" rtl="0" eaLnBrk="1" fontAlgn="base" latinLnBrk="0" hangingPunct="1">
                        <a:lnSpc>
                          <a:spcPct val="150000"/>
                        </a:lnSpc>
                        <a:spcBef>
                          <a:spcPct val="0"/>
                        </a:spcBef>
                        <a:spcAft>
                          <a:spcPct val="0"/>
                        </a:spcAft>
                        <a:buClrTx/>
                        <a:buSzTx/>
                        <a:buFontTx/>
                        <a:buNone/>
                        <a:tabLst/>
                      </a:pPr>
                      <a:r>
                        <a:rPr kumimoji="0" lang="ru-RU" sz="2000" b="0" i="1" u="none" strike="noStrike" cap="none" normalizeH="0" baseline="0" dirty="0" smtClean="0">
                          <a:ln>
                            <a:noFill/>
                          </a:ln>
                          <a:solidFill>
                            <a:schemeClr val="tx2">
                              <a:lumMod val="50000"/>
                            </a:schemeClr>
                          </a:solidFill>
                          <a:effectLst/>
                          <a:latin typeface="Arial" charset="0"/>
                          <a:cs typeface="Times New Roman" pitchFamily="18" charset="0"/>
                        </a:rPr>
                        <a:t>           головой – игра окончена </a:t>
                      </a:r>
                      <a:endParaRPr kumimoji="0" lang="ru-RU" sz="2000" b="0" i="0" u="none" strike="noStrike" cap="none" normalizeH="0" baseline="0" dirty="0" smtClean="0">
                        <a:ln>
                          <a:noFill/>
                        </a:ln>
                        <a:solidFill>
                          <a:schemeClr val="tx2">
                            <a:lumMod val="50000"/>
                          </a:schemeClr>
                        </a:solidFill>
                        <a:effectLst/>
                        <a:latin typeface="Calibri" pitchFamily="34" charset="0"/>
                        <a:cs typeface="Times New Roman" pitchFamily="18" charset="0"/>
                      </a:endParaRPr>
                    </a:p>
                  </a:txBody>
                  <a:tcPr marL="68303" marR="68303" marT="0" marB="0" anchor="ctr" horzOverflow="overflow">
                    <a:lnL w="19050" cap="flat" cmpd="sng" algn="ctr">
                      <a:solidFill>
                        <a:srgbClr val="669900"/>
                      </a:solidFill>
                      <a:prstDash val="solid"/>
                      <a:round/>
                      <a:headEnd type="none" w="med" len="med"/>
                      <a:tailEnd type="none" w="med" len="med"/>
                    </a:lnL>
                    <a:lnR w="19050" cap="flat" cmpd="sng" algn="ctr">
                      <a:solidFill>
                        <a:srgbClr val="669900"/>
                      </a:solidFill>
                      <a:prstDash val="solid"/>
                      <a:round/>
                      <a:headEnd type="none" w="med" len="med"/>
                      <a:tailEnd type="none" w="med" len="med"/>
                    </a:lnR>
                    <a:lnT w="19050" cap="flat" cmpd="sng" algn="ctr">
                      <a:solidFill>
                        <a:srgbClr val="669900"/>
                      </a:solidFill>
                      <a:prstDash val="solid"/>
                      <a:round/>
                      <a:headEnd type="none" w="med" len="med"/>
                      <a:tailEnd type="none" w="med" len="med"/>
                    </a:lnT>
                    <a:lnB w="19050" cap="flat" cmpd="sng" algn="ctr">
                      <a:solidFill>
                        <a:srgbClr val="669900"/>
                      </a:solidFill>
                      <a:prstDash val="solid"/>
                      <a:round/>
                      <a:headEnd type="none" w="med" len="med"/>
                      <a:tailEnd type="none" w="med" len="med"/>
                    </a:lnB>
                    <a:lnTlToBr>
                      <a:noFill/>
                    </a:lnTlToBr>
                    <a:lnBlToTr>
                      <a:noFill/>
                    </a:lnBlToTr>
                    <a:solidFill>
                      <a:schemeClr val="bg1"/>
                    </a:solidFill>
                  </a:tcPr>
                </a:tc>
              </a:tr>
              <a:tr h="1966913">
                <a:tc>
                  <a:txBody>
                    <a:bodyPr/>
                    <a:lstStyle/>
                    <a:p>
                      <a:pPr marL="1190625" marR="0" lvl="0" indent="0" algn="ctr" defTabSz="914400" rtl="0" eaLnBrk="1" fontAlgn="base" latinLnBrk="0" hangingPunct="1">
                        <a:lnSpc>
                          <a:spcPct val="150000"/>
                        </a:lnSpc>
                        <a:spcBef>
                          <a:spcPct val="0"/>
                        </a:spcBef>
                        <a:spcAft>
                          <a:spcPct val="0"/>
                        </a:spcAft>
                        <a:buClrTx/>
                        <a:buSzTx/>
                        <a:buFontTx/>
                        <a:buNone/>
                        <a:tabLst/>
                      </a:pPr>
                      <a:r>
                        <a:rPr kumimoji="0" lang="ru-RU" sz="2000" b="0" i="1" u="none" strike="noStrike" cap="none" normalizeH="0" baseline="0" dirty="0" smtClean="0">
                          <a:ln>
                            <a:noFill/>
                          </a:ln>
                          <a:solidFill>
                            <a:schemeClr val="tx2">
                              <a:lumMod val="50000"/>
                            </a:schemeClr>
                          </a:solidFill>
                          <a:effectLst/>
                          <a:latin typeface="Arial" charset="0"/>
                          <a:cs typeface="Times New Roman" pitchFamily="18" charset="0"/>
                        </a:rPr>
                        <a:t>    прямая рука  </a:t>
                      </a:r>
                    </a:p>
                    <a:p>
                      <a:pPr marL="1190625" marR="0" lvl="0" indent="0" algn="ctr" defTabSz="914400" rtl="0" eaLnBrk="1" fontAlgn="base" latinLnBrk="0" hangingPunct="1">
                        <a:lnSpc>
                          <a:spcPct val="150000"/>
                        </a:lnSpc>
                        <a:spcBef>
                          <a:spcPct val="0"/>
                        </a:spcBef>
                        <a:spcAft>
                          <a:spcPct val="0"/>
                        </a:spcAft>
                        <a:buClrTx/>
                        <a:buSzTx/>
                        <a:buFontTx/>
                        <a:buNone/>
                        <a:tabLst/>
                      </a:pPr>
                      <a:r>
                        <a:rPr kumimoji="0" lang="ru-RU" sz="2000" b="0" i="1" u="none" strike="noStrike" cap="none" normalizeH="0" baseline="0" dirty="0" smtClean="0">
                          <a:ln>
                            <a:noFill/>
                          </a:ln>
                          <a:solidFill>
                            <a:schemeClr val="tx2">
                              <a:lumMod val="50000"/>
                            </a:schemeClr>
                          </a:solidFill>
                          <a:effectLst/>
                          <a:latin typeface="Arial" charset="0"/>
                          <a:cs typeface="Times New Roman" pitchFamily="18" charset="0"/>
                        </a:rPr>
                        <a:t>     опущена вниз - в сторону –</a:t>
                      </a:r>
                      <a:endParaRPr kumimoji="0" lang="ru-RU" sz="2000" b="0" i="0" u="none" strike="noStrike" cap="none" normalizeH="0" baseline="0" dirty="0" smtClean="0">
                        <a:ln>
                          <a:noFill/>
                        </a:ln>
                        <a:solidFill>
                          <a:schemeClr val="tx2">
                            <a:lumMod val="50000"/>
                          </a:schemeClr>
                        </a:solidFill>
                        <a:effectLst/>
                        <a:latin typeface="Calibri" pitchFamily="34" charset="0"/>
                        <a:cs typeface="Times New Roman" pitchFamily="18" charset="0"/>
                      </a:endParaRPr>
                    </a:p>
                    <a:p>
                      <a:pPr marL="1190625" marR="0" lvl="0" indent="0" algn="ctr" defTabSz="914400" rtl="0" eaLnBrk="1" fontAlgn="base" latinLnBrk="0" hangingPunct="1">
                        <a:lnSpc>
                          <a:spcPct val="150000"/>
                        </a:lnSpc>
                        <a:spcBef>
                          <a:spcPct val="0"/>
                        </a:spcBef>
                        <a:spcAft>
                          <a:spcPct val="0"/>
                        </a:spcAft>
                        <a:buClrTx/>
                        <a:buSzTx/>
                        <a:buFontTx/>
                        <a:buNone/>
                        <a:tabLst/>
                      </a:pPr>
                      <a:r>
                        <a:rPr kumimoji="0" lang="ru-RU" sz="2000" b="0" i="1" u="none" strike="noStrike" cap="none" normalizeH="0" baseline="0" dirty="0" smtClean="0">
                          <a:ln>
                            <a:noFill/>
                          </a:ln>
                          <a:solidFill>
                            <a:schemeClr val="tx2">
                              <a:lumMod val="50000"/>
                            </a:schemeClr>
                          </a:solidFill>
                          <a:effectLst/>
                          <a:latin typeface="Arial" charset="0"/>
                          <a:cs typeface="Times New Roman" pitchFamily="18" charset="0"/>
                        </a:rPr>
                        <a:t>мяч в площадке</a:t>
                      </a:r>
                      <a:endParaRPr kumimoji="0" lang="ru-RU" sz="2000" b="0" i="0" u="none" strike="noStrike" cap="none" normalizeH="0" baseline="0" dirty="0" smtClean="0">
                        <a:ln>
                          <a:noFill/>
                        </a:ln>
                        <a:solidFill>
                          <a:schemeClr val="tx2">
                            <a:lumMod val="50000"/>
                          </a:schemeClr>
                        </a:solidFill>
                        <a:effectLst/>
                        <a:latin typeface="Calibri" pitchFamily="34" charset="0"/>
                        <a:cs typeface="Times New Roman" pitchFamily="18" charset="0"/>
                      </a:endParaRPr>
                    </a:p>
                  </a:txBody>
                  <a:tcPr marL="68303" marR="68303" marT="0" marB="0" anchor="ctr" horzOverflow="overflow">
                    <a:lnL w="19050" cap="flat" cmpd="sng" algn="ctr">
                      <a:solidFill>
                        <a:srgbClr val="669900"/>
                      </a:solidFill>
                      <a:prstDash val="solid"/>
                      <a:round/>
                      <a:headEnd type="none" w="med" len="med"/>
                      <a:tailEnd type="none" w="med" len="med"/>
                    </a:lnL>
                    <a:lnR w="19050" cap="flat" cmpd="sng" algn="ctr">
                      <a:solidFill>
                        <a:srgbClr val="669900"/>
                      </a:solidFill>
                      <a:prstDash val="solid"/>
                      <a:round/>
                      <a:headEnd type="none" w="med" len="med"/>
                      <a:tailEnd type="none" w="med" len="med"/>
                    </a:lnR>
                    <a:lnT w="19050" cap="flat" cmpd="sng" algn="ctr">
                      <a:solidFill>
                        <a:srgbClr val="669900"/>
                      </a:solidFill>
                      <a:prstDash val="solid"/>
                      <a:round/>
                      <a:headEnd type="none" w="med" len="med"/>
                      <a:tailEnd type="none" w="med" len="med"/>
                    </a:lnT>
                    <a:lnB w="19050" cap="flat" cmpd="sng" algn="ctr">
                      <a:solidFill>
                        <a:srgbClr val="669900"/>
                      </a:solidFill>
                      <a:prstDash val="solid"/>
                      <a:round/>
                      <a:headEnd type="none" w="med" len="med"/>
                      <a:tailEnd type="none" w="med" len="med"/>
                    </a:lnB>
                    <a:lnTlToBr>
                      <a:noFill/>
                    </a:lnTlToBr>
                    <a:lnBlToTr>
                      <a:noFill/>
                    </a:lnBlToTr>
                    <a:solidFill>
                      <a:schemeClr val="bg1"/>
                    </a:solidFill>
                  </a:tcPr>
                </a:tc>
                <a:tc>
                  <a:txBody>
                    <a:bodyPr/>
                    <a:lstStyle/>
                    <a:p>
                      <a:pPr marL="269875" marR="0" lvl="0" indent="0" algn="ctr" defTabSz="914400" rtl="0" eaLnBrk="1" fontAlgn="base" latinLnBrk="0" hangingPunct="1">
                        <a:lnSpc>
                          <a:spcPct val="150000"/>
                        </a:lnSpc>
                        <a:spcBef>
                          <a:spcPct val="0"/>
                        </a:spcBef>
                        <a:spcAft>
                          <a:spcPct val="0"/>
                        </a:spcAft>
                        <a:buClrTx/>
                        <a:buSzTx/>
                        <a:buFontTx/>
                        <a:buNone/>
                        <a:tabLst/>
                      </a:pPr>
                      <a:r>
                        <a:rPr kumimoji="0" lang="ru-RU" sz="2000" b="0" i="1" u="none" strike="noStrike" cap="none" normalizeH="0" baseline="0" dirty="0" smtClean="0">
                          <a:ln>
                            <a:noFill/>
                          </a:ln>
                          <a:solidFill>
                            <a:schemeClr val="tx2">
                              <a:lumMod val="50000"/>
                            </a:schemeClr>
                          </a:solidFill>
                          <a:effectLst/>
                          <a:latin typeface="Arial" charset="0"/>
                          <a:cs typeface="Times New Roman" pitchFamily="18" charset="0"/>
                        </a:rPr>
                        <a:t>               согнутые руки подняты </a:t>
                      </a:r>
                      <a:endParaRPr kumimoji="0" lang="ru-RU" sz="2000" b="0" i="0" u="none" strike="noStrike" cap="none" normalizeH="0" baseline="0" dirty="0" smtClean="0">
                        <a:ln>
                          <a:noFill/>
                        </a:ln>
                        <a:solidFill>
                          <a:schemeClr val="tx2">
                            <a:lumMod val="50000"/>
                          </a:schemeClr>
                        </a:solidFill>
                        <a:effectLst/>
                        <a:latin typeface="Calibri" pitchFamily="34" charset="0"/>
                        <a:cs typeface="Times New Roman" pitchFamily="18" charset="0"/>
                      </a:endParaRPr>
                    </a:p>
                    <a:p>
                      <a:pPr marL="269875" marR="0" lvl="0" indent="0" algn="ctr" defTabSz="914400" rtl="0" eaLnBrk="1" fontAlgn="base" latinLnBrk="0" hangingPunct="1">
                        <a:lnSpc>
                          <a:spcPct val="150000"/>
                        </a:lnSpc>
                        <a:spcBef>
                          <a:spcPct val="0"/>
                        </a:spcBef>
                        <a:spcAft>
                          <a:spcPct val="0"/>
                        </a:spcAft>
                        <a:buClrTx/>
                        <a:buSzTx/>
                        <a:buFontTx/>
                        <a:buNone/>
                        <a:tabLst/>
                      </a:pPr>
                      <a:r>
                        <a:rPr kumimoji="0" lang="ru-RU" sz="2000" b="0" i="1" u="none" strike="noStrike" cap="none" normalizeH="0" baseline="0" dirty="0" smtClean="0">
                          <a:ln>
                            <a:noFill/>
                          </a:ln>
                          <a:solidFill>
                            <a:schemeClr val="tx2">
                              <a:lumMod val="50000"/>
                            </a:schemeClr>
                          </a:solidFill>
                          <a:effectLst/>
                          <a:latin typeface="Arial" charset="0"/>
                          <a:cs typeface="Times New Roman" pitchFamily="18" charset="0"/>
                        </a:rPr>
                        <a:t>                вверх ладонями к лицу –</a:t>
                      </a:r>
                      <a:endParaRPr kumimoji="0" lang="ru-RU" sz="2000" b="0" i="0" u="none" strike="noStrike" cap="none" normalizeH="0" baseline="0" dirty="0" smtClean="0">
                        <a:ln>
                          <a:noFill/>
                        </a:ln>
                        <a:solidFill>
                          <a:schemeClr val="tx2">
                            <a:lumMod val="50000"/>
                          </a:schemeClr>
                        </a:solidFill>
                        <a:effectLst/>
                        <a:latin typeface="Calibri" pitchFamily="34" charset="0"/>
                        <a:cs typeface="Times New Roman" pitchFamily="18" charset="0"/>
                      </a:endParaRPr>
                    </a:p>
                    <a:p>
                      <a:pPr marL="269875" marR="0" lvl="0" indent="0" algn="ctr" defTabSz="914400" rtl="0" eaLnBrk="1" fontAlgn="base" latinLnBrk="0" hangingPunct="1">
                        <a:lnSpc>
                          <a:spcPct val="150000"/>
                        </a:lnSpc>
                        <a:spcBef>
                          <a:spcPct val="0"/>
                        </a:spcBef>
                        <a:spcAft>
                          <a:spcPct val="0"/>
                        </a:spcAft>
                        <a:buClrTx/>
                        <a:buSzTx/>
                        <a:buFontTx/>
                        <a:buNone/>
                        <a:tabLst/>
                      </a:pPr>
                      <a:r>
                        <a:rPr kumimoji="0" lang="ru-RU" sz="2000" b="0" i="1" u="none" strike="noStrike" cap="none" normalizeH="0" baseline="0" dirty="0" smtClean="0">
                          <a:ln>
                            <a:noFill/>
                          </a:ln>
                          <a:solidFill>
                            <a:schemeClr val="tx2">
                              <a:lumMod val="50000"/>
                            </a:schemeClr>
                          </a:solidFill>
                          <a:effectLst/>
                          <a:latin typeface="Arial" charset="0"/>
                          <a:cs typeface="Times New Roman" pitchFamily="18" charset="0"/>
                        </a:rPr>
                        <a:t>                мяч за пределами   </a:t>
                      </a:r>
                    </a:p>
                    <a:p>
                      <a:pPr marL="269875" marR="0" lvl="0" indent="0" algn="ctr" defTabSz="914400" rtl="0" eaLnBrk="1" fontAlgn="base" latinLnBrk="0" hangingPunct="1">
                        <a:lnSpc>
                          <a:spcPct val="150000"/>
                        </a:lnSpc>
                        <a:spcBef>
                          <a:spcPct val="0"/>
                        </a:spcBef>
                        <a:spcAft>
                          <a:spcPct val="0"/>
                        </a:spcAft>
                        <a:buClrTx/>
                        <a:buSzTx/>
                        <a:buFontTx/>
                        <a:buNone/>
                        <a:tabLst/>
                      </a:pPr>
                      <a:r>
                        <a:rPr kumimoji="0" lang="ru-RU" sz="2000" b="0" i="1" u="none" strike="noStrike" cap="none" normalizeH="0" baseline="0" dirty="0" smtClean="0">
                          <a:ln>
                            <a:noFill/>
                          </a:ln>
                          <a:solidFill>
                            <a:schemeClr val="tx2">
                              <a:lumMod val="50000"/>
                            </a:schemeClr>
                          </a:solidFill>
                          <a:effectLst/>
                          <a:latin typeface="Arial" charset="0"/>
                          <a:cs typeface="Times New Roman" pitchFamily="18" charset="0"/>
                        </a:rPr>
                        <a:t>                   площадки (аут)</a:t>
                      </a:r>
                      <a:endParaRPr kumimoji="0" lang="ru-RU" sz="2000" b="0" i="0" u="none" strike="noStrike" cap="none" normalizeH="0" baseline="0" dirty="0" smtClean="0">
                        <a:ln>
                          <a:noFill/>
                        </a:ln>
                        <a:solidFill>
                          <a:schemeClr val="tx2">
                            <a:lumMod val="50000"/>
                          </a:schemeClr>
                        </a:solidFill>
                        <a:effectLst/>
                        <a:latin typeface="Calibri" pitchFamily="34" charset="0"/>
                        <a:cs typeface="Times New Roman" pitchFamily="18" charset="0"/>
                      </a:endParaRPr>
                    </a:p>
                  </a:txBody>
                  <a:tcPr marL="68303" marR="68303" marT="0" marB="0" anchor="ctr" horzOverflow="overflow">
                    <a:lnL w="19050" cap="flat" cmpd="sng" algn="ctr">
                      <a:solidFill>
                        <a:srgbClr val="669900"/>
                      </a:solidFill>
                      <a:prstDash val="solid"/>
                      <a:round/>
                      <a:headEnd type="none" w="med" len="med"/>
                      <a:tailEnd type="none" w="med" len="med"/>
                    </a:lnL>
                    <a:lnR w="19050" cap="flat" cmpd="sng" algn="ctr">
                      <a:solidFill>
                        <a:srgbClr val="669900"/>
                      </a:solidFill>
                      <a:prstDash val="solid"/>
                      <a:round/>
                      <a:headEnd type="none" w="med" len="med"/>
                      <a:tailEnd type="none" w="med" len="med"/>
                    </a:lnR>
                    <a:lnT w="19050" cap="flat" cmpd="sng" algn="ctr">
                      <a:solidFill>
                        <a:srgbClr val="669900"/>
                      </a:solidFill>
                      <a:prstDash val="solid"/>
                      <a:round/>
                      <a:headEnd type="none" w="med" len="med"/>
                      <a:tailEnd type="none" w="med" len="med"/>
                    </a:lnT>
                    <a:lnB w="19050" cap="flat" cmpd="sng" algn="ctr">
                      <a:solidFill>
                        <a:srgbClr val="669900"/>
                      </a:solidFill>
                      <a:prstDash val="solid"/>
                      <a:round/>
                      <a:headEnd type="none" w="med" len="med"/>
                      <a:tailEnd type="none" w="med" len="med"/>
                    </a:lnB>
                    <a:lnTlToBr>
                      <a:noFill/>
                    </a:lnTlToBr>
                    <a:lnBlToTr>
                      <a:noFill/>
                    </a:lnBlToTr>
                    <a:solidFill>
                      <a:schemeClr val="bg1"/>
                    </a:solidFill>
                  </a:tcPr>
                </a:tc>
              </a:tr>
              <a:tr h="2457449">
                <a:tc>
                  <a:txBody>
                    <a:bodyPr/>
                    <a:lstStyle/>
                    <a:p>
                      <a:pPr marL="1190625" marR="0" lvl="0" indent="0" algn="ctr" defTabSz="914400" rtl="0" eaLnBrk="1" fontAlgn="base" latinLnBrk="0" hangingPunct="1">
                        <a:lnSpc>
                          <a:spcPct val="150000"/>
                        </a:lnSpc>
                        <a:spcBef>
                          <a:spcPct val="0"/>
                        </a:spcBef>
                        <a:spcAft>
                          <a:spcPct val="0"/>
                        </a:spcAft>
                        <a:buClrTx/>
                        <a:buSzTx/>
                        <a:buFontTx/>
                        <a:buNone/>
                        <a:tabLst/>
                      </a:pPr>
                      <a:r>
                        <a:rPr kumimoji="0" lang="ru-RU" sz="2000" b="0" i="1" u="none" strike="noStrike" cap="none" normalizeH="0" baseline="0" dirty="0" smtClean="0">
                          <a:ln>
                            <a:noFill/>
                          </a:ln>
                          <a:solidFill>
                            <a:schemeClr val="tx2">
                              <a:lumMod val="50000"/>
                            </a:schemeClr>
                          </a:solidFill>
                          <a:effectLst/>
                          <a:latin typeface="Arial" charset="0"/>
                          <a:cs typeface="Times New Roman" pitchFamily="18" charset="0"/>
                        </a:rPr>
                        <a:t>круговое движение </a:t>
                      </a:r>
                      <a:r>
                        <a:rPr kumimoji="0" lang="en-US" sz="2000" b="0" i="1" u="none" strike="noStrike" cap="none" normalizeH="0" baseline="0" dirty="0" smtClean="0">
                          <a:ln>
                            <a:noFill/>
                          </a:ln>
                          <a:solidFill>
                            <a:schemeClr val="tx2">
                              <a:lumMod val="50000"/>
                            </a:schemeClr>
                          </a:solidFill>
                          <a:effectLst/>
                          <a:latin typeface="Arial" charset="0"/>
                          <a:cs typeface="Times New Roman" pitchFamily="18" charset="0"/>
                        </a:rPr>
                        <a:t>   </a:t>
                      </a:r>
                    </a:p>
                    <a:p>
                      <a:pPr marL="1190625" marR="0" lvl="0" indent="0" algn="ctr" defTabSz="914400" rtl="0" eaLnBrk="1" fontAlgn="base" latinLnBrk="0" hangingPunct="1">
                        <a:lnSpc>
                          <a:spcPct val="150000"/>
                        </a:lnSpc>
                        <a:spcBef>
                          <a:spcPct val="0"/>
                        </a:spcBef>
                        <a:spcAft>
                          <a:spcPct val="0"/>
                        </a:spcAft>
                        <a:buClrTx/>
                        <a:buSzTx/>
                        <a:buFontTx/>
                        <a:buNone/>
                        <a:tabLst/>
                      </a:pPr>
                      <a:r>
                        <a:rPr kumimoji="0" lang="en-US" sz="2000" b="0" i="1" u="none" strike="noStrike" cap="none" normalizeH="0" baseline="0" dirty="0" smtClean="0">
                          <a:ln>
                            <a:noFill/>
                          </a:ln>
                          <a:solidFill>
                            <a:schemeClr val="tx2">
                              <a:lumMod val="50000"/>
                            </a:schemeClr>
                          </a:solidFill>
                          <a:effectLst/>
                          <a:latin typeface="Arial" charset="0"/>
                          <a:cs typeface="Times New Roman" pitchFamily="18" charset="0"/>
                        </a:rPr>
                        <a:t> </a:t>
                      </a:r>
                      <a:r>
                        <a:rPr kumimoji="0" lang="ru-RU" sz="2000" b="0" i="1" u="none" strike="noStrike" cap="none" normalizeH="0" baseline="0" dirty="0" smtClean="0">
                          <a:ln>
                            <a:noFill/>
                          </a:ln>
                          <a:solidFill>
                            <a:schemeClr val="tx2">
                              <a:lumMod val="50000"/>
                            </a:schemeClr>
                          </a:solidFill>
                          <a:effectLst/>
                          <a:latin typeface="Arial" charset="0"/>
                          <a:cs typeface="Times New Roman" pitchFamily="18" charset="0"/>
                        </a:rPr>
                        <a:t>предплечьем одной руки по часовой стрелке – </a:t>
                      </a:r>
                    </a:p>
                    <a:p>
                      <a:pPr marL="1190625" marR="0" lvl="0" indent="0" algn="ctr" defTabSz="914400" rtl="0" eaLnBrk="1" fontAlgn="base" latinLnBrk="0" hangingPunct="1">
                        <a:lnSpc>
                          <a:spcPct val="150000"/>
                        </a:lnSpc>
                        <a:spcBef>
                          <a:spcPct val="0"/>
                        </a:spcBef>
                        <a:spcAft>
                          <a:spcPct val="0"/>
                        </a:spcAft>
                        <a:buClrTx/>
                        <a:buSzTx/>
                        <a:buFontTx/>
                        <a:buNone/>
                        <a:tabLst/>
                      </a:pPr>
                      <a:r>
                        <a:rPr kumimoji="0" lang="ru-RU" sz="2000" b="0" i="1" u="none" strike="noStrike" cap="none" normalizeH="0" baseline="0" dirty="0" smtClean="0">
                          <a:ln>
                            <a:noFill/>
                          </a:ln>
                          <a:solidFill>
                            <a:schemeClr val="tx2">
                              <a:lumMod val="50000"/>
                            </a:schemeClr>
                          </a:solidFill>
                          <a:effectLst/>
                          <a:latin typeface="Arial" charset="0"/>
                          <a:cs typeface="Times New Roman" pitchFamily="18" charset="0"/>
                        </a:rPr>
                        <a:t>переход игроков</a:t>
                      </a:r>
                      <a:endParaRPr kumimoji="0" lang="ru-RU" sz="2000" b="0" i="0" u="none" strike="noStrike" cap="none" normalizeH="0" baseline="0" dirty="0" smtClean="0">
                        <a:ln>
                          <a:noFill/>
                        </a:ln>
                        <a:solidFill>
                          <a:schemeClr val="tx2">
                            <a:lumMod val="50000"/>
                          </a:schemeClr>
                        </a:solidFill>
                        <a:effectLst/>
                        <a:latin typeface="Calibri" pitchFamily="34" charset="0"/>
                        <a:cs typeface="Times New Roman" pitchFamily="18" charset="0"/>
                      </a:endParaRPr>
                    </a:p>
                  </a:txBody>
                  <a:tcPr marL="68303" marR="68303" marT="0" marB="0" anchor="ctr" horzOverflow="overflow">
                    <a:lnL w="19050" cap="flat" cmpd="sng" algn="ctr">
                      <a:solidFill>
                        <a:srgbClr val="669900"/>
                      </a:solidFill>
                      <a:prstDash val="solid"/>
                      <a:round/>
                      <a:headEnd type="none" w="med" len="med"/>
                      <a:tailEnd type="none" w="med" len="med"/>
                    </a:lnL>
                    <a:lnR w="19050" cap="flat" cmpd="sng" algn="ctr">
                      <a:solidFill>
                        <a:srgbClr val="669900"/>
                      </a:solidFill>
                      <a:prstDash val="solid"/>
                      <a:round/>
                      <a:headEnd type="none" w="med" len="med"/>
                      <a:tailEnd type="none" w="med" len="med"/>
                    </a:lnR>
                    <a:lnT w="19050" cap="flat" cmpd="sng" algn="ctr">
                      <a:solidFill>
                        <a:srgbClr val="669900"/>
                      </a:solidFill>
                      <a:prstDash val="solid"/>
                      <a:round/>
                      <a:headEnd type="none" w="med" len="med"/>
                      <a:tailEnd type="none" w="med" len="med"/>
                    </a:lnT>
                    <a:lnB w="19050" cap="flat" cmpd="sng" algn="ctr">
                      <a:solidFill>
                        <a:srgbClr val="669900"/>
                      </a:solidFill>
                      <a:prstDash val="solid"/>
                      <a:round/>
                      <a:headEnd type="none" w="med" len="med"/>
                      <a:tailEnd type="none" w="med" len="med"/>
                    </a:lnB>
                    <a:lnTlToBr>
                      <a:noFill/>
                    </a:lnTlToBr>
                    <a:lnBlToTr>
                      <a:noFill/>
                    </a:lnBlToTr>
                    <a:solidFill>
                      <a:schemeClr val="bg1"/>
                    </a:solidFill>
                  </a:tcPr>
                </a:tc>
                <a:tc>
                  <a:txBody>
                    <a:bodyPr/>
                    <a:lstStyle/>
                    <a:p>
                      <a:pPr marL="920750" marR="0" lvl="0" indent="0" algn="ctr" defTabSz="914400" rtl="0" eaLnBrk="1" fontAlgn="base" latinLnBrk="0" hangingPunct="1">
                        <a:lnSpc>
                          <a:spcPct val="150000"/>
                        </a:lnSpc>
                        <a:spcBef>
                          <a:spcPct val="0"/>
                        </a:spcBef>
                        <a:spcAft>
                          <a:spcPct val="0"/>
                        </a:spcAft>
                        <a:buClrTx/>
                        <a:buSzTx/>
                        <a:buFontTx/>
                        <a:buNone/>
                        <a:tabLst/>
                      </a:pPr>
                      <a:r>
                        <a:rPr kumimoji="0" lang="ru-RU" sz="2000" b="0" i="1" u="none" strike="noStrike" cap="none" normalizeH="0" baseline="0" dirty="0" smtClean="0">
                          <a:ln>
                            <a:noFill/>
                          </a:ln>
                          <a:solidFill>
                            <a:schemeClr val="tx2">
                              <a:lumMod val="50000"/>
                            </a:schemeClr>
                          </a:solidFill>
                          <a:effectLst/>
                          <a:latin typeface="Arial" charset="0"/>
                          <a:cs typeface="Times New Roman" pitchFamily="18" charset="0"/>
                        </a:rPr>
                        <a:t>     движение согнутыми </a:t>
                      </a:r>
                    </a:p>
                    <a:p>
                      <a:pPr marL="920750" marR="0" lvl="0" indent="0" algn="ctr" defTabSz="914400" rtl="0" eaLnBrk="1" fontAlgn="base" latinLnBrk="0" hangingPunct="1">
                        <a:lnSpc>
                          <a:spcPct val="150000"/>
                        </a:lnSpc>
                        <a:spcBef>
                          <a:spcPct val="0"/>
                        </a:spcBef>
                        <a:spcAft>
                          <a:spcPct val="0"/>
                        </a:spcAft>
                        <a:buClrTx/>
                        <a:buSzTx/>
                        <a:buFontTx/>
                        <a:buNone/>
                        <a:tabLst/>
                      </a:pPr>
                      <a:r>
                        <a:rPr kumimoji="0" lang="ru-RU" sz="2000" b="0" i="1" u="none" strike="noStrike" cap="none" normalizeH="0" baseline="0" dirty="0" smtClean="0">
                          <a:ln>
                            <a:noFill/>
                          </a:ln>
                          <a:solidFill>
                            <a:schemeClr val="tx2">
                              <a:lumMod val="50000"/>
                            </a:schemeClr>
                          </a:solidFill>
                          <a:effectLst/>
                          <a:latin typeface="Arial" charset="0"/>
                          <a:cs typeface="Times New Roman" pitchFamily="18" charset="0"/>
                        </a:rPr>
                        <a:t>      руками навстречу  -  </a:t>
                      </a:r>
                    </a:p>
                    <a:p>
                      <a:pPr marL="920750" marR="0" lvl="0" indent="0" algn="ctr" defTabSz="914400" rtl="0" eaLnBrk="1" fontAlgn="base" latinLnBrk="0" hangingPunct="1">
                        <a:lnSpc>
                          <a:spcPct val="150000"/>
                        </a:lnSpc>
                        <a:spcBef>
                          <a:spcPct val="0"/>
                        </a:spcBef>
                        <a:spcAft>
                          <a:spcPct val="0"/>
                        </a:spcAft>
                        <a:buClrTx/>
                        <a:buSzTx/>
                        <a:buFontTx/>
                        <a:buNone/>
                        <a:tabLst/>
                      </a:pPr>
                      <a:r>
                        <a:rPr kumimoji="0" lang="ru-RU" sz="2000" b="0" i="1" u="none" strike="noStrike" cap="none" normalizeH="0" baseline="0" dirty="0" smtClean="0">
                          <a:ln>
                            <a:noFill/>
                          </a:ln>
                          <a:solidFill>
                            <a:schemeClr val="tx2">
                              <a:lumMod val="50000"/>
                            </a:schemeClr>
                          </a:solidFill>
                          <a:effectLst/>
                          <a:latin typeface="Arial" charset="0"/>
                          <a:cs typeface="Times New Roman" pitchFamily="18" charset="0"/>
                        </a:rPr>
                        <a:t>       смена сторон площадки</a:t>
                      </a:r>
                      <a:endParaRPr kumimoji="0" lang="ru-RU" sz="2000" b="0" i="0" u="none" strike="noStrike" cap="none" normalizeH="0" baseline="0" dirty="0" smtClean="0">
                        <a:ln>
                          <a:noFill/>
                        </a:ln>
                        <a:solidFill>
                          <a:schemeClr val="tx2">
                            <a:lumMod val="50000"/>
                          </a:schemeClr>
                        </a:solidFill>
                        <a:effectLst/>
                        <a:latin typeface="Calibri" pitchFamily="34" charset="0"/>
                        <a:cs typeface="Times New Roman" pitchFamily="18" charset="0"/>
                      </a:endParaRPr>
                    </a:p>
                  </a:txBody>
                  <a:tcPr marL="68303" marR="68303" marT="0" marB="0" anchor="ctr" horzOverflow="overflow">
                    <a:lnL w="19050" cap="flat" cmpd="sng" algn="ctr">
                      <a:solidFill>
                        <a:srgbClr val="669900"/>
                      </a:solidFill>
                      <a:prstDash val="solid"/>
                      <a:round/>
                      <a:headEnd type="none" w="med" len="med"/>
                      <a:tailEnd type="none" w="med" len="med"/>
                    </a:lnL>
                    <a:lnR w="19050" cap="flat" cmpd="sng" algn="ctr">
                      <a:solidFill>
                        <a:srgbClr val="669900"/>
                      </a:solidFill>
                      <a:prstDash val="solid"/>
                      <a:round/>
                      <a:headEnd type="none" w="med" len="med"/>
                      <a:tailEnd type="none" w="med" len="med"/>
                    </a:lnR>
                    <a:lnT w="19050" cap="flat" cmpd="sng" algn="ctr">
                      <a:solidFill>
                        <a:srgbClr val="669900"/>
                      </a:solidFill>
                      <a:prstDash val="solid"/>
                      <a:round/>
                      <a:headEnd type="none" w="med" len="med"/>
                      <a:tailEnd type="none" w="med" len="med"/>
                    </a:lnT>
                    <a:lnB w="19050" cap="flat" cmpd="sng" algn="ctr">
                      <a:solidFill>
                        <a:srgbClr val="669900"/>
                      </a:solidFill>
                      <a:prstDash val="solid"/>
                      <a:round/>
                      <a:headEnd type="none" w="med" len="med"/>
                      <a:tailEnd type="none" w="med" len="med"/>
                    </a:lnB>
                    <a:lnTlToBr>
                      <a:noFill/>
                    </a:lnTlToBr>
                    <a:lnBlToTr>
                      <a:noFill/>
                    </a:lnBlToTr>
                    <a:solidFill>
                      <a:schemeClr val="bg1"/>
                    </a:solidFill>
                  </a:tcPr>
                </a:tc>
              </a:tr>
            </a:tbl>
          </a:graphicData>
        </a:graphic>
      </p:graphicFrame>
      <p:pic>
        <p:nvPicPr>
          <p:cNvPr id="120837" name="Рисунок 7" descr=";"/>
          <p:cNvPicPr>
            <a:picLocks noChangeAspect="1" noChangeArrowheads="1"/>
          </p:cNvPicPr>
          <p:nvPr/>
        </p:nvPicPr>
        <p:blipFill>
          <a:blip r:embed="rId2" cstate="print">
            <a:lum contrast="14000"/>
            <a:grayscl/>
          </a:blip>
          <a:srcRect l="19362" t="14249" r="18233" b="15662"/>
          <a:stretch>
            <a:fillRect/>
          </a:stretch>
        </p:blipFill>
        <p:spPr bwMode="auto">
          <a:xfrm>
            <a:off x="4572000" y="381000"/>
            <a:ext cx="1036377" cy="1600200"/>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pic>
        <p:nvPicPr>
          <p:cNvPr id="120838" name="Рисунок 8" descr=";"/>
          <p:cNvPicPr>
            <a:picLocks noChangeAspect="1" noChangeArrowheads="1"/>
          </p:cNvPicPr>
          <p:nvPr/>
        </p:nvPicPr>
        <p:blipFill>
          <a:blip r:embed="rId3" cstate="print">
            <a:lum contrast="16000"/>
            <a:grayscl/>
          </a:blip>
          <a:srcRect t="27570" r="5003" b="18839"/>
          <a:stretch>
            <a:fillRect/>
          </a:stretch>
        </p:blipFill>
        <p:spPr bwMode="auto">
          <a:xfrm>
            <a:off x="381000" y="533400"/>
            <a:ext cx="1752600" cy="1347498"/>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pic>
        <p:nvPicPr>
          <p:cNvPr id="120836" name="Рисунок 9" descr=";"/>
          <p:cNvPicPr>
            <a:picLocks noChangeAspect="1" noChangeArrowheads="1"/>
          </p:cNvPicPr>
          <p:nvPr/>
        </p:nvPicPr>
        <p:blipFill>
          <a:blip r:embed="rId4" cstate="print">
            <a:lum contrast="16000"/>
            <a:grayscl/>
          </a:blip>
          <a:srcRect t="25391" r="8824" b="9018"/>
          <a:stretch>
            <a:fillRect/>
          </a:stretch>
        </p:blipFill>
        <p:spPr bwMode="auto">
          <a:xfrm>
            <a:off x="304800" y="2362200"/>
            <a:ext cx="1524000" cy="1509467"/>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pic>
        <p:nvPicPr>
          <p:cNvPr id="120835" name="Рисунок 10" descr=";"/>
          <p:cNvPicPr>
            <a:picLocks noChangeAspect="1" noChangeArrowheads="1"/>
          </p:cNvPicPr>
          <p:nvPr/>
        </p:nvPicPr>
        <p:blipFill>
          <a:blip r:embed="rId5" cstate="print">
            <a:lum contrast="20000"/>
            <a:grayscl/>
          </a:blip>
          <a:srcRect l="15018" t="13501" r="14668" b="18088"/>
          <a:stretch>
            <a:fillRect/>
          </a:stretch>
        </p:blipFill>
        <p:spPr bwMode="auto">
          <a:xfrm>
            <a:off x="4572000" y="2286000"/>
            <a:ext cx="1200150" cy="1600200"/>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pic>
        <p:nvPicPr>
          <p:cNvPr id="120834" name="Picture 2" descr="ghjg1"/>
          <p:cNvPicPr>
            <a:picLocks noChangeAspect="1" noChangeArrowheads="1"/>
          </p:cNvPicPr>
          <p:nvPr/>
        </p:nvPicPr>
        <p:blipFill>
          <a:blip r:embed="rId6" cstate="print">
            <a:lum bright="20000" contrast="32000"/>
            <a:grayscl/>
          </a:blip>
          <a:srcRect/>
          <a:stretch>
            <a:fillRect/>
          </a:stretch>
        </p:blipFill>
        <p:spPr bwMode="auto">
          <a:xfrm>
            <a:off x="304800" y="4495800"/>
            <a:ext cx="1360923" cy="1524000"/>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pic>
        <p:nvPicPr>
          <p:cNvPr id="120833" name="Picture 1" descr="ghjg"/>
          <p:cNvPicPr>
            <a:picLocks noChangeAspect="1" noChangeArrowheads="1"/>
          </p:cNvPicPr>
          <p:nvPr/>
        </p:nvPicPr>
        <p:blipFill>
          <a:blip r:embed="rId7" cstate="print">
            <a:lum bright="20000" contrast="60000"/>
            <a:grayscl/>
          </a:blip>
          <a:srcRect/>
          <a:stretch>
            <a:fillRect/>
          </a:stretch>
        </p:blipFill>
        <p:spPr bwMode="auto">
          <a:xfrm>
            <a:off x="4572000" y="4343400"/>
            <a:ext cx="1295400" cy="1638910"/>
          </a:xfrm>
          <a:prstGeom prst="snip2DiagRect">
            <a:avLst>
              <a:gd name="adj1" fmla="val 1535"/>
              <a:gd name="adj2" fmla="val 16667"/>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ransition spd="med">
    <p:strips/>
  </p:transition>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1703</TotalTime>
  <Words>740</Words>
  <Application>Microsoft Office PowerPoint</Application>
  <PresentationFormat>Экран (4:3)</PresentationFormat>
  <Paragraphs>102</Paragraphs>
  <Slides>14</Slides>
  <Notes>0</Notes>
  <HiddenSlides>0</HiddenSlides>
  <MMClips>0</MMClips>
  <ScaleCrop>false</ScaleCrop>
  <HeadingPairs>
    <vt:vector size="6" baseType="variant">
      <vt:variant>
        <vt:lpstr>Использованные шрифты</vt:lpstr>
      </vt:variant>
      <vt:variant>
        <vt:i4>8</vt:i4>
      </vt:variant>
      <vt:variant>
        <vt:lpstr>Тема</vt:lpstr>
      </vt:variant>
      <vt:variant>
        <vt:i4>1</vt:i4>
      </vt:variant>
      <vt:variant>
        <vt:lpstr>Заголовки слайдов</vt:lpstr>
      </vt:variant>
      <vt:variant>
        <vt:i4>14</vt:i4>
      </vt:variant>
    </vt:vector>
  </HeadingPairs>
  <TitlesOfParts>
    <vt:vector size="23" baseType="lpstr">
      <vt:lpstr>Arial</vt:lpstr>
      <vt:lpstr>Arial Black</vt:lpstr>
      <vt:lpstr>Bookman Old Style</vt:lpstr>
      <vt:lpstr>Calibri</vt:lpstr>
      <vt:lpstr>Century Schoolbook</vt:lpstr>
      <vt:lpstr>Comic Sans MS</vt:lpstr>
      <vt:lpstr>Times New Roman</vt:lpstr>
      <vt:lpstr>Wingdings</vt:lpstr>
      <vt:lpstr>Тема Office</vt:lpstr>
      <vt:lpstr>ПИОНЕРБОЛ</vt:lpstr>
      <vt:lpstr>Презентация PowerPoint</vt:lpstr>
      <vt:lpstr>           Чем пионербол отличается от волейбола?       Подвижная игра «пионербол» представляет собой дворовый вариант игры в волейбол. Поэтому и правила игры у них в некоторой степени схожи. В отличие от волейбола, где мяч отбивают, в пионерболе его нужно ЛОВИТЬ РУКАМИ. </vt:lpstr>
      <vt:lpstr>Презентация PowerPoint</vt:lpstr>
      <vt:lpstr> </vt:lpstr>
      <vt:lpstr>РАСПОЛОЖЕНИЕ ИГРОКОВ</vt:lpstr>
      <vt:lpstr>Презентация PowerPoint</vt:lpstr>
      <vt:lpstr>Презентация PowerPoint</vt:lpstr>
      <vt:lpstr>Презентация PowerPoint</vt:lpstr>
      <vt:lpstr>  Следует помнить, что официальных единственно верных правил пионербола не существует. Они могут быть скорректированы участниками команд по договоренности. При этом можно обсуждать  следующие вопросы: будет ли переход игроков во время игры;  какое количество мячей будет в игре;  сколько партий будет сыграно;  какое количество очков необходимо набрать команде для присуждения победы.   </vt:lpstr>
      <vt:lpstr> Подвижные игры с элементами пионербола </vt:lpstr>
      <vt:lpstr>Подвижные игры с элементами пионербола</vt:lpstr>
      <vt:lpstr>Тест "Пионербол"</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Admin</dc:creator>
  <cp:lastModifiedBy>RePack by Diakov</cp:lastModifiedBy>
  <cp:revision>78</cp:revision>
  <dcterms:created xsi:type="dcterms:W3CDTF">2014-12-01T05:32:43Z</dcterms:created>
  <dcterms:modified xsi:type="dcterms:W3CDTF">2016-02-17T13:22:12Z</dcterms:modified>
</cp:coreProperties>
</file>