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66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23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8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04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78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24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15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816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620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9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9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0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33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797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68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4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7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9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eoples.ru/city/4737.html" TargetMode="External"/><Relationship Id="rId13" Type="http://schemas.openxmlformats.org/officeDocument/2006/relationships/image" Target="../media/image8.gif"/><Relationship Id="rId3" Type="http://schemas.openxmlformats.org/officeDocument/2006/relationships/hyperlink" Target="http://days.peoples.ru/year/1898.shtml" TargetMode="External"/><Relationship Id="rId7" Type="http://schemas.openxmlformats.org/officeDocument/2006/relationships/hyperlink" Target="http://days.peoples.ru/year/1937.shtml" TargetMode="External"/><Relationship Id="rId12" Type="http://schemas.openxmlformats.org/officeDocument/2006/relationships/image" Target="../media/image7.gif"/><Relationship Id="rId2" Type="http://schemas.openxmlformats.org/officeDocument/2006/relationships/hyperlink" Target="http://days.peoples.ru/092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ays.peoples.ru/0711.html" TargetMode="External"/><Relationship Id="rId11" Type="http://schemas.openxmlformats.org/officeDocument/2006/relationships/hyperlink" Target="http://slovari.yandex.ru/~%D0%BA%D0%BD%D0%B8%D0%B3%D0%B8/%D0%94%D0%B6%D0%B0%D0%B7,%20%D1%80%D0%BE%D0%BA-%20%D0%B8%20%D0%BF%D0%BE%D0%BF-%D0%BC%D1%83%D0%B7%D1%8B%D0%BA%D0%B0/%D0%94%D0%B6%D0%B0%D0%B7/" TargetMode="External"/><Relationship Id="rId5" Type="http://schemas.openxmlformats.org/officeDocument/2006/relationships/hyperlink" Target="http://www.peoples.ru/country/us-born.html" TargetMode="External"/><Relationship Id="rId15" Type="http://schemas.openxmlformats.org/officeDocument/2006/relationships/image" Target="../media/image10.jpg"/><Relationship Id="rId10" Type="http://schemas.openxmlformats.org/officeDocument/2006/relationships/hyperlink" Target="http://www.peoples.ru/age/38.html" TargetMode="External"/><Relationship Id="rId4" Type="http://schemas.openxmlformats.org/officeDocument/2006/relationships/hyperlink" Target="http://www.peoples.ru/city/1709895.html" TargetMode="External"/><Relationship Id="rId9" Type="http://schemas.openxmlformats.org/officeDocument/2006/relationships/hyperlink" Target="http://www.peoples.ru/country/us-died.html" TargetMode="External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5313" y="3362474"/>
            <a:ext cx="6815669" cy="1515533"/>
          </a:xfrm>
        </p:spPr>
        <p:txBody>
          <a:bodyPr/>
          <a:lstStyle/>
          <a:p>
            <a:r>
              <a:rPr lang="ru-RU" dirty="0" smtClean="0"/>
              <a:t>Джордж Гершвин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Жизнь и творчество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09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29" y="-119743"/>
            <a:ext cx="12137571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А началось эта история еще в 1926 году. Как-то Джордж долго не мог заснуть и решил немного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почитать </a:t>
            </a:r>
            <a:r>
              <a:rPr lang="ru-RU" sz="2000" dirty="0"/>
              <a:t>на ночь. На глаза ему и попалась книга </a:t>
            </a:r>
            <a:r>
              <a:rPr lang="ru-RU" sz="2000" dirty="0" err="1"/>
              <a:t>Хэйворда</a:t>
            </a:r>
            <a:r>
              <a:rPr lang="ru-RU" sz="2000" dirty="0"/>
              <a:t> «Порги и </a:t>
            </a:r>
            <a:r>
              <a:rPr lang="ru-RU" sz="2000" dirty="0" err="1"/>
              <a:t>Бэсс</a:t>
            </a:r>
            <a:r>
              <a:rPr lang="ru-RU" sz="2000" dirty="0"/>
              <a:t>», он начал читать, и уже не мог оторваться, пока не дочитал до конца. Колоритный быт негров американского юга, история любви калеки Порги и красавицы </a:t>
            </a:r>
            <a:r>
              <a:rPr lang="ru-RU" sz="2000" dirty="0" err="1"/>
              <a:t>Бесс</a:t>
            </a:r>
            <a:r>
              <a:rPr lang="ru-RU" sz="2000" dirty="0"/>
              <a:t>, нежность и страсть, предательство и верность, любовь и измена. О таком сюжете </a:t>
            </a:r>
            <a:r>
              <a:rPr lang="ru-RU" sz="2000" dirty="0" smtClean="0"/>
              <a:t>для </a:t>
            </a:r>
            <a:r>
              <a:rPr lang="ru-RU" sz="2000" dirty="0"/>
              <a:t>оперы, можно было только мечтать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Метрополитен-опера предложила композитору заключить контракт на </a:t>
            </a:r>
            <a:r>
              <a:rPr lang="ru-RU" sz="2000" dirty="0" smtClean="0"/>
              <a:t>постановку</a:t>
            </a:r>
            <a:r>
              <a:rPr lang="ru-RU" sz="2000" dirty="0"/>
              <a:t>, но от предложения пришлось отказаться т.к. негры-певцы не </a:t>
            </a:r>
            <a:r>
              <a:rPr lang="ru-RU" sz="2000" dirty="0" smtClean="0"/>
              <a:t>допускались </a:t>
            </a:r>
            <a:r>
              <a:rPr lang="ru-RU" sz="2000" dirty="0"/>
              <a:t>на прославленную сцену,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а </a:t>
            </a:r>
            <a:r>
              <a:rPr lang="ru-RU" sz="2000" dirty="0"/>
              <a:t>композитор не мыслил себе </a:t>
            </a:r>
            <a:r>
              <a:rPr lang="ru-RU" sz="2000" dirty="0" smtClean="0"/>
              <a:t>других </a:t>
            </a:r>
            <a:r>
              <a:rPr lang="ru-RU" sz="2000" dirty="0"/>
              <a:t>исполнителей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Премьера состоялась 30 ноября 1935 года в </a:t>
            </a:r>
            <a:r>
              <a:rPr lang="ru-RU" sz="2000" dirty="0" smtClean="0"/>
              <a:t> Бостоне. </a:t>
            </a:r>
            <a:r>
              <a:rPr lang="ru-RU" sz="2000" dirty="0"/>
              <a:t>Опера </a:t>
            </a:r>
            <a:r>
              <a:rPr lang="ru-RU" sz="2000" dirty="0" smtClean="0"/>
              <a:t>была поставлена</a:t>
            </a:r>
          </a:p>
          <a:p>
            <a:pPr marL="0" indent="0">
              <a:buNone/>
            </a:pPr>
            <a:r>
              <a:rPr lang="ru-RU" sz="2000" dirty="0" smtClean="0"/>
              <a:t>          </a:t>
            </a:r>
            <a:r>
              <a:rPr lang="ru-RU" sz="2000" dirty="0"/>
              <a:t>режиссером Рубеном </a:t>
            </a:r>
            <a:r>
              <a:rPr lang="ru-RU" sz="2000" dirty="0" err="1" smtClean="0"/>
              <a:t>Мамуляном</a:t>
            </a:r>
            <a:r>
              <a:rPr lang="ru-RU" sz="2000" dirty="0" smtClean="0"/>
              <a:t>, </a:t>
            </a:r>
            <a:r>
              <a:rPr lang="ru-RU" sz="2000" dirty="0"/>
              <a:t>учившимся в Московском университете.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Декорации </a:t>
            </a:r>
            <a:r>
              <a:rPr lang="ru-RU" sz="2000" dirty="0"/>
              <a:t>и костюмы были выполнены по эскизам Сергея Судейкина.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Публика </a:t>
            </a:r>
            <a:r>
              <a:rPr lang="ru-RU" sz="2000" dirty="0"/>
              <a:t>приняла оперу с огромным энтузиазмом. Газеты после премьеры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писали</a:t>
            </a:r>
            <a:r>
              <a:rPr lang="ru-RU" sz="2000" dirty="0"/>
              <a:t>, что никогда прежде американская музыка не сверкала </a:t>
            </a:r>
            <a:r>
              <a:rPr lang="ru-RU" sz="2000" dirty="0" smtClean="0"/>
              <a:t>таким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/>
              <a:t>разнообразием народных интонаций. Блюзы, </a:t>
            </a:r>
            <a:r>
              <a:rPr lang="ru-RU" sz="2000" dirty="0" err="1"/>
              <a:t>спиричуэлс</a:t>
            </a:r>
            <a:r>
              <a:rPr lang="ru-RU" sz="2000" dirty="0"/>
              <a:t>, духовные гимны,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трудовые </a:t>
            </a:r>
            <a:r>
              <a:rPr lang="ru-RU" sz="2000" dirty="0"/>
              <a:t>негритянские песни элементы джаза и классика сливались в одну </a:t>
            </a:r>
            <a:endParaRPr lang="ru-RU" sz="2000" dirty="0" smtClean="0"/>
          </a:p>
          <a:p>
            <a:r>
              <a:rPr lang="ru-RU" sz="2000" dirty="0" smtClean="0"/>
              <a:t>упоительную </a:t>
            </a:r>
            <a:r>
              <a:rPr lang="ru-RU" sz="2000" dirty="0"/>
              <a:t>музыкальную ткань.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80" y="2133599"/>
            <a:ext cx="3083476" cy="4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5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707571"/>
            <a:ext cx="9601196" cy="595448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После премьеры Джордж не мог ни есть, ни спать. Его начали мучить головные боли, он стал раздражительным и вспыльчивым. Друзья решили, что он устал и сказывается колоссальное нервное напряжение.</a:t>
            </a:r>
          </a:p>
          <a:p>
            <a:r>
              <a:rPr lang="ru-RU" dirty="0"/>
              <a:t>Обеспокоенные врачи советуют отдохнуть. Гершвин едет в Мексику и возвращается полный сил и творческих планов. Ему предлагают поработать в Голливуде</a:t>
            </a:r>
            <a:r>
              <a:rPr lang="ru-RU" dirty="0" smtClean="0"/>
              <a:t>. </a:t>
            </a:r>
            <a:r>
              <a:rPr lang="ru-RU" dirty="0"/>
              <a:t>Но работа на фабрике грез не пришлась композитору по душе. Он мечтал о серьезной музыке и бесчисленные голливудские сценарии о золушках и сказочных принцах были ему в тягость.</a:t>
            </a:r>
          </a:p>
          <a:p>
            <a:r>
              <a:rPr lang="ru-RU" dirty="0"/>
              <a:t>Он немного похудел и его друзья все чаще замечали подавленное и унылое настроение весельчака Джорджа. Из состояния меланхолии его выводили только концерты. </a:t>
            </a:r>
            <a:r>
              <a:rPr lang="ru-RU" dirty="0" smtClean="0"/>
              <a:t>Какая-то </a:t>
            </a:r>
            <a:r>
              <a:rPr lang="ru-RU" dirty="0"/>
              <a:t>болезнь незаметно подтачивала могучий организм. Внешне он почти не изменился, но стал раздражительным и выглядел очень </a:t>
            </a:r>
            <a:r>
              <a:rPr lang="ru-RU" dirty="0" smtClean="0"/>
              <a:t>усталым </a:t>
            </a:r>
            <a:r>
              <a:rPr lang="ru-RU" dirty="0"/>
              <a:t>Его кладут в клинику, </a:t>
            </a:r>
            <a:r>
              <a:rPr lang="ru-RU" dirty="0" smtClean="0"/>
              <a:t>врачи </a:t>
            </a:r>
            <a:r>
              <a:rPr lang="ru-RU" dirty="0"/>
              <a:t>убедились в том, что перед ними тяжелый случай рака мозга. Джорджу предстояла серьезная операция. Знаменитый нейрохирург Денди был в отпуске. По распоряжению правительства два эсминца разыскали в океане его яхту и доставили профессора в клинику, где находился Гершвин. Операция не внесла изменений в положение больного. 11 июля 1937 года Джордж Гершвин в возрасте 38 лет скончался.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889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86425"/>
              </p:ext>
            </p:extLst>
          </p:nvPr>
        </p:nvGraphicFramePr>
        <p:xfrm>
          <a:off x="5056600" y="1564821"/>
          <a:ext cx="8109486" cy="4496760"/>
        </p:xfrm>
        <a:graphic>
          <a:graphicData uri="http://schemas.openxmlformats.org/drawingml/2006/table">
            <a:tbl>
              <a:tblPr/>
              <a:tblGrid>
                <a:gridCol w="179720"/>
                <a:gridCol w="7929766"/>
              </a:tblGrid>
              <a:tr h="4081742">
                <a:tc>
                  <a:txBody>
                    <a:bodyPr/>
                    <a:lstStyle/>
                    <a:p>
                      <a:endParaRPr lang="ru-RU" sz="1500" dirty="0">
                        <a:effectLst/>
                      </a:endParaRPr>
                    </a:p>
                  </a:txBody>
                  <a:tcPr marL="77160" marR="77160" marT="38580" marB="3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effectLst/>
                          <a:latin typeface="georgia" panose="02040502050405020303" pitchFamily="18" charset="0"/>
                        </a:rPr>
                        <a:t>Джордж Гершвин</a:t>
                      </a:r>
                    </a:p>
                    <a:p>
                      <a:r>
                        <a:rPr lang="en-US" sz="2000" b="1" i="1" dirty="0">
                          <a:solidFill>
                            <a:srgbClr val="D61D00"/>
                          </a:solidFill>
                          <a:effectLst/>
                          <a:latin typeface="Georgia" panose="02040502050405020303" pitchFamily="18" charset="0"/>
                        </a:rPr>
                        <a:t>George Gershwin</a:t>
                      </a:r>
                    </a:p>
                    <a:p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День рождения: </a:t>
                      </a:r>
                      <a:r>
                        <a:rPr lang="ru-RU" sz="2000" i="1" u="none" strike="noStrike" dirty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2" tooltip="родились 26 09"/>
                        </a:rPr>
                        <a:t>26.09</a:t>
                      </a: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.</a:t>
                      </a:r>
                      <a:r>
                        <a:rPr lang="ru-RU" sz="2000" i="1" u="none" strike="noStrike" dirty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3" tooltip="родились в 1898 году"/>
                        </a:rPr>
                        <a:t>1898</a:t>
                      </a: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 года</a:t>
                      </a:r>
                      <a:b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ru-RU" sz="2000" i="1" dirty="0" smtClean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Место </a:t>
                      </a: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рождения: </a:t>
                      </a:r>
                      <a:r>
                        <a:rPr lang="ru-RU" sz="2000" b="1" i="1" u="none" strike="noStrike" dirty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4" tooltip="все рожденные в городе Бруклин"/>
                        </a:rPr>
                        <a:t>Бруклин</a:t>
                      </a: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, </a:t>
                      </a:r>
                      <a:r>
                        <a:rPr lang="ru-RU" sz="2000" i="1" u="none" strike="noStrike" dirty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5" tooltip="все родившиеся в стране США"/>
                        </a:rPr>
                        <a:t>США</a:t>
                      </a: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/>
                      </a:r>
                      <a:b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Дата смерти: </a:t>
                      </a:r>
                      <a:r>
                        <a:rPr lang="ru-RU" sz="2000" i="1" u="none" strike="noStrike" dirty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6" tooltip="скончались 11 07"/>
                        </a:rPr>
                        <a:t>11.07</a:t>
                      </a: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.</a:t>
                      </a:r>
                      <a:r>
                        <a:rPr lang="ru-RU" sz="2000" i="1" u="none" strike="noStrike" dirty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7" tooltip="умер в 1937"/>
                        </a:rPr>
                        <a:t>1937</a:t>
                      </a: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 года</a:t>
                      </a:r>
                      <a:b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Место смерти: </a:t>
                      </a:r>
                      <a:r>
                        <a:rPr lang="ru-RU" sz="2000" b="1" i="1" u="none" strike="noStrike" dirty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8" tooltip="все умершие в городе Голливуд"/>
                        </a:rPr>
                        <a:t>Голливуд</a:t>
                      </a: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, </a:t>
                      </a:r>
                      <a:r>
                        <a:rPr lang="ru-RU" sz="2000" i="1" u="none" strike="noStrike" dirty="0" smtClean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9" tooltip="все родившиеся в стране США"/>
                        </a:rPr>
                        <a:t>США</a:t>
                      </a:r>
                      <a:endParaRPr lang="ru-RU" sz="2000" i="1" u="none" strike="noStrike" dirty="0" smtClean="0">
                        <a:solidFill>
                          <a:srgbClr val="005689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r>
                        <a:rPr lang="ru-RU" sz="2000" i="1" dirty="0" smtClean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Возраст: </a:t>
                      </a:r>
                      <a:r>
                        <a:rPr lang="ru-RU" sz="2000" i="1" u="none" strike="noStrike" dirty="0" smtClean="0">
                          <a:solidFill>
                            <a:srgbClr val="005689"/>
                          </a:solidFill>
                          <a:effectLst/>
                          <a:latin typeface="georgia" panose="02040502050405020303" pitchFamily="18" charset="0"/>
                          <a:hlinkClick r:id="rId10" tooltip="возраст 38 лет"/>
                        </a:rPr>
                        <a:t>38 лет</a:t>
                      </a:r>
                      <a:endParaRPr lang="ru-RU" sz="2000" i="1" u="none" strike="noStrike" dirty="0" smtClean="0">
                        <a:solidFill>
                          <a:srgbClr val="6666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/>
                      </a:r>
                      <a:b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ru-RU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Оригинальное имя: Яков </a:t>
                      </a:r>
                      <a:r>
                        <a:rPr lang="ru-RU" sz="2000" i="1" dirty="0" err="1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Гершовиц</a:t>
                      </a:r>
                      <a:r>
                        <a:rPr lang="ru-RU" sz="15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/>
                      </a:r>
                      <a:br>
                        <a:rPr lang="ru-RU" sz="15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endParaRPr lang="ru-RU" sz="1500" i="1" dirty="0" smtClean="0">
                        <a:solidFill>
                          <a:srgbClr val="6666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r>
                        <a:rPr lang="ru-RU" sz="2000" i="1" dirty="0" smtClean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>Создатель </a:t>
                      </a:r>
                      <a:r>
                        <a:rPr lang="ru-RU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симфоджаза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(стиль, </a:t>
                      </a:r>
                    </a:p>
                    <a:p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сочетающий в себе элементы </a:t>
                      </a:r>
                      <a:r>
                        <a:rPr lang="ru-RU" sz="20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  <a:hlinkClick r:id="rId11" tooltip="Джаз"/>
                        </a:rPr>
                        <a:t>джаза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 и </a:t>
                      </a:r>
                    </a:p>
                    <a:p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легкой симфонической музыки. </a:t>
                      </a:r>
                      <a:r>
                        <a:rPr lang="en-US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  <a:t/>
                      </a:r>
                      <a:br>
                        <a:rPr lang="en-US" sz="2000" i="1" dirty="0">
                          <a:solidFill>
                            <a:srgbClr val="666666"/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endParaRPr lang="en-US" sz="2000" i="1" dirty="0">
                        <a:solidFill>
                          <a:srgbClr val="666666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endParaRPr lang="ru-RU" sz="1500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77160" marR="77160" marT="38580" marB="385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http://www.peoples.ru/horoscope/pic/zodiac/libra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2557463"/>
            <a:ext cx="381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www.peoples.ru/horoscope/pic/druid/nutwood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2557463"/>
            <a:ext cx="3810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oples.ru/horoscope/pic/kelt/heather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2557463"/>
            <a:ext cx="3810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2" y="1461407"/>
            <a:ext cx="33432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4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9457" y="978503"/>
            <a:ext cx="6422572" cy="518281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 Джордж </a:t>
            </a:r>
            <a:r>
              <a:rPr lang="ru-RU" dirty="0" smtClean="0"/>
              <a:t>Гершвин </a:t>
            </a:r>
            <a:r>
              <a:rPr lang="ru-RU" dirty="0"/>
              <a:t>родился в Нью-Йорке, но его родители были родом из Петербурга. Мать Роза </a:t>
            </a:r>
            <a:r>
              <a:rPr lang="ru-RU" dirty="0" err="1"/>
              <a:t>Брушкина</a:t>
            </a:r>
            <a:r>
              <a:rPr lang="ru-RU" dirty="0"/>
              <a:t> происходила из зажиточной семьи торговца мехами, а отец Моисей </a:t>
            </a:r>
            <a:r>
              <a:rPr lang="ru-RU" dirty="0" err="1"/>
              <a:t>Гершович</a:t>
            </a:r>
            <a:r>
              <a:rPr lang="ru-RU" dirty="0"/>
              <a:t> был сыном оружейника, получившего особые привилегии от царского правительства за изобретение новой модели ружья.</a:t>
            </a:r>
          </a:p>
          <a:p>
            <a:r>
              <a:rPr lang="ru-RU" dirty="0"/>
              <a:t>Роза с юности отличалась поразительной красотой и было немудрено, что 19- летний Моисей по уши влюбился в 15 - летнюю девочку раз и навсегда.</a:t>
            </a:r>
          </a:p>
          <a:p>
            <a:r>
              <a:rPr lang="ru-RU" dirty="0"/>
              <a:t>В конце 19 века по России прокатилась волна погромов. Отец Розы бросает все и по примеру многих российских евреев, навсегда покидает Россию и иммигрирует в Америку, подальше от погромов и государственного антисемитизма.</a:t>
            </a:r>
          </a:p>
          <a:p>
            <a:r>
              <a:rPr lang="ru-RU" dirty="0"/>
              <a:t>Влюбленный Моисей </a:t>
            </a:r>
            <a:r>
              <a:rPr lang="ru-RU" dirty="0" err="1"/>
              <a:t>Гершович</a:t>
            </a:r>
            <a:r>
              <a:rPr lang="ru-RU" dirty="0"/>
              <a:t>, не мыслил своей жизни без Розы и отправляется вслед за ней в Америку.</a:t>
            </a:r>
          </a:p>
          <a:p>
            <a:r>
              <a:rPr lang="ru-RU" dirty="0"/>
              <a:t>Роза и Моисей вновь встретились в Нью-Йорке и вскоре </a:t>
            </a:r>
            <a:r>
              <a:rPr lang="ru-RU" dirty="0" smtClean="0"/>
              <a:t>поженились.</a:t>
            </a:r>
            <a:r>
              <a:rPr lang="ru-RU" dirty="0"/>
              <a:t>  Э</a:t>
            </a:r>
            <a:r>
              <a:rPr lang="ru-RU" dirty="0" smtClean="0"/>
              <a:t>то </a:t>
            </a:r>
            <a:r>
              <a:rPr lang="ru-RU" dirty="0"/>
              <a:t>произошло 21 июля 1895 </a:t>
            </a:r>
            <a:r>
              <a:rPr lang="ru-RU" dirty="0" smtClean="0"/>
              <a:t>года.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71" y="847874"/>
            <a:ext cx="3282043" cy="50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9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4773" y="1012371"/>
            <a:ext cx="9601196" cy="472198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Через год после </a:t>
            </a:r>
            <a:r>
              <a:rPr lang="ru-RU" dirty="0" smtClean="0"/>
              <a:t>свадьбы </a:t>
            </a:r>
            <a:r>
              <a:rPr lang="ru-RU" dirty="0"/>
              <a:t>у четы </a:t>
            </a:r>
            <a:r>
              <a:rPr lang="ru-RU" dirty="0" err="1"/>
              <a:t>Гершвиных</a:t>
            </a:r>
            <a:r>
              <a:rPr lang="ru-RU" dirty="0"/>
              <a:t>, так теперь звучала их фамилия, родился </a:t>
            </a:r>
            <a:r>
              <a:rPr lang="ru-RU" dirty="0" smtClean="0"/>
              <a:t>первенец, </a:t>
            </a:r>
            <a:r>
              <a:rPr lang="ru-RU" dirty="0"/>
              <a:t>а 26 сентября 1898 году на свет появляется второй </a:t>
            </a:r>
            <a:r>
              <a:rPr lang="ru-RU" dirty="0" smtClean="0"/>
              <a:t>сын, </a:t>
            </a:r>
            <a:r>
              <a:rPr lang="ru-RU" dirty="0"/>
              <a:t>которых теперь весь мир знает как </a:t>
            </a:r>
            <a:r>
              <a:rPr lang="ru-RU" dirty="0" err="1"/>
              <a:t>Айру</a:t>
            </a:r>
            <a:r>
              <a:rPr lang="ru-RU" dirty="0"/>
              <a:t> и Джорджа </a:t>
            </a:r>
            <a:r>
              <a:rPr lang="ru-RU" dirty="0" err="1"/>
              <a:t>Гершвиных</a:t>
            </a:r>
            <a:r>
              <a:rPr lang="ru-RU" dirty="0"/>
              <a:t>. </a:t>
            </a:r>
            <a:r>
              <a:rPr lang="ru-RU" dirty="0" smtClean="0"/>
              <a:t> Вслед </a:t>
            </a:r>
            <a:r>
              <a:rPr lang="ru-RU" dirty="0"/>
              <a:t>за Джорджем и </a:t>
            </a:r>
            <a:r>
              <a:rPr lang="ru-RU" dirty="0" err="1"/>
              <a:t>Айрой</a:t>
            </a:r>
            <a:r>
              <a:rPr lang="ru-RU" dirty="0"/>
              <a:t> вскоре появляются еще двое </a:t>
            </a:r>
            <a:r>
              <a:rPr lang="ru-RU" dirty="0" smtClean="0"/>
              <a:t>детей.</a:t>
            </a:r>
            <a:endParaRPr lang="ru-RU" dirty="0"/>
          </a:p>
          <a:p>
            <a:r>
              <a:rPr lang="ru-RU" dirty="0"/>
              <a:t>Полновластной главой семьи была красавица-мать и она правила семьей единовластно как императрица. Честолюбивая, властная и энергичная, Роза Гершвин жила американской мечтой о богатстве, удаче и успехе и все время подталкивала своего не очень то расторопного мужа к новым предприятиям и </a:t>
            </a:r>
            <a:r>
              <a:rPr lang="ru-RU" dirty="0" smtClean="0"/>
              <a:t>авантюрам</a:t>
            </a:r>
          </a:p>
          <a:p>
            <a:r>
              <a:rPr lang="ru-RU" dirty="0"/>
              <a:t>Семья жила не богато, но и не зная нужды. </a:t>
            </a:r>
            <a:r>
              <a:rPr lang="ru-RU" dirty="0" smtClean="0"/>
              <a:t>В </a:t>
            </a:r>
            <a:r>
              <a:rPr lang="ru-RU" dirty="0"/>
              <a:t>доме даже было фортепьяно. Его, правда, купили не шумному и непоседливому Джорджу, увлекавшемуся лишь роликами, драками и футболом, а тихому и послушному </a:t>
            </a:r>
            <a:r>
              <a:rPr lang="ru-RU" dirty="0" err="1"/>
              <a:t>Айре</a:t>
            </a:r>
            <a:r>
              <a:rPr lang="ru-RU" dirty="0"/>
              <a:t>. Семья не была музыкальной, но музыка проникала в дома обитателей Нью-Йорка помимо их воли. Она гремела на улицах духовыми оркестрами, игравшими все, что было по сердцу его </a:t>
            </a:r>
            <a:r>
              <a:rPr lang="ru-RU" dirty="0" err="1"/>
              <a:t>разноплеменным</a:t>
            </a:r>
            <a:r>
              <a:rPr lang="ru-RU" dirty="0"/>
              <a:t> обитателям: английские песенки, шотландские баллады, французские куплеты, еврейские напевы и негритянские мелодии, а из ночных клубов доносилась ни на что не похожая синкопированная музыка, которую на заре нового века, назвали </a:t>
            </a:r>
            <a:r>
              <a:rPr lang="ru-RU" b="1" dirty="0"/>
              <a:t>«джазом».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4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16039" y="2401469"/>
            <a:ext cx="9592732" cy="2954868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И тут </a:t>
            </a:r>
            <a:r>
              <a:rPr lang="ru-RU" sz="2000" dirty="0" err="1"/>
              <a:t>произощло</a:t>
            </a:r>
            <a:r>
              <a:rPr lang="ru-RU" sz="2000" dirty="0"/>
              <a:t> невероятное. Именно Джордж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заинтересовался </a:t>
            </a:r>
            <a:r>
              <a:rPr lang="ru-RU" sz="2000" dirty="0"/>
              <a:t>музыкой и страстно захотел заниматься.</a:t>
            </a:r>
            <a:br>
              <a:rPr lang="ru-RU" sz="2000" dirty="0"/>
            </a:br>
            <a:r>
              <a:rPr lang="ru-RU" sz="2000" dirty="0"/>
              <a:t>"Мальчик - гениален", - писал его учитель, - "никаких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сомнений</a:t>
            </a:r>
            <a:r>
              <a:rPr lang="ru-RU" sz="2000" dirty="0"/>
              <a:t>; он сходит с ума от музыки и не может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дождаться </a:t>
            </a:r>
            <a:r>
              <a:rPr lang="ru-RU" sz="2000" dirty="0"/>
              <a:t>следующего урока. Время не существует </a:t>
            </a:r>
            <a:r>
              <a:rPr lang="ru-RU" sz="2000" dirty="0" smtClean="0"/>
              <a:t>для</a:t>
            </a:r>
            <a:br>
              <a:rPr lang="ru-RU" sz="2000" dirty="0" smtClean="0"/>
            </a:br>
            <a:r>
              <a:rPr lang="ru-RU" sz="2000" dirty="0" smtClean="0"/>
              <a:t>него</a:t>
            </a:r>
            <a:r>
              <a:rPr lang="ru-RU" sz="2000" dirty="0"/>
              <a:t>, когда он играет. Но его интересует современная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музыка</a:t>
            </a:r>
            <a:r>
              <a:rPr lang="ru-RU" sz="2000" dirty="0"/>
              <a:t>, джаз. Я не возражаю. Но вначале ему следует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фундаментально </a:t>
            </a:r>
            <a:r>
              <a:rPr lang="ru-RU" sz="2000" dirty="0"/>
              <a:t>овладеть классической музыкой».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6934200" y="4343399"/>
            <a:ext cx="3962400" cy="827315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Айра</a:t>
            </a:r>
            <a:r>
              <a:rPr lang="ru-RU" dirty="0" smtClean="0"/>
              <a:t> Гершвин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65592"/>
            <a:ext cx="4190999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8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13" y="391885"/>
            <a:ext cx="11168743" cy="4972354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Слава Джорджа как композитора началась с обычных песенок, звучащих на улицах. Автором </a:t>
            </a:r>
            <a:r>
              <a:rPr lang="ru-RU" sz="2000" dirty="0"/>
              <a:t>слов к </a:t>
            </a:r>
            <a:r>
              <a:rPr lang="ru-RU" sz="2000" dirty="0" smtClean="0"/>
              <a:t>этим песенкам </a:t>
            </a:r>
            <a:r>
              <a:rPr lang="ru-RU" sz="2000" dirty="0"/>
              <a:t>был старший брат Джорджа </a:t>
            </a:r>
            <a:r>
              <a:rPr lang="ru-RU" sz="2000" dirty="0" err="1"/>
              <a:t>Айра</a:t>
            </a:r>
            <a:r>
              <a:rPr lang="ru-RU" sz="2000" dirty="0"/>
              <a:t>.</a:t>
            </a:r>
          </a:p>
          <a:p>
            <a:r>
              <a:rPr lang="ru-RU" sz="2000" dirty="0"/>
              <a:t>Едва ли можно найти столь не похожих друг на друга людей как братья </a:t>
            </a:r>
            <a:r>
              <a:rPr lang="ru-RU" sz="2000" dirty="0" smtClean="0"/>
              <a:t>Гершвины. Джордж </a:t>
            </a:r>
            <a:r>
              <a:rPr lang="ru-RU" sz="2000" dirty="0"/>
              <a:t>заводной, шумный, общительный и нервный, он весь движение, порыв и непрерывная жажда деятельности. Ему просто не сиделось на месте, и он всегда был окружен многочисленными друзьями, и всегда в центре событий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r>
              <a:rPr lang="ru-RU" sz="2000" dirty="0" err="1"/>
              <a:t>Айра</a:t>
            </a:r>
            <a:r>
              <a:rPr lang="ru-RU" sz="2000" dirty="0"/>
              <a:t> уравновешен и спокоен. Блаженно растянувшись на диване, не спеша выкуривая одну сигару за другой, он мог не выходить из своей квартиры по нескольку дней, наслаждаясь покоем и тишиной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Джордж </a:t>
            </a:r>
            <a:r>
              <a:rPr lang="ru-RU" sz="2000" dirty="0"/>
              <a:t>был одержим музыкой и мог работать где угодно, когда угодно и сколько угодно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r>
              <a:rPr lang="ru-RU" sz="2000" dirty="0" smtClean="0"/>
              <a:t>Его </a:t>
            </a:r>
            <a:r>
              <a:rPr lang="ru-RU" sz="2000" dirty="0"/>
              <a:t>до конца жизни беспокоило отсутствие систематического музыкального образования и он, даже на пике славы, старался брать уроки музыки у известных музыкантов своего времени. Он говорил: «Мне еще многому нужно научится, я человек у которого немного таланта и очень много нахальства</a:t>
            </a:r>
            <a:r>
              <a:rPr lang="ru-RU" sz="2000" dirty="0" smtClean="0"/>
              <a:t>».</a:t>
            </a:r>
          </a:p>
          <a:p>
            <a:r>
              <a:rPr lang="ru-RU" sz="2000" dirty="0"/>
              <a:t>К 25 годам Джордж стал известным мастером “легкого” жанра. Его песни звучали по всей Америке, его многочисленные </a:t>
            </a:r>
            <a:r>
              <a:rPr lang="ru-RU" sz="2000" dirty="0" err="1"/>
              <a:t>мьюзиклы</a:t>
            </a:r>
            <a:r>
              <a:rPr lang="ru-RU" sz="2000" dirty="0"/>
              <a:t> шли на Бродвее, но настоящая слава композитора еще ждала своего часа. Двадцатые годы в Америке называют "веком </a:t>
            </a:r>
            <a:r>
              <a:rPr lang="ru-RU" sz="2000" dirty="0" smtClean="0"/>
              <a:t>джаза».</a:t>
            </a:r>
            <a:r>
              <a:rPr lang="ru-RU" sz="2000" dirty="0"/>
              <a:t> Пластинники Луи </a:t>
            </a:r>
            <a:r>
              <a:rPr lang="ru-RU" sz="2000" dirty="0" err="1"/>
              <a:t>Армстронга</a:t>
            </a:r>
            <a:r>
              <a:rPr lang="ru-RU" sz="2000" dirty="0"/>
              <a:t>, </a:t>
            </a:r>
            <a:r>
              <a:rPr lang="ru-RU" sz="2000" dirty="0" err="1"/>
              <a:t>Дюка</a:t>
            </a:r>
            <a:r>
              <a:rPr lang="ru-RU" sz="2000" dirty="0"/>
              <a:t> </a:t>
            </a:r>
            <a:r>
              <a:rPr lang="ru-RU" sz="2000" dirty="0" err="1"/>
              <a:t>Эллингтона</a:t>
            </a:r>
            <a:r>
              <a:rPr lang="ru-RU" sz="2000" dirty="0"/>
              <a:t>, Пола </a:t>
            </a:r>
            <a:r>
              <a:rPr lang="ru-RU" sz="2000" dirty="0" err="1"/>
              <a:t>Уайтмана</a:t>
            </a:r>
            <a:r>
              <a:rPr lang="ru-RU" sz="2000" dirty="0"/>
              <a:t> расходились миллионными тиражами, а в клубах и танцзалах, где они играли яблоку негде было упасть. Радио принесло джаз в каждый дом и, естественно это не могло пройти мимо Джорджа Гершвина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2772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8800" y="538843"/>
            <a:ext cx="5116282" cy="48235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«Рапсодия </a:t>
            </a:r>
            <a:r>
              <a:rPr lang="ru-RU" dirty="0">
                <a:solidFill>
                  <a:srgbClr val="FF0000"/>
                </a:solidFill>
              </a:rPr>
              <a:t>в стиле блюз</a:t>
            </a:r>
            <a:r>
              <a:rPr lang="ru-RU" dirty="0" smtClean="0">
                <a:solidFill>
                  <a:srgbClr val="FF0000"/>
                </a:solidFill>
              </a:rPr>
              <a:t>» 1924 г.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Премьера состоялась 12 февраля 1924 года, и эта дата стала поворотной в жизни и музыкальной карьере Джорджа Гершвина</a:t>
            </a:r>
            <a:r>
              <a:rPr lang="ru-RU" dirty="0" smtClean="0"/>
              <a:t>.</a:t>
            </a:r>
            <a:r>
              <a:rPr lang="ru-RU" dirty="0"/>
              <a:t> Гершвин проснулся знаменитым, и его слава вскоре достигла Европы</a:t>
            </a:r>
            <a:r>
              <a:rPr lang="ru-RU" dirty="0" smtClean="0"/>
              <a:t>.</a:t>
            </a:r>
            <a:r>
              <a:rPr lang="ru-RU" dirty="0"/>
              <a:t> Вместе со славой пришел и достаток. В 1925 году </a:t>
            </a:r>
            <a:r>
              <a:rPr lang="ru-RU" dirty="0" err="1"/>
              <a:t>Айра</a:t>
            </a:r>
            <a:r>
              <a:rPr lang="ru-RU" dirty="0"/>
              <a:t> и Джордж покупают пятиэтажный дом на 103-й улице Нью-Йорка, куда и перебирается все многочисленное семейство </a:t>
            </a:r>
            <a:r>
              <a:rPr lang="ru-RU" dirty="0" err="1"/>
              <a:t>Гершвиных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Гершвин - Рапсодия в блюзовых тонах  (audiopoisk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2046" y="5057625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5" y="538843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3374" y="673703"/>
            <a:ext cx="4909456" cy="462174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Сюита «Американец </a:t>
            </a:r>
            <a:r>
              <a:rPr lang="ru-RU" dirty="0">
                <a:solidFill>
                  <a:srgbClr val="FF0000"/>
                </a:solidFill>
              </a:rPr>
              <a:t>в Париже</a:t>
            </a:r>
            <a:r>
              <a:rPr lang="ru-RU" dirty="0" smtClean="0">
                <a:solidFill>
                  <a:srgbClr val="FF0000"/>
                </a:solidFill>
              </a:rPr>
              <a:t>» 1928 г.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/>
              <a:t>Из поездки по Европе Гершвин привозит новый замысел.</a:t>
            </a:r>
          </a:p>
          <a:p>
            <a:r>
              <a:rPr lang="ru-RU" dirty="0" smtClean="0"/>
              <a:t>Сюжет </a:t>
            </a:r>
            <a:r>
              <a:rPr lang="ru-RU" dirty="0"/>
              <a:t>сюиты таков: молодой американец приезжает в Париж и в погожее майское утро отправляется на прогулку по Елисейским полям. На каждом шагу он находит повод для восхищения. И не Лувр, не Версаль, а просто парижские улицы с их сутолокой, гудками таксомоторов, нарядной толпой. «Я хотел передать впечатление американского туриста в Париже - гуляющего по городу, слушающего уличные голоса и... погружающегося во французскую атмосферу», объяснял свой замысел Гершвин.</a:t>
            </a:r>
          </a:p>
          <a:p>
            <a:endParaRPr lang="ru-RU" dirty="0"/>
          </a:p>
        </p:txBody>
      </p:sp>
      <p:pic>
        <p:nvPicPr>
          <p:cNvPr id="4" name="George-Gershwin-Dzhordzh-Gershvin-1Amerikanec-v-Parizhe---Allegretto-graciozo(muz-muz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0945" y="5295447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5" y="-159891"/>
            <a:ext cx="3859203" cy="70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858" y="1022045"/>
            <a:ext cx="9601196" cy="480181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1933 году тридцатилетний Джордж Гершвин на вершине славы, у него солидный годовой доход, его имя гремит по обе стороны океана, им написано множество популярных песен и поставленных на Бродвее </a:t>
            </a:r>
            <a:r>
              <a:rPr lang="ru-RU" dirty="0" err="1"/>
              <a:t>мьюзиклов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Джордж </a:t>
            </a:r>
            <a:r>
              <a:rPr lang="ru-RU" dirty="0"/>
              <a:t>перебирается из дома на 105 </a:t>
            </a:r>
            <a:r>
              <a:rPr lang="ru-RU" dirty="0" smtClean="0"/>
              <a:t>улице в </a:t>
            </a:r>
            <a:r>
              <a:rPr lang="ru-RU" dirty="0"/>
              <a:t>новую двухэтажную квартиру, состоящую из четырнадцати жилых комнат, гимнастического зала, зала для приемов и английского сада. Квартира была элегантной и респектабельной, интерьер и мебель проектировались по эскизам лучших американских декораторов. В его рабочем кабинете был огромный письменный стол, со встроенными точилками для карандашей и всевозможными полочками для канцелярской мелочи, и роскошный рояль. Для работы были специально заказаны именные нотные листы с фамилией композитора в левом верхнем углу</a:t>
            </a:r>
            <a:r>
              <a:rPr lang="ru-RU" dirty="0" smtClean="0"/>
              <a:t>.</a:t>
            </a:r>
          </a:p>
          <a:p>
            <a:r>
              <a:rPr lang="ru-RU" dirty="0"/>
              <a:t>Джордж загружен по уши, песни и </a:t>
            </a:r>
            <a:r>
              <a:rPr lang="ru-RU" dirty="0" smtClean="0"/>
              <a:t>мюзиклы</a:t>
            </a:r>
            <a:r>
              <a:rPr lang="ru-RU" dirty="0"/>
              <a:t>, гастроли и радио передачи, просто не понятно, как среди этой массы дел он находит время и силы для работы над своим самым знаменитым и значительным произведением оперой «Порги и </a:t>
            </a:r>
            <a:r>
              <a:rPr lang="ru-RU" dirty="0" err="1"/>
              <a:t>Бесс</a:t>
            </a:r>
            <a:r>
              <a:rPr lang="ru-RU" dirty="0"/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0668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122</TotalTime>
  <Words>1219</Words>
  <Application>Microsoft Office PowerPoint</Application>
  <PresentationFormat>Широкоэкранный</PresentationFormat>
  <Paragraphs>46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Garamond</vt:lpstr>
      <vt:lpstr>georgia</vt:lpstr>
      <vt:lpstr>georgia</vt:lpstr>
      <vt:lpstr>Натуральные материалы</vt:lpstr>
      <vt:lpstr>Джордж Гершвин  Жизнь и творчество</vt:lpstr>
      <vt:lpstr>Презентация PowerPoint</vt:lpstr>
      <vt:lpstr>Презентация PowerPoint</vt:lpstr>
      <vt:lpstr>Презентация PowerPoint</vt:lpstr>
      <vt:lpstr>И тут произощло невероятное. Именно Джордж  заинтересовался музыкой и страстно захотел заниматься. "Мальчик - гениален", - писал его учитель, - "никаких  сомнений; он сходит с ума от музыки и не может  дождаться следующего урока. Время не существует для него, когда он играет. Но его интересует современная  музыка, джаз. Я не возражаю. Но вначале ему следует  фундаментально овладеть классической музыкой».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Мое величество</dc:creator>
  <cp:lastModifiedBy>Мое величество</cp:lastModifiedBy>
  <cp:revision>16</cp:revision>
  <dcterms:created xsi:type="dcterms:W3CDTF">2015-02-07T16:20:12Z</dcterms:created>
  <dcterms:modified xsi:type="dcterms:W3CDTF">2016-02-17T12:28:45Z</dcterms:modified>
</cp:coreProperties>
</file>