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9" r:id="rId10"/>
    <p:sldId id="270" r:id="rId11"/>
    <p:sldId id="271" r:id="rId12"/>
    <p:sldId id="263" r:id="rId13"/>
    <p:sldId id="265" r:id="rId14"/>
    <p:sldId id="264" r:id="rId15"/>
    <p:sldId id="272" r:id="rId16"/>
    <p:sldId id="273" r:id="rId17"/>
    <p:sldId id="266" r:id="rId18"/>
    <p:sldId id="275" r:id="rId19"/>
    <p:sldId id="276" r:id="rId20"/>
    <p:sldId id="278" r:id="rId21"/>
    <p:sldId id="280" r:id="rId22"/>
    <p:sldId id="279" r:id="rId23"/>
    <p:sldId id="277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11" r:id="rId49"/>
    <p:sldId id="312" r:id="rId50"/>
    <p:sldId id="306" r:id="rId51"/>
    <p:sldId id="310" r:id="rId52"/>
    <p:sldId id="309" r:id="rId53"/>
    <p:sldId id="313" r:id="rId54"/>
    <p:sldId id="300" r:id="rId55"/>
    <p:sldId id="338" r:id="rId56"/>
    <p:sldId id="339" r:id="rId57"/>
    <p:sldId id="340" r:id="rId58"/>
    <p:sldId id="314" r:id="rId59"/>
    <p:sldId id="315" r:id="rId60"/>
    <p:sldId id="316" r:id="rId61"/>
    <p:sldId id="317" r:id="rId62"/>
    <p:sldId id="291" r:id="rId63"/>
    <p:sldId id="318" r:id="rId64"/>
    <p:sldId id="319" r:id="rId65"/>
    <p:sldId id="321" r:id="rId66"/>
    <p:sldId id="322" r:id="rId67"/>
    <p:sldId id="323" r:id="rId68"/>
    <p:sldId id="324" r:id="rId69"/>
    <p:sldId id="326" r:id="rId70"/>
    <p:sldId id="320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6" r:id="rId79"/>
    <p:sldId id="335" r:id="rId80"/>
    <p:sldId id="337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A9816-0FC0-4C1B-96BE-6FB0C4A4EC92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A4D0E-DCB5-4A2E-9D7B-E60862655A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AB1355-32BB-483F-B861-9BD5F9D18CB2}" type="slidenum">
              <a:rPr lang="ru-RU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FA90D2-3BB4-4C1C-94C1-47261951426E}" type="slidenum">
              <a:rPr lang="ru-RU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DF28DD-B3A2-4F6A-9754-0ACADF8D4D7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CB57227-66D3-4F35-A5B6-3C8435F614F7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8A16C18-479A-4F05-BB46-35A8D1F79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&#1056;&#1072;&#1093;&#1084;&#1072;&#1085;&#1080;&#1085;&#1086;&#1074;.wm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&#1056;&#1072;&#1093;&#1084;&#1072;&#1085;&#1080;&#1085;&#1086;&#1074;.wma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8.png"/><Relationship Id="rId2" Type="http://schemas.openxmlformats.org/officeDocument/2006/relationships/hyperlink" Target="http://www.informatics.ru/mshp/works/heroies_gpw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4%D0%B0%D0%B9%D0%BB:Order_of_the_Patriotic_War_(1st_class).png" TargetMode="External"/><Relationship Id="rId5" Type="http://schemas.openxmlformats.org/officeDocument/2006/relationships/image" Target="../media/image53.jpeg"/><Relationship Id="rId4" Type="http://schemas.openxmlformats.org/officeDocument/2006/relationships/hyperlink" Target="javascript:window.open('./pic/mih.jpg','discount1','width=520,height=500,scrollbars');void(0);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informatics.ru/mshp/works/heroies_gpw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&#1044;&#1091;&#1073;&#1080;&#1085;&#1080;&#1085;1.m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&#1056;&#1072;&#1093;&#1084;&#1072;&#1085;&#1080;&#1085;&#1086;&#1074;.wma" TargetMode="Externa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d.shostakovich_-_simfoniya_7_leningradskaya_(zaycev.net).mp3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hyperlink" Target="&#1044;&#1091;&#1073;&#1080;&#1085;&#1080;&#1085;%20&#1087;&#1086;&#1075;&#1080;&#1073;1.m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v._a._motsart_-_rekviem_re-minor_(zaycev.net).mp3" TargetMode="Externa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56;&#1072;&#1073;&#1086;&#1090;&#1072;\&#1055;&#1062;&#1050;\&#1053;&#1077;&#1076;&#1077;&#1083;&#1103;%20&#1089;&#1087;&#1077;&#1094;&#1080;&#1072;&#1083;&#1100;&#1085;&#1086;&#1089;&#1090;&#1080;\&#1059;&#1088;&#1086;&#1082;\&#1059;&#1088;&#1086;&#1082;\voennye_pesni_-_temnaya_noch_(zaycev.net).mp3" TargetMode="External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8305800" cy="1143000"/>
          </a:xfrm>
        </p:spPr>
        <p:txBody>
          <a:bodyPr/>
          <a:lstStyle/>
          <a:p>
            <a:r>
              <a:rPr lang="ru-RU" b="1" dirty="0" smtClean="0"/>
              <a:t>ГБПОУ «</a:t>
            </a:r>
            <a:r>
              <a:rPr lang="ru-RU" b="1" dirty="0" err="1" smtClean="0"/>
              <a:t>Катав-Ивановский</a:t>
            </a:r>
            <a:r>
              <a:rPr lang="ru-RU" b="1" dirty="0" smtClean="0"/>
              <a:t> индустриальный техникум»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Детство, опаленное войной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ахманинов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5877272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4876" y="4572008"/>
            <a:ext cx="3786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Ярунина</a:t>
            </a:r>
            <a:r>
              <a:rPr lang="ru-RU" dirty="0" smtClean="0"/>
              <a:t> Наталья Викторовна, преподаватель русского языка и литературы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93675" y="260350"/>
            <a:ext cx="89503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cs typeface="Arial" charset="0"/>
              </a:rPr>
              <a:t>    30 км нужно проехать от </a:t>
            </a:r>
            <a:r>
              <a:rPr lang="ru-RU" sz="2400" b="1" dirty="0" err="1">
                <a:cs typeface="Arial" charset="0"/>
              </a:rPr>
              <a:t>Кобоны</a:t>
            </a:r>
            <a:r>
              <a:rPr lang="ru-RU" sz="2400" b="1" dirty="0">
                <a:cs typeface="Arial" charset="0"/>
              </a:rPr>
              <a:t>, чтобы оказаться на</a:t>
            </a:r>
          </a:p>
          <a:p>
            <a:pPr algn="just"/>
            <a:r>
              <a:rPr lang="ru-RU" sz="2400" b="1" dirty="0">
                <a:cs typeface="Arial" charset="0"/>
              </a:rPr>
              <a:t>западном берегу. Недалеко от трассы замаскированы </a:t>
            </a:r>
          </a:p>
          <a:p>
            <a:pPr algn="just"/>
            <a:r>
              <a:rPr lang="ru-RU" sz="2400" b="1" dirty="0">
                <a:cs typeface="Arial" charset="0"/>
              </a:rPr>
              <a:t>зенитные установки, проволочные и минные </a:t>
            </a:r>
            <a:r>
              <a:rPr lang="ru-RU" sz="2400" b="1" dirty="0" err="1">
                <a:cs typeface="Arial" charset="0"/>
              </a:rPr>
              <a:t>загражде</a:t>
            </a:r>
            <a:r>
              <a:rPr lang="ru-RU" sz="2400" b="1" dirty="0">
                <a:cs typeface="Arial" charset="0"/>
              </a:rPr>
              <a:t>-</a:t>
            </a:r>
          </a:p>
          <a:p>
            <a:pPr algn="just"/>
            <a:r>
              <a:rPr lang="ru-RU" sz="2400" b="1" dirty="0" err="1">
                <a:cs typeface="Arial" charset="0"/>
              </a:rPr>
              <a:t>ния</a:t>
            </a:r>
            <a:r>
              <a:rPr lang="ru-RU" sz="2400" b="1" dirty="0">
                <a:cs typeface="Arial" charset="0"/>
              </a:rPr>
              <a:t>, чтобы защищать дорогу от фашистских солдат.</a:t>
            </a:r>
          </a:p>
        </p:txBody>
      </p:sp>
      <p:pic>
        <p:nvPicPr>
          <p:cNvPr id="26627" name="Picture 5" descr="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916113"/>
            <a:ext cx="6553200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468313" y="6035675"/>
            <a:ext cx="77523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Не все машины доезжали  до берега, многие провали-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вались под лёд вместе с продуктами.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30 км нужно проехать от Кобоны, чтобы оказаться на западном берегу. Недалеко от трассы замаскированы зенитные установки, проволочные и минные загражде- ния, чтобы защищать дорогу от фашистских солдат. Не все машины доезжали до берега, многие провали- вались под лёд вместе с продуктами.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Picture 4" descr="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8280400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619250" y="6021388"/>
            <a:ext cx="5427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Хлеб – в  Ленинград, а  детей – в тыл.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Хлеб – в Ленинград, а детей – в тыл.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В - медицинские работники Дискуссионный клуб Форум медицинских сестёр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626469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MAYBE.RU: МейБлог - &quot;Московские традиции. Как праздновали 100 лет назад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20888"/>
            <a:ext cx="5940425" cy="3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ог - Привет.ру - Ледовая дорога жизни: единственная надежд…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5834781" cy="41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Nonstop Photos Иван Наконечный / Именно шофер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4059535" cy="52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quot;65 лет со дня снятия блокады Ленинград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5940425" cy="310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Мне давно не важен глянец слов. - Застывшая история.Дети блокадного Ленинград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92896"/>
            <a:ext cx="5940425" cy="373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советы Записи в рубрике советы Дневник Люба_Любаша : LiveInternet - Российский Сервис Онлайн-Дневнико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340768"/>
            <a:ext cx="46729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-103565" y="5734050"/>
            <a:ext cx="9073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Водопровод не работал. Люди ходили за водой на Неву.</a:t>
            </a:r>
          </a:p>
        </p:txBody>
      </p:sp>
      <p:pic>
        <p:nvPicPr>
          <p:cNvPr id="52227" name="Picture 5" descr="untiваы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800" y="333375"/>
            <a:ext cx="35972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voda 19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3375"/>
            <a:ext cx="35941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Водопровод не работал. Люди ходили за водой на Неву.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60350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124075" y="6092825"/>
            <a:ext cx="5514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Люди умирали прямо на улицах.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Люди умирали прямо на улицах.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5340598" cy="55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untitlрл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5641940" cy="423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70 лет снятия блокады Ленинград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08720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Таня Савичева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untitlвв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268760"/>
            <a:ext cx="345598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ntitлр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1643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747464"/>
            <a:ext cx="8229600" cy="633670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Настанет новый, лучший век.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Исчезнут очевидцы.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Мученья маленьких детей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смогут позабыться.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1941г.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Борис Пастернак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5311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236469" y="6205538"/>
            <a:ext cx="4307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Могила Тани Савичевой.</a:t>
            </a:r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Могила Тани Савичевой.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20" name="Picture 4" descr="снятие блока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2100"/>
            <a:ext cx="8497888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Блокада снята!!!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043608" y="260648"/>
            <a:ext cx="69690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Свой город отстояв ценою бед,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сдали Ленинграда ленинградцы –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Да, в нём ключи чужих столиц хранятся,-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Ключей к нему в чужих столицах нет!</a:t>
            </a:r>
          </a:p>
        </p:txBody>
      </p:sp>
      <p:pic>
        <p:nvPicPr>
          <p:cNvPr id="63491" name="Picture 5" descr="за оборон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989138"/>
            <a:ext cx="74295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Свой город отстояв ценою бед, Не сдали Ленинграда ленинградцы – Да, в нём ключи чужих столиц хранятся,- Ключей к нему в чужих столицах нет!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онеры-герои Let's Ar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3"/>
            <a:ext cx="756083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ахманинов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651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Марат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Казей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пионер-герой Великой Отечественной войны</a:t>
            </a:r>
          </a:p>
        </p:txBody>
      </p:sp>
      <p:pic>
        <p:nvPicPr>
          <p:cNvPr id="3075" name="Содержимое 3" descr="марати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125538"/>
            <a:ext cx="5616575" cy="5040312"/>
          </a:xfrm>
        </p:spPr>
      </p:pic>
      <p:sp>
        <p:nvSpPr>
          <p:cNvPr id="5" name="Прямоугольник 4"/>
          <p:cNvSpPr/>
          <p:nvPr/>
        </p:nvSpPr>
        <p:spPr>
          <a:xfrm>
            <a:off x="1187450" y="6165850"/>
            <a:ext cx="6192838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(</a:t>
            </a:r>
            <a:r>
              <a:rPr lang="ru-RU" sz="2800" b="1" dirty="0"/>
              <a:t>29.10.1929 – 11.05.1944 гг.)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Родители Марата</a:t>
            </a:r>
          </a:p>
        </p:txBody>
      </p:sp>
      <p:pic>
        <p:nvPicPr>
          <p:cNvPr id="6147" name="Содержимое 3" descr="оте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052513"/>
            <a:ext cx="3743325" cy="5024437"/>
          </a:xfrm>
          <a:noFill/>
        </p:spPr>
      </p:pic>
      <p:pic>
        <p:nvPicPr>
          <p:cNvPr id="6148" name="Рисунок 4" descr="мат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125538"/>
            <a:ext cx="35877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Прямоугольник 6"/>
          <p:cNvSpPr>
            <a:spLocks noChangeArrowheads="1"/>
          </p:cNvSpPr>
          <p:nvPr/>
        </p:nvSpPr>
        <p:spPr bwMode="auto">
          <a:xfrm>
            <a:off x="395288" y="6092825"/>
            <a:ext cx="3816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latin typeface="Calibri" pitchFamily="34" charset="0"/>
              </a:rPr>
              <a:t>Иван Казей</a:t>
            </a:r>
          </a:p>
        </p:txBody>
      </p:sp>
      <p:sp>
        <p:nvSpPr>
          <p:cNvPr id="6150" name="Прямоугольник 7"/>
          <p:cNvSpPr>
            <a:spLocks noChangeArrowheads="1"/>
          </p:cNvSpPr>
          <p:nvPr/>
        </p:nvSpPr>
        <p:spPr bwMode="auto">
          <a:xfrm>
            <a:off x="4643438" y="6021388"/>
            <a:ext cx="3673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latin typeface="Calibri" pitchFamily="34" charset="0"/>
              </a:rPr>
              <a:t>Анна Казей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5661025"/>
            <a:ext cx="8229600" cy="855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Марат и Ариадна – будущие Герои</a:t>
            </a:r>
          </a:p>
        </p:txBody>
      </p:sp>
      <p:pic>
        <p:nvPicPr>
          <p:cNvPr id="7171" name="Содержимое 3" descr="Мара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333375"/>
            <a:ext cx="5975350" cy="51831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Содержимое 3" descr="марат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81075"/>
            <a:ext cx="3816350" cy="4967288"/>
          </a:xfrm>
        </p:spPr>
      </p:pic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4572000" y="1196975"/>
            <a:ext cx="432117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latin typeface="Cambria" pitchFamily="18" charset="0"/>
              </a:rPr>
              <a:t>Марат стал разведчиком штаба 200- ой партизанской бригады имени К.К.Рокоссовского Минской области</a:t>
            </a:r>
            <a:endParaRPr lang="ru-RU" sz="3200" b="1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508625" y="476672"/>
            <a:ext cx="3178175" cy="655272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Марат проникал во вражеские гарнизоны и доставлял  командованию ценные сведения. Используя эти данные, партизаны разработали дерзкую операцию и разгромили фашистский гарнизон в городе Дзержинске...  Участвовал в боях и неизменно проявлял отвагу, бесстрашие, вместе с опытными подрывниками минировал железную дорогу.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Содержимое 3" descr="марати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620713"/>
            <a:ext cx="4824412" cy="54006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Награды Марата Казея</a:t>
            </a:r>
          </a:p>
        </p:txBody>
      </p:sp>
      <p:pic>
        <p:nvPicPr>
          <p:cNvPr id="12291" name="Содержимое 3" descr="13_Orden_Lenina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628775"/>
            <a:ext cx="3438525" cy="4525963"/>
          </a:xfrm>
          <a:noFill/>
        </p:spPr>
      </p:pic>
      <p:pic>
        <p:nvPicPr>
          <p:cNvPr id="12292" name="Picture 2" descr="C:\Users\1\Desktop\150px-Order_of_the_Patriotic_War_(1st_class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628775"/>
            <a:ext cx="39592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я в статьях. Картинки, фотографии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3306514" cy="464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еликая Отечественная война - Фотохроника Великой Отечествен…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8640"/>
            <a:ext cx="50040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 праздником. - Страница 9 - GMNET.RU Игровые Сервера - Форум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068960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епаратизм в Донецке: Донецкие сепаратисты готовятся к решающему штурму: А вы, женщины, ни в коем случае не расходитесь. - Донец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24944"/>
            <a:ext cx="421223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quot;Вопросы истории (http://ru-history.livejournal.com/)&quot;: RSS-канал 179159: Subscribe.Ru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628800"/>
            <a:ext cx="5418484" cy="295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150px-Medal_for_Valor_USS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620713"/>
            <a:ext cx="3471862" cy="5688012"/>
          </a:xfrm>
          <a:noFill/>
        </p:spPr>
      </p:pic>
      <p:pic>
        <p:nvPicPr>
          <p:cNvPr id="13315" name="Picture 3" descr="C:\Users\1\Desktop\150px-Medal_for_Combat_Serv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620713"/>
            <a:ext cx="3455988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508625" y="981075"/>
            <a:ext cx="3178175" cy="4319588"/>
          </a:xfrm>
        </p:spPr>
        <p:txBody>
          <a:bodyPr/>
          <a:lstStyle/>
          <a:p>
            <a:pPr eaLnBrk="1" hangingPunct="1"/>
            <a:r>
              <a:rPr lang="ru-RU" sz="3600" b="1" smtClean="0"/>
              <a:t>Памятник Марату Казею в столице Белоруссии – городе-герое Минске</a:t>
            </a:r>
          </a:p>
        </p:txBody>
      </p:sp>
      <p:pic>
        <p:nvPicPr>
          <p:cNvPr id="15363" name="Picture 2" descr="C:\Users\1\Desktop\1959_53164706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549275"/>
            <a:ext cx="47529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а главную">
            <a:hlinkClick r:id="rId2"/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031" t="9375" r="7812" b="23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Лара Михеенко">
            <a:hlinkClick r:id="rId4"/>
          </p:cNvPr>
          <p:cNvPicPr/>
          <p:nvPr/>
        </p:nvPicPr>
        <p:blipFill>
          <a:blip r:embed="rId5" cstate="print">
            <a:lum bright="-10000" contrast="10000"/>
          </a:blip>
          <a:srcRect l="9524" t="10937" r="9523" b="12500"/>
          <a:stretch>
            <a:fillRect/>
          </a:stretch>
        </p:blipFill>
        <p:spPr bwMode="auto">
          <a:xfrm>
            <a:off x="2500298" y="2285992"/>
            <a:ext cx="385765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Лента лицом вверх 3"/>
          <p:cNvSpPr/>
          <p:nvPr/>
        </p:nvSpPr>
        <p:spPr>
          <a:xfrm>
            <a:off x="214282" y="285728"/>
            <a:ext cx="8501122" cy="1184152"/>
          </a:xfrm>
          <a:prstGeom prst="ribbon2">
            <a:avLst>
              <a:gd name="adj1" fmla="val 9717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Лара </a:t>
            </a:r>
            <a:r>
              <a:rPr lang="ru-RU" sz="40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Михеенко</a:t>
            </a:r>
            <a:endParaRPr lang="ru-RU" sz="40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Рисунок 5" descr="Order of the Patriotic War (1st class).pn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857760"/>
            <a:ext cx="1428750" cy="1504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 главную">
            <a:hlinkClick r:id="rId2"/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031" t="9375" r="7812" b="23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43.jpg"/>
          <p:cNvPicPr>
            <a:picLocks noChangeAspect="1"/>
          </p:cNvPicPr>
          <p:nvPr/>
        </p:nvPicPr>
        <p:blipFill>
          <a:blip r:embed="rId4" cstate="print"/>
          <a:srcRect r="12170"/>
          <a:stretch>
            <a:fillRect/>
          </a:stretch>
        </p:blipFill>
        <p:spPr bwMode="auto">
          <a:xfrm>
            <a:off x="1165225" y="785813"/>
            <a:ext cx="7791069" cy="59293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Содержимое 3" descr="32.jpg"/>
          <p:cNvPicPr>
            <a:picLocks noChangeAspect="1"/>
          </p:cNvPicPr>
          <p:nvPr/>
        </p:nvPicPr>
        <p:blipFill>
          <a:blip r:embed="rId5" cstate="print"/>
          <a:srcRect t="2538"/>
          <a:stretch>
            <a:fillRect/>
          </a:stretch>
        </p:blipFill>
        <p:spPr>
          <a:xfrm>
            <a:off x="111602" y="142852"/>
            <a:ext cx="4174647" cy="53435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 descr="Цель: - Фото 4176/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124744"/>
            <a:ext cx="39604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288" y="1484313"/>
            <a:ext cx="4248150" cy="1512887"/>
          </a:xfrm>
        </p:spPr>
        <p:txBody>
          <a:bodyPr/>
          <a:lstStyle/>
          <a:p>
            <a:pPr eaLnBrk="1" hangingPunct="1"/>
            <a:r>
              <a:rPr lang="ru-RU" sz="5400" b="1" dirty="0" smtClean="0"/>
              <a:t>      Володя         	Дубинин</a:t>
            </a:r>
          </a:p>
        </p:txBody>
      </p:sp>
      <p:pic>
        <p:nvPicPr>
          <p:cNvPr id="4" name="Рисунок 3" descr="Дубинин_волод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856677"/>
            <a:ext cx="3801923" cy="4516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4294967295"/>
          </p:nvPr>
        </p:nvSpPr>
        <p:spPr>
          <a:xfrm>
            <a:off x="4787900" y="404813"/>
            <a:ext cx="4356100" cy="21605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	</a:t>
            </a:r>
            <a:endParaRPr lang="ru-RU" sz="2400" b="1" smtClean="0">
              <a:latin typeface="Arial Narrow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b="9113"/>
          <a:stretch>
            <a:fillRect/>
          </a:stretch>
        </p:blipFill>
        <p:spPr bwMode="auto">
          <a:xfrm>
            <a:off x="250825" y="333375"/>
            <a:ext cx="2665413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3563888" y="980728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Никифор Семенович Дубинин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участник Гражданской и Отечественной войн, погиб на фронте.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284538"/>
            <a:ext cx="5230813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Прямоугольник 9"/>
          <p:cNvSpPr>
            <a:spLocks noChangeArrowheads="1"/>
          </p:cNvSpPr>
          <p:nvPr/>
        </p:nvSpPr>
        <p:spPr bwMode="auto">
          <a:xfrm>
            <a:off x="0" y="4653136"/>
            <a:ext cx="3744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Володя Дубинин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двоюродными братьями и сестрой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Валей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4294967295"/>
          </p:nvPr>
        </p:nvSpPr>
        <p:spPr>
          <a:xfrm>
            <a:off x="827584" y="4149080"/>
            <a:ext cx="7596188" cy="230505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dirty="0" smtClean="0"/>
              <a:t>		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Когда грянула Отечественная война, Володе было всего 14 лет. Вместе со взрослыми он ушел в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Старокарантинские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 каменоломни.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gallery_4673_486_255412.jpg"/>
          <p:cNvPicPr>
            <a:picLocks noChangeAspect="1"/>
          </p:cNvPicPr>
          <p:nvPr/>
        </p:nvPicPr>
        <p:blipFill>
          <a:blip r:embed="rId3" cstate="print"/>
          <a:srcRect l="8696" r="13043" b="1920"/>
          <a:stretch>
            <a:fillRect/>
          </a:stretch>
        </p:blipFill>
        <p:spPr>
          <a:xfrm>
            <a:off x="247650" y="249238"/>
            <a:ext cx="4418013" cy="37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gallery_4673_440_464403.jpg"/>
          <p:cNvPicPr>
            <a:picLocks noChangeAspect="1"/>
          </p:cNvPicPr>
          <p:nvPr/>
        </p:nvPicPr>
        <p:blipFill>
          <a:blip r:embed="rId4" cstate="print"/>
          <a:srcRect l="13043"/>
          <a:stretch>
            <a:fillRect/>
          </a:stretch>
        </p:blipFill>
        <p:spPr>
          <a:xfrm>
            <a:off x="4837113" y="544513"/>
            <a:ext cx="4049712" cy="310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5219700" cy="640873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	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Володя был связным и разведчиком. Оккупанты вели борьбу с отрядом каменоломен и замуровывали выходы из неё. Поскольку Володя был самым маленьким, то ему удавалось выбираться на поверхность по очень узким лазам не замеченным врагами.</a:t>
            </a:r>
          </a:p>
        </p:txBody>
      </p:sp>
      <p:pic>
        <p:nvPicPr>
          <p:cNvPr id="5" name="Рисунок 4" descr="0010-012-Vasja-Korob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725" y="708025"/>
            <a:ext cx="3600450" cy="466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ахманинов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459788" cy="316865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Со своими товарищами Ваней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Гриценко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Толей Ковалевым  Володя Дубинин часто ходил в разведку. </a:t>
            </a:r>
          </a:p>
        </p:txBody>
      </p:sp>
      <p:pic>
        <p:nvPicPr>
          <p:cNvPr id="12291" name="Рисунок 4" descr="1216225839_getphot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133600"/>
            <a:ext cx="6465887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4294967295"/>
          </p:nvPr>
        </p:nvSpPr>
        <p:spPr>
          <a:xfrm>
            <a:off x="179388" y="260350"/>
            <a:ext cx="8518525" cy="307975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smtClean="0"/>
              <a:t> 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Именно разведка помогла отряду в декабре 1941 г. дать достойный отпор карателям. Во время боя в штольнях Володя Дубинин подносил партизанам боеприпасы, а потом и сам встал на место тяжелораненого бойца.</a:t>
            </a: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4357679" cy="241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  <p:pic>
        <p:nvPicPr>
          <p:cNvPr id="7" name="Рисунок 6" descr="108197391_Pionergeroy_Vasya_Korobko1.jpg"/>
          <p:cNvPicPr>
            <a:picLocks noChangeAspect="1"/>
          </p:cNvPicPr>
          <p:nvPr/>
        </p:nvPicPr>
        <p:blipFill>
          <a:blip r:embed="rId3" cstate="print"/>
          <a:srcRect b="3650"/>
          <a:stretch>
            <a:fillRect/>
          </a:stretch>
        </p:blipFill>
        <p:spPr>
          <a:xfrm>
            <a:off x="4644008" y="2492896"/>
            <a:ext cx="3653274" cy="3384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Блокада Ленинграда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КАЛЕЙДОСКОП СОБЫТИЙ: Продолжая ПРОЕКТ &quot;Города РОССИИ&quot;. ЛЕНИНГРАД. К 27.01-Дню снятия БЛОКАДЫ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4249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d.shostakovich_-_simfoniya_7_leningradskaya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323850" y="5084763"/>
            <a:ext cx="6048375" cy="24479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Приказом командующего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Крымским фронтом посмертно он был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награжден орденом Красного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Знамени.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50px-Order_of_Red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132856"/>
            <a:ext cx="2434682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f1R6dGNaivxUpxtg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2230465" cy="40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9" name="Прямоугольник 7"/>
          <p:cNvSpPr>
            <a:spLocks noChangeArrowheads="1"/>
          </p:cNvSpPr>
          <p:nvPr/>
        </p:nvSpPr>
        <p:spPr bwMode="auto">
          <a:xfrm>
            <a:off x="2627313" y="404813"/>
            <a:ext cx="5689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2 января юный герой погиб, подорвавшись на мине.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Концентрационные лагеря</a:t>
            </a:r>
            <a:endParaRPr lang="ru-RU" altLang="ru-RU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Для истребления миллионов людей были построены лагеря смерти: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Освенцим 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Бухенвальд 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Заксенхаузен 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Собибор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…   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Саласпилс…</a:t>
            </a:r>
          </a:p>
          <a:p>
            <a:pPr indent="27432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и другие…</a:t>
            </a:r>
          </a:p>
        </p:txBody>
      </p:sp>
      <p:pic>
        <p:nvPicPr>
          <p:cNvPr id="6148" name="Picture 8" descr="arh10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636838"/>
            <a:ext cx="1255713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._a._motsart_-_rekviem_re-minor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901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2706687" cy="3019425"/>
          </a:xfrm>
          <a:noFill/>
        </p:spPr>
      </p:pic>
      <p:pic>
        <p:nvPicPr>
          <p:cNvPr id="90117" name="Picture 5" descr="06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35750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260350"/>
            <a:ext cx="38163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28876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WordArt 8"/>
          <p:cNvSpPr>
            <a:spLocks noChangeArrowheads="1" noChangeShapeType="1" noTextEdit="1"/>
          </p:cNvSpPr>
          <p:nvPr/>
        </p:nvSpPr>
        <p:spPr bwMode="auto">
          <a:xfrm>
            <a:off x="250825" y="2997200"/>
            <a:ext cx="1704975" cy="60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Аушвиц</a:t>
            </a:r>
          </a:p>
        </p:txBody>
      </p:sp>
      <p:sp>
        <p:nvSpPr>
          <p:cNvPr id="7176" name="WordArt 9"/>
          <p:cNvSpPr>
            <a:spLocks noChangeArrowheads="1" noChangeShapeType="1" noTextEdit="1"/>
          </p:cNvSpPr>
          <p:nvPr/>
        </p:nvSpPr>
        <p:spPr bwMode="auto">
          <a:xfrm>
            <a:off x="4643438" y="5876925"/>
            <a:ext cx="2609850" cy="60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Бухенвальд</a:t>
            </a:r>
          </a:p>
        </p:txBody>
      </p:sp>
      <p:sp>
        <p:nvSpPr>
          <p:cNvPr id="7177" name="WordArt 10"/>
          <p:cNvSpPr>
            <a:spLocks noChangeArrowheads="1" noChangeShapeType="1" noTextEdit="1"/>
          </p:cNvSpPr>
          <p:nvPr/>
        </p:nvSpPr>
        <p:spPr bwMode="auto">
          <a:xfrm>
            <a:off x="2339975" y="3068638"/>
            <a:ext cx="2592388" cy="60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Освенцим</a:t>
            </a:r>
          </a:p>
        </p:txBody>
      </p:sp>
      <p:sp>
        <p:nvSpPr>
          <p:cNvPr id="7178" name="WordArt 11"/>
          <p:cNvSpPr>
            <a:spLocks noChangeArrowheads="1" noChangeShapeType="1" noTextEdit="1"/>
          </p:cNvSpPr>
          <p:nvPr/>
        </p:nvSpPr>
        <p:spPr bwMode="auto">
          <a:xfrm>
            <a:off x="1116013" y="5805488"/>
            <a:ext cx="2592387" cy="60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Саласпилс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195" name="Picture 4" descr="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4248150" cy="3338512"/>
          </a:xfrm>
        </p:spPr>
      </p:pic>
      <p:sp>
        <p:nvSpPr>
          <p:cNvPr id="8196" name="WordArt 6"/>
          <p:cNvSpPr>
            <a:spLocks noChangeArrowheads="1" noChangeShapeType="1" noTextEdit="1"/>
          </p:cNvSpPr>
          <p:nvPr/>
        </p:nvSpPr>
        <p:spPr bwMode="auto">
          <a:xfrm>
            <a:off x="971550" y="4652963"/>
            <a:ext cx="2476500" cy="5715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Равенсбрюк</a:t>
            </a:r>
          </a:p>
        </p:txBody>
      </p:sp>
      <p:pic>
        <p:nvPicPr>
          <p:cNvPr id="8197" name="Picture 7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43195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8"/>
          <p:cNvSpPr>
            <a:spLocks noChangeArrowheads="1" noChangeShapeType="1" noTextEdit="1"/>
          </p:cNvSpPr>
          <p:nvPr/>
        </p:nvSpPr>
        <p:spPr bwMode="auto">
          <a:xfrm>
            <a:off x="5651500" y="5805488"/>
            <a:ext cx="2390775" cy="5715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Бухенвальд</a:t>
            </a:r>
          </a:p>
        </p:txBody>
      </p:sp>
      <p:pic>
        <p:nvPicPr>
          <p:cNvPr id="93193" name="Picture 9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260350"/>
            <a:ext cx="56165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WordArt 10"/>
          <p:cNvSpPr>
            <a:spLocks noChangeArrowheads="1" noChangeShapeType="1" noTextEdit="1"/>
          </p:cNvSpPr>
          <p:nvPr/>
        </p:nvSpPr>
        <p:spPr bwMode="auto">
          <a:xfrm>
            <a:off x="3779838" y="2492375"/>
            <a:ext cx="4248150" cy="23764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einrichScript"/>
              </a:rPr>
              <a:t>Освенцим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992" y="-171400"/>
            <a:ext cx="4392612" cy="5113338"/>
          </a:xfrm>
        </p:spPr>
        <p:txBody>
          <a:bodyPr/>
          <a:lstStyle/>
          <a:p>
            <a:pPr algn="just"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Один из крупных концлагерей. Это был целый комплекс на юге Польши.</a:t>
            </a:r>
            <a:b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По последним данным в лагерях Освенцим было умерщвлено около </a:t>
            </a:r>
            <a:b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пяти  млн.человек</a:t>
            </a:r>
            <a:r>
              <a:rPr lang="ru-RU" altLang="ru-RU" sz="3200" b="1" dirty="0" smtClean="0">
                <a:solidFill>
                  <a:srgbClr val="FF0000"/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9219" name="Picture 5" descr="223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3962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WordArt 7"/>
          <p:cNvSpPr>
            <a:spLocks noChangeArrowheads="1" noChangeShapeType="1" noTextEdit="1"/>
          </p:cNvSpPr>
          <p:nvPr/>
        </p:nvSpPr>
        <p:spPr bwMode="auto">
          <a:xfrm>
            <a:off x="611188" y="836613"/>
            <a:ext cx="3455987" cy="2365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ndantino script"/>
              </a:rPr>
              <a:t>Освенцим</a:t>
            </a:r>
          </a:p>
        </p:txBody>
      </p:sp>
      <p:pic>
        <p:nvPicPr>
          <p:cNvPr id="9221" name="Picture 8" descr="400px-AuschwitzCampEntr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4941168"/>
            <a:ext cx="4679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smtClean="0">
                <a:solidFill>
                  <a:srgbClr val="CF2513"/>
                </a:solidFill>
                <a:latin typeface="Times New Roman" pitchFamily="18" charset="0"/>
              </a:rPr>
              <a:t>В Освенциме погибло от полутора до пяти  миллионов человек…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0244" name="Picture 4" descr="image_6007290026840406976032726918569279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CF2513"/>
                </a:solidFill>
                <a:latin typeface="Times New Roman" pitchFamily="18" charset="0"/>
              </a:rPr>
              <a:t>Так выглядела зона смерти</a:t>
            </a:r>
          </a:p>
        </p:txBody>
      </p:sp>
      <p:pic>
        <p:nvPicPr>
          <p:cNvPr id="12291" name="Picture 4" descr="211799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4525962" cy="4525963"/>
          </a:xfrm>
        </p:spPr>
      </p:pic>
      <p:pic>
        <p:nvPicPr>
          <p:cNvPr id="12292" name="Picture 6" descr="aushviu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41402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 descr="aushvi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63722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" descr="aushviu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1484784"/>
            <a:ext cx="61563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" descr="buchen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5256584" cy="432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На территории лагеря гитлеровцы построили крематории с газовыми камерами…</a:t>
            </a:r>
          </a:p>
        </p:txBody>
      </p:sp>
      <p:pic>
        <p:nvPicPr>
          <p:cNvPr id="13315" name="Picture 4" descr="211786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3688" y="1412776"/>
            <a:ext cx="6264275" cy="4525962"/>
          </a:xfrm>
        </p:spPr>
      </p:pic>
      <p:pic>
        <p:nvPicPr>
          <p:cNvPr id="80901" name="Picture 5" descr="21179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0" y="2492375"/>
            <a:ext cx="38417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2117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35004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«Ангел смерти»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572000"/>
          </a:xfrm>
        </p:spPr>
        <p:txBody>
          <a:bodyPr/>
          <a:lstStyle/>
          <a:p>
            <a:pPr algn="just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Йозеф </a:t>
            </a:r>
            <a:r>
              <a:rPr lang="ru-RU" altLang="ru-RU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Менгеле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– немецкий врач, проводивший опыты на узниках лагеря Освенцим во время Второй мировой войны. Более 40 тысяч человек он отправил в газовые камеры.</a:t>
            </a:r>
          </a:p>
          <a:p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8436" name="Picture 4" descr="21177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429000"/>
            <a:ext cx="5715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Он любил детей и раздавал им конфеты, отправляя в газовую камеру. 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«Ангел смерти»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до конца жизни не раскаялся в содеянном.</a:t>
            </a:r>
          </a:p>
        </p:txBody>
      </p:sp>
      <p:pic>
        <p:nvPicPr>
          <p:cNvPr id="19459" name="Picture 4" descr="978x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4795838" cy="3551238"/>
          </a:xfrm>
        </p:spPr>
      </p:pic>
      <p:pic>
        <p:nvPicPr>
          <p:cNvPr id="19460" name="Picture 6" descr="holocaust-auschwitz-childrens-barrack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228975"/>
            <a:ext cx="4176712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7" descr="inet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693988"/>
            <a:ext cx="55086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-52267" y="207963"/>
            <a:ext cx="93183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Враг окружил город, Ленинград оказался в блокадном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кольце.</a:t>
            </a:r>
          </a:p>
        </p:txBody>
      </p:sp>
      <p:pic>
        <p:nvPicPr>
          <p:cNvPr id="9219" name="Picture 5" descr="poster-1941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80645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Враг окружил город, Ленинград оказался в блокадном кольце.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2192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Над входом в Освенцим висел лозунг </a:t>
            </a:r>
            <a:b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«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Times New Roman" pitchFamily="18" charset="0"/>
              </a:rPr>
              <a:t>Arbeit</a:t>
            </a:r>
            <a:r>
              <a:rPr lang="en-US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Times New Roman" pitchFamily="18" charset="0"/>
              </a:rPr>
              <a:t>macht</a:t>
            </a:r>
            <a:r>
              <a:rPr lang="en-US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Times New Roman" pitchFamily="18" charset="0"/>
              </a:rPr>
              <a:t>frei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» (Труд освобождает).</a:t>
            </a:r>
          </a:p>
        </p:txBody>
      </p:sp>
      <p:pic>
        <p:nvPicPr>
          <p:cNvPr id="11267" name="Picture 4" descr="211797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340768"/>
            <a:ext cx="6034087" cy="4525962"/>
          </a:xfrm>
        </p:spPr>
      </p:pic>
      <p:pic>
        <p:nvPicPr>
          <p:cNvPr id="79877" name="Picture 5" descr="auschwitz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54578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CF2513"/>
                </a:solidFill>
                <a:latin typeface="Times New Roman" pitchFamily="18" charset="0"/>
              </a:rPr>
              <a:t>Стена смерти…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8229600" cy="4572000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Между блоками находится стена смерти – с 1941 – 1943 год здесь расстреляли несколько тысяч узников.. Теперь это мемориал. Возле него свечи, цветы…</a:t>
            </a:r>
          </a:p>
        </p:txBody>
      </p:sp>
      <p:pic>
        <p:nvPicPr>
          <p:cNvPr id="15364" name="Picture 5" descr="стена смерти между 10 и 11 бло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76103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arh10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6308725"/>
            <a:ext cx="212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arh109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6308725"/>
            <a:ext cx="2889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arh10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6308725"/>
            <a:ext cx="2460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>
                <a:solidFill>
                  <a:srgbClr val="FF0000"/>
                </a:solidFill>
                <a:latin typeface="Times New Roman" pitchFamily="18" charset="0"/>
              </a:rPr>
              <a:t>Это лица тех, кто стал лагерной пылью, пеплом…</a:t>
            </a:r>
          </a:p>
        </p:txBody>
      </p:sp>
      <p:pic>
        <p:nvPicPr>
          <p:cNvPr id="14339" name="Picture 4" descr="211787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38300"/>
            <a:ext cx="4681538" cy="4814888"/>
          </a:xfrm>
        </p:spPr>
      </p:pic>
      <p:pic>
        <p:nvPicPr>
          <p:cNvPr id="81930" name="Picture 10" descr="05s00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628775"/>
            <a:ext cx="59404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5795962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27 января 1945 года советские войска освободили узников Освенцима.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</a:rPr>
              <a:t>Точное число жертв Освенцима неизвестно. На Нюрнбергском процессе прозвучало: от одного до пяти миллионов.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</a:rPr>
              <a:t>В наши дни здесь музей, посвящённый памяти его узников.</a:t>
            </a:r>
          </a:p>
        </p:txBody>
      </p:sp>
      <p:pic>
        <p:nvPicPr>
          <p:cNvPr id="23556" name="Picture 4" descr="21179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7164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Фабрика смерти - Освенцим Terraoko - мир твоими глазам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56084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smtClean="0">
                <a:solidFill>
                  <a:srgbClr val="FFC000"/>
                </a:solidFill>
              </a:rPr>
              <a:t>         САЛАСПИЛС</a:t>
            </a:r>
            <a:endParaRPr lang="ru-RU" sz="6000" b="1">
              <a:solidFill>
                <a:srgbClr val="FFC00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28813" y="1857375"/>
            <a:ext cx="5214937" cy="407193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714375"/>
            <a:ext cx="7000875" cy="50720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357188"/>
            <a:ext cx="8572500" cy="62150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58788"/>
            <a:ext cx="9144000" cy="7605713"/>
          </a:xfrm>
          <a:noFill/>
          <a:ln/>
        </p:spPr>
      </p:pic>
      <p:sp>
        <p:nvSpPr>
          <p:cNvPr id="399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8800">
                <a:solidFill>
                  <a:schemeClr val="tx1"/>
                </a:solidFill>
              </a:rPr>
              <a:t> ХАТЫНЬ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71437" cy="73025"/>
          </a:xfrm>
        </p:spPr>
        <p:txBody>
          <a:bodyPr>
            <a:normAutofit fontScale="90000"/>
          </a:bodyPr>
          <a:lstStyle/>
          <a:p>
            <a:endParaRPr lang="ru-RU" sz="400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6672"/>
            <a:ext cx="9144000" cy="189822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FF0000"/>
                </a:solidFill>
              </a:rPr>
              <a:t>   </a:t>
            </a:r>
            <a:r>
              <a:rPr lang="ru-RU" sz="2800" b="1" dirty="0">
                <a:solidFill>
                  <a:schemeClr val="bg1"/>
                </a:solidFill>
              </a:rPr>
              <a:t>Ни на одной самой подробной географической карте вы не найдете сегодня этой белорусской деревни. Она была уничтожена фашистами.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</a:rPr>
              <a:t>    Хатынь - бывшая деревня Минской области Беларуси - стала символом трагедии белорусского народа.</a:t>
            </a:r>
          </a:p>
        </p:txBody>
      </p:sp>
      <p:pic>
        <p:nvPicPr>
          <p:cNvPr id="47111" name="Picture 7" descr="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2060848"/>
            <a:ext cx="6409209" cy="4271882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Чудеса дороже хлеба: мифы блокадного Ленинграда РИА Новос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6737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Хроники Второй Мировой войны. (160 фото) &quot; Фото лучших фотографов планеты. Фото девушек, Красивые девушки!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45365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>
                <a:solidFill>
                  <a:srgbClr val="FF0000"/>
                </a:solidFill>
              </a:rPr>
              <a:t>22 марта 1943 года</a:t>
            </a:r>
          </a:p>
        </p:txBody>
      </p:sp>
      <p:pic>
        <p:nvPicPr>
          <p:cNvPr id="21510" name="Picture 6" descr="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25563"/>
            <a:ext cx="9144000" cy="5532437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9" name="Picture 7" descr="633e16e2777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6988"/>
            <a:ext cx="9144000" cy="6884988"/>
          </a:xfrm>
          <a:noFill/>
          <a:ln/>
        </p:spPr>
      </p:pic>
      <p:sp>
        <p:nvSpPr>
          <p:cNvPr id="1003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188913"/>
            <a:ext cx="133350" cy="85725"/>
          </a:xfrm>
        </p:spPr>
        <p:txBody>
          <a:bodyPr>
            <a:normAutofit fontScale="90000"/>
          </a:bodyPr>
          <a:lstStyle/>
          <a:p>
            <a:endParaRPr lang="ru-RU" sz="400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body" sz="half" idx="1"/>
          </p:nvPr>
        </p:nvSpPr>
        <p:spPr>
          <a:xfrm flipV="1">
            <a:off x="457200" y="1530350"/>
            <a:ext cx="82550" cy="6985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800">
              <a:solidFill>
                <a:srgbClr val="FF0000"/>
              </a:solidFill>
            </a:endParaRPr>
          </a:p>
        </p:txBody>
      </p:sp>
      <p:sp>
        <p:nvSpPr>
          <p:cNvPr id="100362" name="WordArt 10"/>
          <p:cNvSpPr>
            <a:spLocks noChangeArrowheads="1" noChangeShapeType="1" noTextEdit="1"/>
          </p:cNvSpPr>
          <p:nvPr/>
        </p:nvSpPr>
        <p:spPr bwMode="auto">
          <a:xfrm rot="-136770">
            <a:off x="388938" y="320675"/>
            <a:ext cx="7658100" cy="25320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8806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ru-RU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536770" scaled="1"/>
              </a:gradFill>
              <a:effectLst/>
              <a:latin typeface="Impac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В Желобко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268760"/>
            <a:ext cx="3312368" cy="4480711"/>
          </a:xfrm>
          <a:prstGeom prst="rect">
            <a:avLst/>
          </a:prstGeom>
          <a:noFill/>
          <a:ln/>
        </p:spPr>
      </p:pic>
      <p:pic>
        <p:nvPicPr>
          <p:cNvPr id="3" name="Picture 9" descr="А Баранов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1484784"/>
            <a:ext cx="3096344" cy="4323121"/>
          </a:xfrm>
          <a:prstGeom prst="rect">
            <a:avLst/>
          </a:prstGeom>
          <a:noFill/>
          <a:ln/>
        </p:spPr>
      </p:pic>
      <p:sp>
        <p:nvSpPr>
          <p:cNvPr id="4" name="Прямоугольник 3"/>
          <p:cNvSpPr/>
          <p:nvPr/>
        </p:nvSpPr>
        <p:spPr>
          <a:xfrm>
            <a:off x="4860032" y="54868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Антон Барановский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Витя </a:t>
            </a:r>
            <a:r>
              <a:rPr lang="ru-RU" b="1" dirty="0" err="1" smtClean="0">
                <a:solidFill>
                  <a:schemeClr val="bg1"/>
                </a:solidFill>
              </a:rPr>
              <a:t>Желобкович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501332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6000" dirty="0">
                <a:solidFill>
                  <a:srgbClr val="FF0000"/>
                </a:solidFill>
              </a:rPr>
              <a:t/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700" dirty="0">
                <a:solidFill>
                  <a:srgbClr val="FF0000"/>
                </a:solidFill>
              </a:rPr>
              <a:t>В огне заживо сгорели 149 жителей деревни, из них 75 детей до 16-тилетнего возраста.</a:t>
            </a:r>
            <a:r>
              <a:rPr lang="ru-RU" sz="6700" dirty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И И Камин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196752"/>
            <a:ext cx="3995955" cy="4536529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5076056" y="2348880"/>
            <a:ext cx="33123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Иосиф Каминский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4800">
                <a:solidFill>
                  <a:srgbClr val="FF0000"/>
                </a:solidFill>
              </a:rPr>
              <a:t>Этот трагический момент из жизни Иосифа Каминского положен в основу создания единственной скульптуры мемориального комплекса «Хатынь»— </a:t>
            </a:r>
            <a:r>
              <a:rPr lang="ru-RU" sz="5400">
                <a:solidFill>
                  <a:srgbClr val="FF0000"/>
                </a:solidFill>
              </a:rPr>
              <a:t>«Непокоренный человек».</a:t>
            </a:r>
          </a:p>
        </p:txBody>
      </p:sp>
      <p:pic>
        <p:nvPicPr>
          <p:cNvPr id="29702" name="Picture 6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400"/>
            <a:ext cx="9144000" cy="6832600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71475" y="188913"/>
            <a:ext cx="85725" cy="85725"/>
          </a:xfrm>
        </p:spPr>
        <p:txBody>
          <a:bodyPr>
            <a:normAutofit fontScale="90000"/>
          </a:bodyPr>
          <a:lstStyle/>
          <a:p>
            <a:endParaRPr lang="ru-RU" sz="400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sz="44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4400" b="1">
                <a:solidFill>
                  <a:srgbClr val="FF0000"/>
                </a:solidFill>
              </a:rPr>
              <a:t>     Обелиск увенчан колоколом. Колокола Хатыни…Их 26. Каждые 26 секунд слышатся перезвоны колоколов. Гневно, тревожно рассказывают они миру о трагедии белорусской деревни Хатынь.</a:t>
            </a:r>
          </a:p>
        </p:txBody>
      </p:sp>
      <p:pic>
        <p:nvPicPr>
          <p:cNvPr id="54279" name="Picture 7" descr="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5938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Катав-Ивановск</a:t>
            </a:r>
            <a:r>
              <a:rPr lang="ru-RU" dirty="0" smtClean="0">
                <a:solidFill>
                  <a:srgbClr val="FF0000"/>
                </a:solidFill>
              </a:rPr>
              <a:t> в годы Великой Отечественной войны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5" descr="untitlк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6049292" cy="500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voennye_pesni_-_temnaya_noch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на завод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8135938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779838" y="6237288"/>
            <a:ext cx="18470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заводе.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На заводе.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Плеханов Иван Николаевич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2770" name="Picture 2" descr="G:\Сканированные фото\К 9 МАЯ - 00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583656" cy="48076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локада Ленинград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76872"/>
            <a:ext cx="5064224" cy="363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titledз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948452" cy="50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фото дети вов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585787"/>
            <a:ext cx="7715250" cy="5686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844675"/>
            <a:ext cx="59404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331913" y="188913"/>
            <a:ext cx="6553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годы ВОВ. в г.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Катав-Ивановске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располагался эвакогоспиталь №3126. Он был укомплектован 14 августа 1941, а 3 сентября уже принимал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первую партию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раненых.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http://cs1257.vk.me/u10576250/7012150/x_22e497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64904"/>
            <a:ext cx="5753100" cy="405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827088" y="188913"/>
            <a:ext cx="77057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 июле сорок первого года стал создаваться госпиталь. Под госпиталь была отдана школа, но нужно было делать капитальный ремонт, произвести дезинфекцию, оборудовать медицинский узел, операционную и перевязочную. И через полтора месяца госпиталь был готов.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:\Users\Teacher\Desktop\927e188a44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573463"/>
            <a:ext cx="60960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116013" y="260350"/>
            <a:ext cx="70564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Везли раненых со станции Вязовая на телегах, усаживая забинтованных бойцов в одном нижнем белье. 4 января 1942г. с очередным санитарным эшелоном с фронта в госпиталь поступила вторая партия раненых; 25 апреля - третья; одна партия в 300-400 человек сменяла другую.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госпитале работали многие местные жительницы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Катав-Ивановска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5536" y="1916832"/>
          <a:ext cx="8358187" cy="4655567"/>
        </p:xfrm>
        <a:graphic>
          <a:graphicData uri="http://schemas.openxmlformats.org/presentationml/2006/ole">
            <p:oleObj spid="_x0000_s33794" name="Документ" r:id="rId3" imgW="5833750" imgH="3912296" progId="Word.Documen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22531" name="Рисунок 2" descr="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66520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20875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Студенты Катав – Ивановского индустриального техникума взяли шефство над братской могилой погибших воинов от ран в эвакогоспитале, поддерживают чистоту на могиле и чтят память этих  героев.</a:t>
            </a:r>
          </a:p>
        </p:txBody>
      </p:sp>
      <p:pic>
        <p:nvPicPr>
          <p:cNvPr id="24579" name="Рисунок 2" descr="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492375"/>
            <a:ext cx="5940425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Teacher\Desktop\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819472"/>
            <a:ext cx="8229600" cy="633670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Настанет новый, лучший век.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Исчезнут очевидцы.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Мученья маленьких детей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смогут позабыться.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1941г.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Борис Пастернак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8305800" cy="1143000"/>
          </a:xfrm>
        </p:spPr>
        <p:txBody>
          <a:bodyPr/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4293096"/>
            <a:ext cx="8305800" cy="19812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Написать эссе по любой из предложенных тем: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</a:rPr>
              <a:t>1) Мой выбор, если бы я был на месте пионеров-героев и других моих сверстников в событиях Великой Отечественной войны;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2) Моя семья в годы Великой Отечественной войны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акие объявления висели во всех булочных Ленинграда - Фото 58 - Блокада Ленинграда - История - Фотосайт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831407" cy="33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ердца стучат в такт метронома, tverlife.r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Архив материалов leningrad-blokada.r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24744"/>
            <a:ext cx="5940425" cy="438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Спасибо за внимание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x_68030b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76250"/>
            <a:ext cx="75596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608263" y="6111875"/>
            <a:ext cx="2922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cs typeface="Arial" charset="0"/>
              </a:rPr>
              <a:t>Дорога на Ладогу.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Дорога на Ладогу.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319</TotalTime>
  <Words>957</Words>
  <Application>Microsoft Office PowerPoint</Application>
  <PresentationFormat>Экран (4:3)</PresentationFormat>
  <Paragraphs>117</Paragraphs>
  <Slides>80</Slides>
  <Notes>2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2" baseType="lpstr">
      <vt:lpstr>Бумажная</vt:lpstr>
      <vt:lpstr>Документ</vt:lpstr>
      <vt:lpstr>Детство, опаленное войной</vt:lpstr>
      <vt:lpstr>Настанет новый, лучший век. Исчезнут очевидцы. Мученья маленьких детей Не смогут позабыться. 1941г. Борис Пастернак </vt:lpstr>
      <vt:lpstr>Слайд 3</vt:lpstr>
      <vt:lpstr>Блокада Ленинграда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Таня Савичева</vt:lpstr>
      <vt:lpstr>Слайд 19</vt:lpstr>
      <vt:lpstr>Слайд 20</vt:lpstr>
      <vt:lpstr>Слайд 21</vt:lpstr>
      <vt:lpstr>Слайд 22</vt:lpstr>
      <vt:lpstr>Слайд 23</vt:lpstr>
      <vt:lpstr>Марат Казей – пионер-герой Великой Отечественной войны</vt:lpstr>
      <vt:lpstr>Родители Марата</vt:lpstr>
      <vt:lpstr>Марат и Ариадна – будущие Герои</vt:lpstr>
      <vt:lpstr>Слайд 27</vt:lpstr>
      <vt:lpstr>Марат проникал во вражеские гарнизоны и доставлял  командованию ценные сведения. Используя эти данные, партизаны разработали дерзкую операцию и разгромили фашистский гарнизон в городе Дзержинске...  Участвовал в боях и неизменно проявлял отвагу, бесстрашие, вместе с опытными подрывниками минировал железную дорогу. </vt:lpstr>
      <vt:lpstr>Награды Марата Казея</vt:lpstr>
      <vt:lpstr>Слайд 30</vt:lpstr>
      <vt:lpstr>Памятник Марату Казею в столице Белоруссии – городе-герое Минске</vt:lpstr>
      <vt:lpstr>Слайд 32</vt:lpstr>
      <vt:lpstr>Слайд 33</vt:lpstr>
      <vt:lpstr>      Володя          Дубинин</vt:lpstr>
      <vt:lpstr>Слайд 35</vt:lpstr>
      <vt:lpstr>Слайд 36</vt:lpstr>
      <vt:lpstr>Слайд 37</vt:lpstr>
      <vt:lpstr>Слайд 38</vt:lpstr>
      <vt:lpstr>Слайд 39</vt:lpstr>
      <vt:lpstr>Слайд 40</vt:lpstr>
      <vt:lpstr>Концентрационные лагеря</vt:lpstr>
      <vt:lpstr>Слайд 42</vt:lpstr>
      <vt:lpstr>Слайд 43</vt:lpstr>
      <vt:lpstr>Один из крупных концлагерей. Это был целый комплекс на юге Польши. По последним данным в лагерях Освенцим было умерщвлено около   пяти  млн.человек.</vt:lpstr>
      <vt:lpstr>В Освенциме погибло от полутора до пяти  миллионов человек…</vt:lpstr>
      <vt:lpstr>Так выглядела зона смерти</vt:lpstr>
      <vt:lpstr>На территории лагеря гитлеровцы построили крематории с газовыми камерами…</vt:lpstr>
      <vt:lpstr>«Ангел смерти»</vt:lpstr>
      <vt:lpstr>Он любил детей и раздавал им конфеты, отправляя в газовую камеру.  «Ангел смерти» до конца жизни не раскаялся в содеянном.</vt:lpstr>
      <vt:lpstr>Над входом в Освенцим висел лозунг  «Arbeit macht frei» (Труд освобождает).</vt:lpstr>
      <vt:lpstr>Стена смерти…</vt:lpstr>
      <vt:lpstr>Это лица тех, кто стал лагерной пылью, пеплом…</vt:lpstr>
      <vt:lpstr>27 января 1945 года советские войска освободили узников Освенцима.</vt:lpstr>
      <vt:lpstr>Слайд 54</vt:lpstr>
      <vt:lpstr>         САЛАСПИЛС</vt:lpstr>
      <vt:lpstr>Слайд 56</vt:lpstr>
      <vt:lpstr>Слайд 57</vt:lpstr>
      <vt:lpstr> ХАТЫНЬ</vt:lpstr>
      <vt:lpstr>Слайд 59</vt:lpstr>
      <vt:lpstr>22 марта 1943 года</vt:lpstr>
      <vt:lpstr>Слайд 61</vt:lpstr>
      <vt:lpstr>Слайд 62</vt:lpstr>
      <vt:lpstr> В огне заживо сгорели 149 жителей деревни, из них 75 детей до 16-тилетнего возраста. </vt:lpstr>
      <vt:lpstr>Слайд 64</vt:lpstr>
      <vt:lpstr>Этот трагический момент из жизни Иосифа Каминского положен в основу создания единственной скульптуры мемориального комплекса «Хатынь»— «Непокоренный человек».</vt:lpstr>
      <vt:lpstr>Слайд 66</vt:lpstr>
      <vt:lpstr>Катав-Ивановск в годы Великой Отечественной войны</vt:lpstr>
      <vt:lpstr>Слайд 68</vt:lpstr>
      <vt:lpstr>Плеханов Иван Николаевич</vt:lpstr>
      <vt:lpstr>Слайд 70</vt:lpstr>
      <vt:lpstr>Слайд 71</vt:lpstr>
      <vt:lpstr>Слайд 72</vt:lpstr>
      <vt:lpstr>Слайд 73</vt:lpstr>
      <vt:lpstr>В госпитале работали многие местные жительницы Катав-Ивановска. </vt:lpstr>
      <vt:lpstr> </vt:lpstr>
      <vt:lpstr>Студенты Катав – Ивановского индустриального техникума взяли шефство над братской могилой погибших воинов от ран в эвакогоспитале, поддерживают чистоту на могиле и чтят память этих  героев.</vt:lpstr>
      <vt:lpstr>Слайд 77</vt:lpstr>
      <vt:lpstr>Настанет новый, лучший век. Исчезнут очевидцы. Мученья маленьких детей Не смогут позабыться. 1941г. Борис Пастернак </vt:lpstr>
      <vt:lpstr>Написать эссе по любой из предложенных тем:  1) Мой выбор, если бы я был на месте пионеров-героев и других моих сверстников в событиях Великой Отечественной войны;  2) Моя семья в годы Великой Отечественной войны 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Детство, опаленное войной</dc:title>
  <dc:creator>Windows7</dc:creator>
  <cp:lastModifiedBy>daiker</cp:lastModifiedBy>
  <cp:revision>34</cp:revision>
  <dcterms:created xsi:type="dcterms:W3CDTF">2015-03-06T07:39:06Z</dcterms:created>
  <dcterms:modified xsi:type="dcterms:W3CDTF">2016-02-17T09:31:56Z</dcterms:modified>
</cp:coreProperties>
</file>