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59" r:id="rId4"/>
    <p:sldId id="310" r:id="rId5"/>
    <p:sldId id="274" r:id="rId6"/>
    <p:sldId id="292" r:id="rId7"/>
    <p:sldId id="267" r:id="rId8"/>
    <p:sldId id="285" r:id="rId9"/>
    <p:sldId id="286" r:id="rId10"/>
    <p:sldId id="288" r:id="rId11"/>
    <p:sldId id="284" r:id="rId12"/>
    <p:sldId id="294" r:id="rId13"/>
    <p:sldId id="295" r:id="rId14"/>
    <p:sldId id="296" r:id="rId15"/>
    <p:sldId id="297" r:id="rId16"/>
    <p:sldId id="283" r:id="rId17"/>
    <p:sldId id="298" r:id="rId18"/>
    <p:sldId id="290" r:id="rId19"/>
    <p:sldId id="304" r:id="rId20"/>
    <p:sldId id="277" r:id="rId21"/>
    <p:sldId id="307" r:id="rId22"/>
    <p:sldId id="314" r:id="rId23"/>
    <p:sldId id="308" r:id="rId24"/>
    <p:sldId id="305" r:id="rId25"/>
    <p:sldId id="313" r:id="rId26"/>
    <p:sldId id="311" r:id="rId27"/>
    <p:sldId id="309" r:id="rId28"/>
    <p:sldId id="312" r:id="rId29"/>
    <p:sldId id="266" r:id="rId30"/>
    <p:sldId id="26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5644-C7EE-40F1-989F-D4C81C884CBB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32F99-5F86-49DA-A65B-EEDAD54D1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71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2B11B-C800-4CC5-BDF9-2F53EC4AC7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2A123-D27A-446A-9719-87CC455216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61370-2C92-4F62-8CD3-3F7BF8BD19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561DB-66D8-4D41-93DD-E1D153ECC0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87B83-E8AF-4E39-A8D2-1ED9F3A304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CC8D-86A0-48A3-9BB5-C830CFBA79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F7761-90A1-47CB-9E31-828852F20B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67CB9-59EB-444A-979A-BEC0AEA653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55FB1-84CC-4A85-BBD8-7A0E11F52E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DB2B6-5747-4A0C-92D7-D08B0B5BA7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343CA-C81C-4619-97E5-B0CC353A22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6AED61-97D0-4FB4-80D6-B1B27E0F632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692696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76200">
                  <a:solidFill>
                    <a:srgbClr val="0066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Урок </a:t>
            </a:r>
          </a:p>
          <a:p>
            <a:pPr algn="ctr"/>
            <a:r>
              <a:rPr lang="ru-RU" sz="5400" b="1" dirty="0" smtClean="0">
                <a:ln w="76200">
                  <a:solidFill>
                    <a:srgbClr val="0066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русского </a:t>
            </a:r>
            <a:r>
              <a:rPr lang="ru-RU" sz="5400" b="1" dirty="0" smtClean="0">
                <a:ln w="76200">
                  <a:solidFill>
                    <a:srgbClr val="0066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языка</a:t>
            </a:r>
          </a:p>
          <a:p>
            <a:pPr algn="ctr"/>
            <a:r>
              <a:rPr lang="ru-RU" sz="5400" b="1" dirty="0" smtClean="0">
                <a:ln w="76200">
                  <a:solidFill>
                    <a:srgbClr val="0066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 класс</a:t>
            </a:r>
          </a:p>
          <a:p>
            <a:pPr algn="ctr"/>
            <a:r>
              <a:rPr lang="ru-RU" sz="5400" b="1" dirty="0" smtClean="0">
                <a:ln w="76200">
                  <a:solidFill>
                    <a:srgbClr val="0066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Учитель </a:t>
            </a:r>
            <a:r>
              <a:rPr lang="ru-RU" sz="5400" b="1" dirty="0" err="1" smtClean="0">
                <a:ln w="76200">
                  <a:solidFill>
                    <a:srgbClr val="0066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Давтян</a:t>
            </a:r>
            <a:r>
              <a:rPr lang="ru-RU" sz="5400" b="1" smtClean="0">
                <a:ln w="76200">
                  <a:solidFill>
                    <a:srgbClr val="0066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Н.И.</a:t>
            </a:r>
            <a:endParaRPr lang="ru-RU" sz="5400" b="1" dirty="0" smtClean="0">
              <a:ln w="76200">
                <a:solidFill>
                  <a:srgbClr val="0066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1254125" cy="1063625"/>
          </a:xfrm>
          <a:prstGeom prst="rect">
            <a:avLst/>
          </a:prstGeom>
          <a:noFill/>
        </p:spPr>
      </p:pic>
      <p:pic>
        <p:nvPicPr>
          <p:cNvPr id="6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4775" y="265113"/>
            <a:ext cx="1103313" cy="1044575"/>
          </a:xfrm>
          <a:prstGeom prst="rect">
            <a:avLst/>
          </a:prstGeom>
          <a:noFill/>
        </p:spPr>
      </p:pic>
      <p:pic>
        <p:nvPicPr>
          <p:cNvPr id="7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212976"/>
            <a:ext cx="1103313" cy="1044575"/>
          </a:xfrm>
          <a:prstGeom prst="rect">
            <a:avLst/>
          </a:prstGeom>
          <a:noFill/>
        </p:spPr>
      </p:pic>
      <p:pic>
        <p:nvPicPr>
          <p:cNvPr id="8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149080"/>
            <a:ext cx="1103313" cy="1044575"/>
          </a:xfrm>
          <a:prstGeom prst="rect">
            <a:avLst/>
          </a:prstGeom>
          <a:noFill/>
        </p:spPr>
      </p:pic>
      <p:pic>
        <p:nvPicPr>
          <p:cNvPr id="10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56992"/>
            <a:ext cx="1103313" cy="1044575"/>
          </a:xfrm>
          <a:prstGeom prst="rect">
            <a:avLst/>
          </a:prstGeom>
          <a:noFill/>
        </p:spPr>
      </p:pic>
      <p:pic>
        <p:nvPicPr>
          <p:cNvPr id="11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365104"/>
            <a:ext cx="1254125" cy="1063625"/>
          </a:xfrm>
          <a:prstGeom prst="rect">
            <a:avLst/>
          </a:prstGeom>
          <a:noFill/>
        </p:spPr>
      </p:pic>
      <p:pic>
        <p:nvPicPr>
          <p:cNvPr id="12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1254125" cy="1063625"/>
          </a:xfrm>
          <a:prstGeom prst="rect">
            <a:avLst/>
          </a:prstGeom>
          <a:noFill/>
        </p:spPr>
      </p:pic>
      <p:pic>
        <p:nvPicPr>
          <p:cNvPr id="13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060848"/>
            <a:ext cx="1254125" cy="1063625"/>
          </a:xfrm>
          <a:prstGeom prst="rect">
            <a:avLst/>
          </a:prstGeom>
          <a:noFill/>
        </p:spPr>
      </p:pic>
      <p:pic>
        <p:nvPicPr>
          <p:cNvPr id="14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941168"/>
            <a:ext cx="1254125" cy="1063625"/>
          </a:xfrm>
          <a:prstGeom prst="rect">
            <a:avLst/>
          </a:prstGeom>
          <a:noFill/>
        </p:spPr>
      </p:pic>
      <p:pic>
        <p:nvPicPr>
          <p:cNvPr id="15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1254125" cy="1063625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067944" y="3356992"/>
          <a:ext cx="4752525" cy="2749876"/>
        </p:xfrm>
        <a:graphic>
          <a:graphicData uri="http://schemas.openxmlformats.org/drawingml/2006/table">
            <a:tbl>
              <a:tblPr/>
              <a:tblGrid>
                <a:gridCol w="569198"/>
                <a:gridCol w="476633"/>
                <a:gridCol w="569198"/>
                <a:gridCol w="522916"/>
                <a:gridCol w="522916"/>
                <a:gridCol w="522916"/>
                <a:gridCol w="522916"/>
                <a:gridCol w="522916"/>
                <a:gridCol w="522916"/>
              </a:tblGrid>
              <a:tr h="54726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__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3.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 5.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1254125" cy="1063625"/>
          </a:xfrm>
          <a:prstGeom prst="rect">
            <a:avLst/>
          </a:prstGeom>
          <a:noFill/>
        </p:spPr>
      </p:pic>
      <p:pic>
        <p:nvPicPr>
          <p:cNvPr id="18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653136"/>
            <a:ext cx="1254125" cy="1063625"/>
          </a:xfrm>
          <a:prstGeom prst="rect">
            <a:avLst/>
          </a:prstGeom>
          <a:noFill/>
        </p:spPr>
      </p:pic>
      <p:pic>
        <p:nvPicPr>
          <p:cNvPr id="19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620688"/>
            <a:ext cx="1103313" cy="1044575"/>
          </a:xfrm>
          <a:prstGeom prst="rect">
            <a:avLst/>
          </a:prstGeom>
          <a:noFill/>
        </p:spPr>
      </p:pic>
      <p:pic>
        <p:nvPicPr>
          <p:cNvPr id="20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373216"/>
            <a:ext cx="1103313" cy="1044575"/>
          </a:xfrm>
          <a:prstGeom prst="rect">
            <a:avLst/>
          </a:prstGeom>
          <a:noFill/>
        </p:spPr>
      </p:pic>
      <p:pic>
        <p:nvPicPr>
          <p:cNvPr id="21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1103313" cy="104457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043608" y="260648"/>
            <a:ext cx="6576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 smtClean="0">
                <a:ln w="38100">
                  <a:solidFill>
                    <a:srgbClr val="006600"/>
                  </a:solidFill>
                </a:ln>
                <a:solidFill>
                  <a:srgbClr val="FFFFFF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</a:rPr>
              <a:t>Словарная работа</a:t>
            </a:r>
            <a:endParaRPr lang="ru-RU" sz="7200" b="1" dirty="0">
              <a:ln w="38100">
                <a:solidFill>
                  <a:srgbClr val="006600"/>
                </a:solidFill>
              </a:ln>
              <a:solidFill>
                <a:srgbClr val="FFFFFF"/>
              </a:solidFill>
              <a:effectLst>
                <a:glow rad="228600">
                  <a:srgbClr val="FFFFFF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395536" y="2852936"/>
            <a:ext cx="48049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Дом  на рельсах тут как тут,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умчит он в пять минут.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садись и не зевай,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Отправляется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4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5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1254125" cy="1063625"/>
          </a:xfrm>
          <a:prstGeom prst="rect">
            <a:avLst/>
          </a:prstGeom>
          <a:noFill/>
        </p:spPr>
      </p:pic>
      <p:pic>
        <p:nvPicPr>
          <p:cNvPr id="6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4775" y="265113"/>
            <a:ext cx="1103313" cy="1044575"/>
          </a:xfrm>
          <a:prstGeom prst="rect">
            <a:avLst/>
          </a:prstGeom>
          <a:noFill/>
        </p:spPr>
      </p:pic>
      <p:pic>
        <p:nvPicPr>
          <p:cNvPr id="7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212976"/>
            <a:ext cx="1103313" cy="1044575"/>
          </a:xfrm>
          <a:prstGeom prst="rect">
            <a:avLst/>
          </a:prstGeom>
          <a:noFill/>
        </p:spPr>
      </p:pic>
      <p:pic>
        <p:nvPicPr>
          <p:cNvPr id="8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149080"/>
            <a:ext cx="1103313" cy="1044575"/>
          </a:xfrm>
          <a:prstGeom prst="rect">
            <a:avLst/>
          </a:prstGeom>
          <a:noFill/>
        </p:spPr>
      </p:pic>
      <p:pic>
        <p:nvPicPr>
          <p:cNvPr id="9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20688"/>
            <a:ext cx="1103313" cy="1044575"/>
          </a:xfrm>
          <a:prstGeom prst="rect">
            <a:avLst/>
          </a:prstGeom>
          <a:noFill/>
        </p:spPr>
      </p:pic>
      <p:pic>
        <p:nvPicPr>
          <p:cNvPr id="10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56992"/>
            <a:ext cx="1103313" cy="1044575"/>
          </a:xfrm>
          <a:prstGeom prst="rect">
            <a:avLst/>
          </a:prstGeom>
          <a:noFill/>
        </p:spPr>
      </p:pic>
      <p:pic>
        <p:nvPicPr>
          <p:cNvPr id="11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365104"/>
            <a:ext cx="1254125" cy="1063625"/>
          </a:xfrm>
          <a:prstGeom prst="rect">
            <a:avLst/>
          </a:prstGeom>
          <a:noFill/>
        </p:spPr>
      </p:pic>
      <p:pic>
        <p:nvPicPr>
          <p:cNvPr id="12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1254125" cy="1063625"/>
          </a:xfrm>
          <a:prstGeom prst="rect">
            <a:avLst/>
          </a:prstGeom>
          <a:noFill/>
        </p:spPr>
      </p:pic>
      <p:pic>
        <p:nvPicPr>
          <p:cNvPr id="13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060848"/>
            <a:ext cx="1254125" cy="1063625"/>
          </a:xfrm>
          <a:prstGeom prst="rect">
            <a:avLst/>
          </a:prstGeom>
          <a:noFill/>
        </p:spPr>
      </p:pic>
      <p:pic>
        <p:nvPicPr>
          <p:cNvPr id="14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941168"/>
            <a:ext cx="1254125" cy="1063625"/>
          </a:xfrm>
          <a:prstGeom prst="rect">
            <a:avLst/>
          </a:prstGeom>
          <a:noFill/>
        </p:spPr>
      </p:pic>
      <p:pic>
        <p:nvPicPr>
          <p:cNvPr id="15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1254125" cy="1063625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995936" y="3573016"/>
          <a:ext cx="4608514" cy="2592290"/>
        </p:xfrm>
        <a:graphic>
          <a:graphicData uri="http://schemas.openxmlformats.org/drawingml/2006/table">
            <a:tbl>
              <a:tblPr/>
              <a:tblGrid>
                <a:gridCol w="551949"/>
                <a:gridCol w="462190"/>
                <a:gridCol w="551949"/>
                <a:gridCol w="507071"/>
                <a:gridCol w="507071"/>
                <a:gridCol w="507071"/>
                <a:gridCol w="507071"/>
                <a:gridCol w="507071"/>
                <a:gridCol w="507071"/>
              </a:tblGrid>
              <a:tr h="51845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__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__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3.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 5.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1254125" cy="1063625"/>
          </a:xfrm>
          <a:prstGeom prst="rect">
            <a:avLst/>
          </a:prstGeom>
          <a:noFill/>
        </p:spPr>
      </p:pic>
      <p:pic>
        <p:nvPicPr>
          <p:cNvPr id="18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653136"/>
            <a:ext cx="1254125" cy="1063625"/>
          </a:xfrm>
          <a:prstGeom prst="rect">
            <a:avLst/>
          </a:prstGeom>
          <a:noFill/>
        </p:spPr>
      </p:pic>
      <p:pic>
        <p:nvPicPr>
          <p:cNvPr id="19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8900" y="0"/>
            <a:ext cx="1103313" cy="1044575"/>
          </a:xfrm>
          <a:prstGeom prst="rect">
            <a:avLst/>
          </a:prstGeom>
          <a:noFill/>
        </p:spPr>
      </p:pic>
      <p:pic>
        <p:nvPicPr>
          <p:cNvPr id="20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373216"/>
            <a:ext cx="1103313" cy="1044575"/>
          </a:xfrm>
          <a:prstGeom prst="rect">
            <a:avLst/>
          </a:prstGeom>
          <a:noFill/>
        </p:spPr>
      </p:pic>
      <p:pic>
        <p:nvPicPr>
          <p:cNvPr id="21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1103313" cy="104457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043608" y="260648"/>
            <a:ext cx="6576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 smtClean="0">
                <a:ln w="38100">
                  <a:solidFill>
                    <a:srgbClr val="006600"/>
                  </a:solidFill>
                </a:ln>
                <a:solidFill>
                  <a:srgbClr val="FFFFFF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</a:rPr>
              <a:t>Словарная работа</a:t>
            </a:r>
            <a:endParaRPr lang="ru-RU" sz="7200" b="1" dirty="0">
              <a:ln w="38100">
                <a:solidFill>
                  <a:srgbClr val="006600"/>
                </a:solidFill>
              </a:ln>
              <a:solidFill>
                <a:srgbClr val="FFFFFF"/>
              </a:solidFill>
              <a:effectLst>
                <a:glow rad="228600">
                  <a:srgbClr val="FFFFFF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395536" y="2708920"/>
            <a:ext cx="47525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3.Кто в лесу глухом живет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Неуклюжий, косолапый?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Летом ест малину, мед,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зимой сосет он лапу?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1254125" cy="1063625"/>
          </a:xfrm>
          <a:prstGeom prst="rect">
            <a:avLst/>
          </a:prstGeom>
          <a:noFill/>
        </p:spPr>
      </p:pic>
      <p:pic>
        <p:nvPicPr>
          <p:cNvPr id="6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4775" y="265113"/>
            <a:ext cx="1103313" cy="1044575"/>
          </a:xfrm>
          <a:prstGeom prst="rect">
            <a:avLst/>
          </a:prstGeom>
          <a:noFill/>
        </p:spPr>
      </p:pic>
      <p:pic>
        <p:nvPicPr>
          <p:cNvPr id="7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212976"/>
            <a:ext cx="1103313" cy="1044575"/>
          </a:xfrm>
          <a:prstGeom prst="rect">
            <a:avLst/>
          </a:prstGeom>
          <a:noFill/>
        </p:spPr>
      </p:pic>
      <p:pic>
        <p:nvPicPr>
          <p:cNvPr id="8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149080"/>
            <a:ext cx="1103313" cy="1044575"/>
          </a:xfrm>
          <a:prstGeom prst="rect">
            <a:avLst/>
          </a:prstGeom>
          <a:noFill/>
        </p:spPr>
      </p:pic>
      <p:pic>
        <p:nvPicPr>
          <p:cNvPr id="9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20688"/>
            <a:ext cx="1103313" cy="1044575"/>
          </a:xfrm>
          <a:prstGeom prst="rect">
            <a:avLst/>
          </a:prstGeom>
          <a:noFill/>
        </p:spPr>
      </p:pic>
      <p:pic>
        <p:nvPicPr>
          <p:cNvPr id="10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56992"/>
            <a:ext cx="1103313" cy="1044575"/>
          </a:xfrm>
          <a:prstGeom prst="rect">
            <a:avLst/>
          </a:prstGeom>
          <a:noFill/>
        </p:spPr>
      </p:pic>
      <p:pic>
        <p:nvPicPr>
          <p:cNvPr id="11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365104"/>
            <a:ext cx="1254125" cy="1063625"/>
          </a:xfrm>
          <a:prstGeom prst="rect">
            <a:avLst/>
          </a:prstGeom>
          <a:noFill/>
        </p:spPr>
      </p:pic>
      <p:pic>
        <p:nvPicPr>
          <p:cNvPr id="12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1254125" cy="1063625"/>
          </a:xfrm>
          <a:prstGeom prst="rect">
            <a:avLst/>
          </a:prstGeom>
          <a:noFill/>
        </p:spPr>
      </p:pic>
      <p:pic>
        <p:nvPicPr>
          <p:cNvPr id="13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060848"/>
            <a:ext cx="1254125" cy="1063625"/>
          </a:xfrm>
          <a:prstGeom prst="rect">
            <a:avLst/>
          </a:prstGeom>
          <a:noFill/>
        </p:spPr>
      </p:pic>
      <p:pic>
        <p:nvPicPr>
          <p:cNvPr id="14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941168"/>
            <a:ext cx="1254125" cy="1063625"/>
          </a:xfrm>
          <a:prstGeom prst="rect">
            <a:avLst/>
          </a:prstGeom>
          <a:noFill/>
        </p:spPr>
      </p:pic>
      <p:pic>
        <p:nvPicPr>
          <p:cNvPr id="15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1254125" cy="1063625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851918" y="2996952"/>
          <a:ext cx="4896548" cy="2453640"/>
        </p:xfrm>
        <a:graphic>
          <a:graphicData uri="http://schemas.openxmlformats.org/drawingml/2006/table">
            <a:tbl>
              <a:tblPr/>
              <a:tblGrid>
                <a:gridCol w="586446"/>
                <a:gridCol w="491078"/>
                <a:gridCol w="586446"/>
                <a:gridCol w="538763"/>
                <a:gridCol w="538763"/>
                <a:gridCol w="538763"/>
                <a:gridCol w="538763"/>
                <a:gridCol w="538763"/>
                <a:gridCol w="538763"/>
              </a:tblGrid>
              <a:tr h="4752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__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baseline="0" dirty="0" smtClean="0"/>
                        <a:t>  Т</a:t>
                      </a:r>
                      <a:endParaRPr lang="ru-RU" sz="28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__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 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__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 5.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1254125" cy="1063625"/>
          </a:xfrm>
          <a:prstGeom prst="rect">
            <a:avLst/>
          </a:prstGeom>
          <a:noFill/>
        </p:spPr>
      </p:pic>
      <p:pic>
        <p:nvPicPr>
          <p:cNvPr id="18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653136"/>
            <a:ext cx="1254125" cy="1063625"/>
          </a:xfrm>
          <a:prstGeom prst="rect">
            <a:avLst/>
          </a:prstGeom>
          <a:noFill/>
        </p:spPr>
      </p:pic>
      <p:pic>
        <p:nvPicPr>
          <p:cNvPr id="19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8900" y="0"/>
            <a:ext cx="1103313" cy="1044575"/>
          </a:xfrm>
          <a:prstGeom prst="rect">
            <a:avLst/>
          </a:prstGeom>
          <a:noFill/>
        </p:spPr>
      </p:pic>
      <p:pic>
        <p:nvPicPr>
          <p:cNvPr id="20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373216"/>
            <a:ext cx="1103313" cy="1044575"/>
          </a:xfrm>
          <a:prstGeom prst="rect">
            <a:avLst/>
          </a:prstGeom>
          <a:noFill/>
        </p:spPr>
      </p:pic>
      <p:pic>
        <p:nvPicPr>
          <p:cNvPr id="21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1103313" cy="104457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763688" y="260648"/>
            <a:ext cx="6576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 smtClean="0">
                <a:ln w="38100">
                  <a:solidFill>
                    <a:srgbClr val="006600"/>
                  </a:solidFill>
                </a:ln>
                <a:solidFill>
                  <a:srgbClr val="FFFFFF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</a:rPr>
              <a:t>Словарная работа</a:t>
            </a:r>
            <a:endParaRPr lang="ru-RU" sz="7200" b="1" dirty="0">
              <a:ln w="38100">
                <a:solidFill>
                  <a:srgbClr val="006600"/>
                </a:solidFill>
              </a:ln>
              <a:solidFill>
                <a:srgbClr val="FFFFFF"/>
              </a:solidFill>
              <a:effectLst>
                <a:glow rad="228600">
                  <a:srgbClr val="FFFFFF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323528" y="2492896"/>
            <a:ext cx="5040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Выдающейся своей храбростью, доблестью, самоотверженностью человек, совершающий подвиги.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1254125" cy="1063625"/>
          </a:xfrm>
          <a:prstGeom prst="rect">
            <a:avLst/>
          </a:prstGeom>
          <a:noFill/>
        </p:spPr>
      </p:pic>
      <p:pic>
        <p:nvPicPr>
          <p:cNvPr id="6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4775" y="265113"/>
            <a:ext cx="1103313" cy="1044575"/>
          </a:xfrm>
          <a:prstGeom prst="rect">
            <a:avLst/>
          </a:prstGeom>
          <a:noFill/>
        </p:spPr>
      </p:pic>
      <p:pic>
        <p:nvPicPr>
          <p:cNvPr id="7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212976"/>
            <a:ext cx="1103313" cy="1044575"/>
          </a:xfrm>
          <a:prstGeom prst="rect">
            <a:avLst/>
          </a:prstGeom>
          <a:noFill/>
        </p:spPr>
      </p:pic>
      <p:pic>
        <p:nvPicPr>
          <p:cNvPr id="8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149080"/>
            <a:ext cx="1103313" cy="1044575"/>
          </a:xfrm>
          <a:prstGeom prst="rect">
            <a:avLst/>
          </a:prstGeom>
          <a:noFill/>
        </p:spPr>
      </p:pic>
      <p:pic>
        <p:nvPicPr>
          <p:cNvPr id="9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20688"/>
            <a:ext cx="1103313" cy="1044575"/>
          </a:xfrm>
          <a:prstGeom prst="rect">
            <a:avLst/>
          </a:prstGeom>
          <a:noFill/>
        </p:spPr>
      </p:pic>
      <p:pic>
        <p:nvPicPr>
          <p:cNvPr id="10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56992"/>
            <a:ext cx="1103313" cy="1044575"/>
          </a:xfrm>
          <a:prstGeom prst="rect">
            <a:avLst/>
          </a:prstGeom>
          <a:noFill/>
        </p:spPr>
      </p:pic>
      <p:pic>
        <p:nvPicPr>
          <p:cNvPr id="11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365104"/>
            <a:ext cx="1254125" cy="1063625"/>
          </a:xfrm>
          <a:prstGeom prst="rect">
            <a:avLst/>
          </a:prstGeom>
          <a:noFill/>
        </p:spPr>
      </p:pic>
      <p:pic>
        <p:nvPicPr>
          <p:cNvPr id="12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1254125" cy="1063625"/>
          </a:xfrm>
          <a:prstGeom prst="rect">
            <a:avLst/>
          </a:prstGeom>
          <a:noFill/>
        </p:spPr>
      </p:pic>
      <p:pic>
        <p:nvPicPr>
          <p:cNvPr id="13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060848"/>
            <a:ext cx="1254125" cy="1063625"/>
          </a:xfrm>
          <a:prstGeom prst="rect">
            <a:avLst/>
          </a:prstGeom>
          <a:noFill/>
        </p:spPr>
      </p:pic>
      <p:pic>
        <p:nvPicPr>
          <p:cNvPr id="14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941168"/>
            <a:ext cx="1254125" cy="1063625"/>
          </a:xfrm>
          <a:prstGeom prst="rect">
            <a:avLst/>
          </a:prstGeom>
          <a:noFill/>
        </p:spPr>
      </p:pic>
      <p:pic>
        <p:nvPicPr>
          <p:cNvPr id="15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1254125" cy="1063625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923928" y="3861048"/>
          <a:ext cx="4896548" cy="2453640"/>
        </p:xfrm>
        <a:graphic>
          <a:graphicData uri="http://schemas.openxmlformats.org/drawingml/2006/table">
            <a:tbl>
              <a:tblPr/>
              <a:tblGrid>
                <a:gridCol w="586446"/>
                <a:gridCol w="491078"/>
                <a:gridCol w="586446"/>
                <a:gridCol w="538763"/>
                <a:gridCol w="538763"/>
                <a:gridCol w="538763"/>
                <a:gridCol w="538763"/>
                <a:gridCol w="538763"/>
                <a:gridCol w="538763"/>
              </a:tblGrid>
              <a:tr h="4752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__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baseline="0" dirty="0" smtClean="0"/>
                        <a:t>  Т</a:t>
                      </a:r>
                      <a:endParaRPr lang="ru-RU" sz="28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__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 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Г 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__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 5.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1254125" cy="1063625"/>
          </a:xfrm>
          <a:prstGeom prst="rect">
            <a:avLst/>
          </a:prstGeom>
          <a:noFill/>
        </p:spPr>
      </p:pic>
      <p:pic>
        <p:nvPicPr>
          <p:cNvPr id="18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373216"/>
            <a:ext cx="1254125" cy="1063625"/>
          </a:xfrm>
          <a:prstGeom prst="rect">
            <a:avLst/>
          </a:prstGeom>
          <a:noFill/>
        </p:spPr>
      </p:pic>
      <p:pic>
        <p:nvPicPr>
          <p:cNvPr id="19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8900" y="0"/>
            <a:ext cx="1103313" cy="1044575"/>
          </a:xfrm>
          <a:prstGeom prst="rect">
            <a:avLst/>
          </a:prstGeom>
          <a:noFill/>
        </p:spPr>
      </p:pic>
      <p:pic>
        <p:nvPicPr>
          <p:cNvPr id="20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373216"/>
            <a:ext cx="1103313" cy="1044575"/>
          </a:xfrm>
          <a:prstGeom prst="rect">
            <a:avLst/>
          </a:prstGeom>
          <a:noFill/>
        </p:spPr>
      </p:pic>
      <p:pic>
        <p:nvPicPr>
          <p:cNvPr id="21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1103313" cy="104457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763688" y="260648"/>
            <a:ext cx="6576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 smtClean="0">
                <a:ln w="38100">
                  <a:solidFill>
                    <a:srgbClr val="006600"/>
                  </a:solidFill>
                </a:ln>
                <a:solidFill>
                  <a:srgbClr val="FFFFFF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</a:rPr>
              <a:t>Словарная работа</a:t>
            </a:r>
            <a:endParaRPr lang="ru-RU" sz="7200" b="1" dirty="0">
              <a:ln w="38100">
                <a:solidFill>
                  <a:srgbClr val="006600"/>
                </a:solidFill>
              </a:ln>
              <a:solidFill>
                <a:srgbClr val="FFFFFF"/>
              </a:solidFill>
              <a:effectLst>
                <a:glow rad="228600">
                  <a:srgbClr val="FFFFFF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683568" y="2852936"/>
            <a:ext cx="4752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5.Упакованные вещи, которые берет с собой пассажир в дорогу.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1254125" cy="1063625"/>
          </a:xfrm>
          <a:prstGeom prst="rect">
            <a:avLst/>
          </a:prstGeom>
          <a:noFill/>
        </p:spPr>
      </p:pic>
      <p:pic>
        <p:nvPicPr>
          <p:cNvPr id="6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4775" y="265113"/>
            <a:ext cx="1103313" cy="1044575"/>
          </a:xfrm>
          <a:prstGeom prst="rect">
            <a:avLst/>
          </a:prstGeom>
          <a:noFill/>
        </p:spPr>
      </p:pic>
      <p:pic>
        <p:nvPicPr>
          <p:cNvPr id="7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212976"/>
            <a:ext cx="1103313" cy="1044575"/>
          </a:xfrm>
          <a:prstGeom prst="rect">
            <a:avLst/>
          </a:prstGeom>
          <a:noFill/>
        </p:spPr>
      </p:pic>
      <p:pic>
        <p:nvPicPr>
          <p:cNvPr id="8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149080"/>
            <a:ext cx="1103313" cy="1044575"/>
          </a:xfrm>
          <a:prstGeom prst="rect">
            <a:avLst/>
          </a:prstGeom>
          <a:noFill/>
        </p:spPr>
      </p:pic>
      <p:pic>
        <p:nvPicPr>
          <p:cNvPr id="9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20688"/>
            <a:ext cx="1103313" cy="1044575"/>
          </a:xfrm>
          <a:prstGeom prst="rect">
            <a:avLst/>
          </a:prstGeom>
          <a:noFill/>
        </p:spPr>
      </p:pic>
      <p:pic>
        <p:nvPicPr>
          <p:cNvPr id="10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56992"/>
            <a:ext cx="1103313" cy="1044575"/>
          </a:xfrm>
          <a:prstGeom prst="rect">
            <a:avLst/>
          </a:prstGeom>
          <a:noFill/>
        </p:spPr>
      </p:pic>
      <p:pic>
        <p:nvPicPr>
          <p:cNvPr id="11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365104"/>
            <a:ext cx="1254125" cy="1063625"/>
          </a:xfrm>
          <a:prstGeom prst="rect">
            <a:avLst/>
          </a:prstGeom>
          <a:noFill/>
        </p:spPr>
      </p:pic>
      <p:pic>
        <p:nvPicPr>
          <p:cNvPr id="12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1254125" cy="1063625"/>
          </a:xfrm>
          <a:prstGeom prst="rect">
            <a:avLst/>
          </a:prstGeom>
          <a:noFill/>
        </p:spPr>
      </p:pic>
      <p:pic>
        <p:nvPicPr>
          <p:cNvPr id="13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060848"/>
            <a:ext cx="1254125" cy="1063625"/>
          </a:xfrm>
          <a:prstGeom prst="rect">
            <a:avLst/>
          </a:prstGeom>
          <a:noFill/>
        </p:spPr>
      </p:pic>
      <p:pic>
        <p:nvPicPr>
          <p:cNvPr id="14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941168"/>
            <a:ext cx="1254125" cy="1063625"/>
          </a:xfrm>
          <a:prstGeom prst="rect">
            <a:avLst/>
          </a:prstGeom>
          <a:noFill/>
        </p:spPr>
      </p:pic>
      <p:pic>
        <p:nvPicPr>
          <p:cNvPr id="15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1254125" cy="1063625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24000" y="1397000"/>
          <a:ext cx="5904655" cy="3672410"/>
        </p:xfrm>
        <a:graphic>
          <a:graphicData uri="http://schemas.openxmlformats.org/drawingml/2006/table">
            <a:tbl>
              <a:tblPr/>
              <a:tblGrid>
                <a:gridCol w="707185"/>
                <a:gridCol w="592181"/>
                <a:gridCol w="707185"/>
                <a:gridCol w="649684"/>
                <a:gridCol w="649684"/>
                <a:gridCol w="649684"/>
                <a:gridCol w="649684"/>
                <a:gridCol w="649684"/>
                <a:gridCol w="649684"/>
              </a:tblGrid>
              <a:tr h="73448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 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 Г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  Б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_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1254125" cy="1063625"/>
          </a:xfrm>
          <a:prstGeom prst="rect">
            <a:avLst/>
          </a:prstGeom>
          <a:noFill/>
        </p:spPr>
      </p:pic>
      <p:pic>
        <p:nvPicPr>
          <p:cNvPr id="18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653136"/>
            <a:ext cx="1254125" cy="1063625"/>
          </a:xfrm>
          <a:prstGeom prst="rect">
            <a:avLst/>
          </a:prstGeom>
          <a:noFill/>
        </p:spPr>
      </p:pic>
      <p:pic>
        <p:nvPicPr>
          <p:cNvPr id="19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8900" y="0"/>
            <a:ext cx="1103313" cy="1044575"/>
          </a:xfrm>
          <a:prstGeom prst="rect">
            <a:avLst/>
          </a:prstGeom>
          <a:noFill/>
        </p:spPr>
      </p:pic>
      <p:pic>
        <p:nvPicPr>
          <p:cNvPr id="20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373216"/>
            <a:ext cx="1103313" cy="1044575"/>
          </a:xfrm>
          <a:prstGeom prst="rect">
            <a:avLst/>
          </a:prstGeom>
          <a:noFill/>
        </p:spPr>
      </p:pic>
      <p:pic>
        <p:nvPicPr>
          <p:cNvPr id="21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1103313" cy="1044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1254125" cy="1063625"/>
          </a:xfrm>
          <a:prstGeom prst="rect">
            <a:avLst/>
          </a:prstGeom>
          <a:noFill/>
        </p:spPr>
      </p:pic>
      <p:pic>
        <p:nvPicPr>
          <p:cNvPr id="6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4775" y="265113"/>
            <a:ext cx="1103313" cy="1044575"/>
          </a:xfrm>
          <a:prstGeom prst="rect">
            <a:avLst/>
          </a:prstGeom>
          <a:noFill/>
        </p:spPr>
      </p:pic>
      <p:pic>
        <p:nvPicPr>
          <p:cNvPr id="7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212976"/>
            <a:ext cx="1103313" cy="1044575"/>
          </a:xfrm>
          <a:prstGeom prst="rect">
            <a:avLst/>
          </a:prstGeom>
          <a:noFill/>
        </p:spPr>
      </p:pic>
      <p:pic>
        <p:nvPicPr>
          <p:cNvPr id="8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149080"/>
            <a:ext cx="1103313" cy="1044575"/>
          </a:xfrm>
          <a:prstGeom prst="rect">
            <a:avLst/>
          </a:prstGeom>
          <a:noFill/>
        </p:spPr>
      </p:pic>
      <p:pic>
        <p:nvPicPr>
          <p:cNvPr id="9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20688"/>
            <a:ext cx="1103313" cy="1044575"/>
          </a:xfrm>
          <a:prstGeom prst="rect">
            <a:avLst/>
          </a:prstGeom>
          <a:noFill/>
        </p:spPr>
      </p:pic>
      <p:pic>
        <p:nvPicPr>
          <p:cNvPr id="10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56992"/>
            <a:ext cx="1103313" cy="1044575"/>
          </a:xfrm>
          <a:prstGeom prst="rect">
            <a:avLst/>
          </a:prstGeom>
          <a:noFill/>
        </p:spPr>
      </p:pic>
      <p:pic>
        <p:nvPicPr>
          <p:cNvPr id="11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365104"/>
            <a:ext cx="1254125" cy="1063625"/>
          </a:xfrm>
          <a:prstGeom prst="rect">
            <a:avLst/>
          </a:prstGeom>
          <a:noFill/>
        </p:spPr>
      </p:pic>
      <p:pic>
        <p:nvPicPr>
          <p:cNvPr id="12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1254125" cy="1063625"/>
          </a:xfrm>
          <a:prstGeom prst="rect">
            <a:avLst/>
          </a:prstGeom>
          <a:noFill/>
        </p:spPr>
      </p:pic>
      <p:pic>
        <p:nvPicPr>
          <p:cNvPr id="13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060848"/>
            <a:ext cx="1254125" cy="1063625"/>
          </a:xfrm>
          <a:prstGeom prst="rect">
            <a:avLst/>
          </a:prstGeom>
          <a:noFill/>
        </p:spPr>
      </p:pic>
      <p:pic>
        <p:nvPicPr>
          <p:cNvPr id="14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941168"/>
            <a:ext cx="1254125" cy="1063625"/>
          </a:xfrm>
          <a:prstGeom prst="rect">
            <a:avLst/>
          </a:prstGeom>
          <a:noFill/>
        </p:spPr>
      </p:pic>
      <p:pic>
        <p:nvPicPr>
          <p:cNvPr id="15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1254125" cy="1063625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24000" y="1397000"/>
          <a:ext cx="5904655" cy="3672410"/>
        </p:xfrm>
        <a:graphic>
          <a:graphicData uri="http://schemas.openxmlformats.org/drawingml/2006/table">
            <a:tbl>
              <a:tblPr/>
              <a:tblGrid>
                <a:gridCol w="707185"/>
                <a:gridCol w="592181"/>
                <a:gridCol w="707185"/>
                <a:gridCol w="649684"/>
                <a:gridCol w="649684"/>
                <a:gridCol w="649684"/>
                <a:gridCol w="649684"/>
                <a:gridCol w="649684"/>
                <a:gridCol w="649684"/>
              </a:tblGrid>
              <a:tr h="73448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Г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 Б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1254125" cy="1063625"/>
          </a:xfrm>
          <a:prstGeom prst="rect">
            <a:avLst/>
          </a:prstGeom>
          <a:noFill/>
        </p:spPr>
      </p:pic>
      <p:pic>
        <p:nvPicPr>
          <p:cNvPr id="18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653136"/>
            <a:ext cx="1254125" cy="1063625"/>
          </a:xfrm>
          <a:prstGeom prst="rect">
            <a:avLst/>
          </a:prstGeom>
          <a:noFill/>
        </p:spPr>
      </p:pic>
      <p:pic>
        <p:nvPicPr>
          <p:cNvPr id="19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8900" y="0"/>
            <a:ext cx="1103313" cy="1044575"/>
          </a:xfrm>
          <a:prstGeom prst="rect">
            <a:avLst/>
          </a:prstGeom>
          <a:noFill/>
        </p:spPr>
      </p:pic>
      <p:pic>
        <p:nvPicPr>
          <p:cNvPr id="20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373216"/>
            <a:ext cx="1103313" cy="1044575"/>
          </a:xfrm>
          <a:prstGeom prst="rect">
            <a:avLst/>
          </a:prstGeom>
          <a:noFill/>
        </p:spPr>
      </p:pic>
      <p:pic>
        <p:nvPicPr>
          <p:cNvPr id="21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1103313" cy="1044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8870" y="642918"/>
            <a:ext cx="661513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Сколько падежей в русском языке?</a:t>
            </a:r>
            <a:br>
              <a:rPr lang="ru-RU" sz="3200" b="1" dirty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85860"/>
            <a:ext cx="4037012" cy="4497387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 русском языке – шесть падежей.</a:t>
            </a:r>
          </a:p>
          <a:p>
            <a:endParaRPr lang="ru-RU" dirty="0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00430" y="1643050"/>
            <a:ext cx="5643570" cy="435133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ИМЕНИТЕЛЬНЫЙ  ПАДЕЖ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РОДИТЕЛЬНЫЙ  ПАДЕЖ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ДАТЕЛЬНЫЙ  ПАДЕЖ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ВИНИТЕЛЬНЫЙ  ПАДЕЖ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ТВОРИТЕЛЬНЫЙ  ПАДЕЖ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ПРЕДЛОЖНЫЙ  ПАДЕЖ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4418013" y="2833688"/>
            <a:ext cx="311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algn="ctr"/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 algn="ctr" eaLnBrk="0" hangingPunct="0"/>
            <a:endParaRPr lang="ru-RU" sz="3600"/>
          </a:p>
        </p:txBody>
      </p:sp>
      <p:pic>
        <p:nvPicPr>
          <p:cNvPr id="6" name="Picture 3" descr="0_48833_50a7bf00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3122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3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5" grpId="0" build="p"/>
      <p:bldP spid="15360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661513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РАБОТА В ПАРЕ</a:t>
            </a:r>
            <a:r>
              <a:rPr lang="ru-RU" sz="3200" b="1" dirty="0">
                <a:solidFill>
                  <a:srgbClr val="7030A0"/>
                </a:solidFill>
              </a:rPr>
              <a:t/>
            </a:r>
            <a:br>
              <a:rPr lang="ru-RU" sz="3200" b="1" dirty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85860"/>
            <a:ext cx="4037012" cy="4497387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475656" y="2204864"/>
            <a:ext cx="7668344" cy="435133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1 вариант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Установить соотношение между падежами, опорными словами с помощью стрелок.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2 вариант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Установить соотношение между падежами и вопросами с помощью стрелок.</a:t>
            </a:r>
          </a:p>
          <a:p>
            <a:pPr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4418013" y="2833688"/>
            <a:ext cx="311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algn="ctr"/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 algn="ctr" eaLnBrk="0" hangingPunct="0"/>
            <a:endParaRPr lang="ru-RU" sz="3600"/>
          </a:p>
        </p:txBody>
      </p:sp>
      <p:pic>
        <p:nvPicPr>
          <p:cNvPr id="6" name="Picture 3" descr="0_48833_50a7bf00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3122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Владелец\Мои документы\Мои рисунки\Рисунок71.png"/>
          <p:cNvPicPr>
            <a:picLocks noChangeAspect="1" noChangeArrowheads="1"/>
          </p:cNvPicPr>
          <p:nvPr/>
        </p:nvPicPr>
        <p:blipFill>
          <a:blip r:embed="rId2" cstate="print"/>
          <a:srcRect l="778" t="1033" r="778"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714625" y="714375"/>
            <a:ext cx="3357563" cy="642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КТО?     ЧТО?</a:t>
            </a:r>
          </a:p>
        </p:txBody>
      </p:sp>
      <p:sp>
        <p:nvSpPr>
          <p:cNvPr id="7" name="Скругленный прямоугольник 6">
            <a:hlinkClick r:id="" action="ppaction://macro?name=DragandDrop"/>
          </p:cNvPr>
          <p:cNvSpPr/>
          <p:nvPr/>
        </p:nvSpPr>
        <p:spPr>
          <a:xfrm>
            <a:off x="785813" y="3500438"/>
            <a:ext cx="928687" cy="642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В.п.</a:t>
            </a:r>
          </a:p>
        </p:txBody>
      </p:sp>
      <p:sp>
        <p:nvSpPr>
          <p:cNvPr id="12" name="Скругленный прямоугольник 11">
            <a:hlinkClick r:id="" action="ppaction://macro?name=DragandDrop"/>
          </p:cNvPr>
          <p:cNvSpPr/>
          <p:nvPr/>
        </p:nvSpPr>
        <p:spPr>
          <a:xfrm>
            <a:off x="785813" y="714375"/>
            <a:ext cx="928687" cy="642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И.п.</a:t>
            </a:r>
          </a:p>
        </p:txBody>
      </p:sp>
      <p:sp>
        <p:nvSpPr>
          <p:cNvPr id="13" name="Скругленный прямоугольник 12">
            <a:hlinkClick r:id="" action="ppaction://macro?name=DragandDrop"/>
          </p:cNvPr>
          <p:cNvSpPr/>
          <p:nvPr/>
        </p:nvSpPr>
        <p:spPr>
          <a:xfrm>
            <a:off x="785813" y="1643063"/>
            <a:ext cx="928687" cy="642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Р.п.</a:t>
            </a:r>
          </a:p>
        </p:txBody>
      </p:sp>
      <p:sp>
        <p:nvSpPr>
          <p:cNvPr id="14" name="Скругленный прямоугольник 13">
            <a:hlinkClick r:id="" action="ppaction://macro?name=DragandDrop"/>
          </p:cNvPr>
          <p:cNvSpPr/>
          <p:nvPr/>
        </p:nvSpPr>
        <p:spPr>
          <a:xfrm>
            <a:off x="785813" y="2571750"/>
            <a:ext cx="928687" cy="642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Д.п.</a:t>
            </a:r>
          </a:p>
        </p:txBody>
      </p:sp>
      <p:sp>
        <p:nvSpPr>
          <p:cNvPr id="15" name="Скругленный прямоугольник 14">
            <a:hlinkClick r:id="" action="ppaction://macro?name=DragandDrop"/>
          </p:cNvPr>
          <p:cNvSpPr/>
          <p:nvPr/>
        </p:nvSpPr>
        <p:spPr>
          <a:xfrm>
            <a:off x="785813" y="4429125"/>
            <a:ext cx="928687" cy="642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Т.п.</a:t>
            </a:r>
          </a:p>
        </p:txBody>
      </p:sp>
      <p:sp>
        <p:nvSpPr>
          <p:cNvPr id="16" name="Скругленный прямоугольник 15">
            <a:hlinkClick r:id="" action="ppaction://macro?name=DragandDrop"/>
          </p:cNvPr>
          <p:cNvSpPr/>
          <p:nvPr/>
        </p:nvSpPr>
        <p:spPr>
          <a:xfrm>
            <a:off x="785813" y="5357813"/>
            <a:ext cx="928687" cy="642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П.п.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14625" y="1643063"/>
            <a:ext cx="3357563" cy="642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КОГО?     ЧЕГО?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14625" y="2571750"/>
            <a:ext cx="3357563" cy="642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КОМУ?     ЧЕМУ?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14625" y="3500438"/>
            <a:ext cx="3357563" cy="642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КОГО?     ЧТО?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14625" y="4429125"/>
            <a:ext cx="3357563" cy="642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КЕМ?     ЧЕМ?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14625" y="5357813"/>
            <a:ext cx="3357563" cy="642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О КОМ?     О ЧЁМ?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29375" y="1643063"/>
            <a:ext cx="2000250" cy="642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10256" name="Rectangle 1"/>
          <p:cNvSpPr>
            <a:spLocks noChangeArrowheads="1"/>
          </p:cNvSpPr>
          <p:nvPr/>
        </p:nvSpPr>
        <p:spPr bwMode="auto">
          <a:xfrm>
            <a:off x="6357938" y="1735287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dirty="0" smtClean="0">
                <a:cs typeface="Times New Roman" pitchFamily="18" charset="0"/>
              </a:rPr>
              <a:t>      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НЕТ</a:t>
            </a:r>
            <a:r>
              <a:rPr lang="ru-RU" sz="1100" dirty="0" smtClean="0"/>
              <a:t> 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29375" y="2571750"/>
            <a:ext cx="2000250" cy="642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29375" y="3500438"/>
            <a:ext cx="2000250" cy="642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29375" y="4429125"/>
            <a:ext cx="2000250" cy="642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29375" y="5357813"/>
            <a:ext cx="2000250" cy="642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10261" name="Прямоугольник 28"/>
          <p:cNvSpPr>
            <a:spLocks noChangeArrowheads="1"/>
          </p:cNvSpPr>
          <p:nvPr/>
        </p:nvSpPr>
        <p:spPr bwMode="auto">
          <a:xfrm>
            <a:off x="7072313" y="2714625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ДАЛ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62" name="Rectangle 2"/>
          <p:cNvSpPr>
            <a:spLocks noChangeArrowheads="1"/>
          </p:cNvSpPr>
          <p:nvPr/>
        </p:nvSpPr>
        <p:spPr bwMode="auto">
          <a:xfrm>
            <a:off x="6732240" y="3645024"/>
            <a:ext cx="1643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ВИЖУ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63" name="Прямоугольник 29"/>
          <p:cNvSpPr>
            <a:spLocks noChangeArrowheads="1"/>
          </p:cNvSpPr>
          <p:nvPr/>
        </p:nvSpPr>
        <p:spPr bwMode="auto">
          <a:xfrm>
            <a:off x="6357938" y="4429125"/>
            <a:ext cx="2214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ВОСХИЩАЮСЬ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64" name="Прямоугольник 30"/>
          <p:cNvSpPr>
            <a:spLocks noChangeArrowheads="1"/>
          </p:cNvSpPr>
          <p:nvPr/>
        </p:nvSpPr>
        <p:spPr bwMode="auto">
          <a:xfrm>
            <a:off x="6429375" y="5500688"/>
            <a:ext cx="1881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ДУМАЮ О …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29375" y="714375"/>
            <a:ext cx="1928813" cy="642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10266" name="Прямоугольник 32"/>
          <p:cNvSpPr>
            <a:spLocks noChangeArrowheads="1"/>
          </p:cNvSpPr>
          <p:nvPr/>
        </p:nvSpPr>
        <p:spPr bwMode="auto">
          <a:xfrm>
            <a:off x="6876256" y="857250"/>
            <a:ext cx="936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ЕСТЬ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1143000"/>
          </a:xfrm>
        </p:spPr>
        <p:txBody>
          <a:bodyPr/>
          <a:lstStyle/>
          <a:p>
            <a:r>
              <a:rPr lang="ru-RU" dirty="0" smtClean="0"/>
              <a:t>Винительный падеж</a:t>
            </a:r>
            <a:endParaRPr lang="ru-RU" dirty="0"/>
          </a:p>
        </p:txBody>
      </p:sp>
      <p:pic>
        <p:nvPicPr>
          <p:cNvPr id="3" name="Picture 7" descr="0_48833_50a7bf00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3490873"/>
          </a:xfrm>
          <a:prstGeom prst="rect">
            <a:avLst/>
          </a:prstGeom>
          <a:noFill/>
        </p:spPr>
      </p:pic>
      <p:pic>
        <p:nvPicPr>
          <p:cNvPr id="4" name="Picture 15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0"/>
            <a:ext cx="1254125" cy="1063625"/>
          </a:xfrm>
          <a:prstGeom prst="rect">
            <a:avLst/>
          </a:prstGeom>
          <a:noFill/>
        </p:spPr>
      </p:pic>
      <p:pic>
        <p:nvPicPr>
          <p:cNvPr id="5" name="Picture 15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1254125" cy="1063625"/>
          </a:xfrm>
          <a:prstGeom prst="rect">
            <a:avLst/>
          </a:prstGeom>
          <a:noFill/>
        </p:spPr>
      </p:pic>
      <p:pic>
        <p:nvPicPr>
          <p:cNvPr id="6" name="Picture 15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1254125" cy="1063625"/>
          </a:xfrm>
          <a:prstGeom prst="rect">
            <a:avLst/>
          </a:prstGeom>
          <a:noFill/>
        </p:spPr>
      </p:pic>
      <p:pic>
        <p:nvPicPr>
          <p:cNvPr id="7" name="Picture 15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1254125" cy="1063625"/>
          </a:xfrm>
          <a:prstGeom prst="rect">
            <a:avLst/>
          </a:prstGeom>
          <a:noFill/>
        </p:spPr>
      </p:pic>
      <p:pic>
        <p:nvPicPr>
          <p:cNvPr id="8" name="Picture 10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03313" cy="1044575"/>
          </a:xfrm>
          <a:prstGeom prst="rect">
            <a:avLst/>
          </a:prstGeom>
          <a:noFill/>
        </p:spPr>
      </p:pic>
      <p:pic>
        <p:nvPicPr>
          <p:cNvPr id="9" name="Picture 10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88640"/>
            <a:ext cx="1103313" cy="1044575"/>
          </a:xfrm>
          <a:prstGeom prst="rect">
            <a:avLst/>
          </a:prstGeom>
          <a:noFill/>
        </p:spPr>
      </p:pic>
      <p:pic>
        <p:nvPicPr>
          <p:cNvPr id="10" name="Picture 10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80728"/>
            <a:ext cx="1103313" cy="1044575"/>
          </a:xfrm>
          <a:prstGeom prst="rect">
            <a:avLst/>
          </a:prstGeom>
          <a:noFill/>
        </p:spPr>
      </p:pic>
      <p:pic>
        <p:nvPicPr>
          <p:cNvPr id="11" name="Picture 10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0648"/>
            <a:ext cx="1103313" cy="104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12776"/>
            <a:ext cx="8964488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600" dirty="0" smtClean="0">
                <a:latin typeface="Blackadder ITC" pitchFamily="82" charset="0"/>
              </a:rPr>
              <a:t>Двенадцатое ноября.</a:t>
            </a:r>
          </a:p>
          <a:p>
            <a:pPr>
              <a:lnSpc>
                <a:spcPct val="90000"/>
              </a:lnSpc>
            </a:pPr>
            <a:r>
              <a:rPr lang="ru-RU" sz="6600" smtClean="0">
                <a:latin typeface="Blackadder ITC" pitchFamily="82" charset="0"/>
              </a:rPr>
              <a:t>Кла</a:t>
            </a:r>
            <a:r>
              <a:rPr lang="ru-RU" sz="6600" smtClean="0">
                <a:solidFill>
                  <a:srgbClr val="FF0000"/>
                </a:solidFill>
                <a:latin typeface="Blackadder ITC" pitchFamily="82" charset="0"/>
              </a:rPr>
              <a:t>сс</a:t>
            </a:r>
            <a:r>
              <a:rPr lang="ru-RU" sz="6600" smtClean="0">
                <a:latin typeface="Blackadder ITC" pitchFamily="82" charset="0"/>
              </a:rPr>
              <a:t>ная р</a:t>
            </a:r>
            <a:r>
              <a:rPr lang="ru-RU" sz="6600" smtClean="0">
                <a:solidFill>
                  <a:srgbClr val="FF0000"/>
                </a:solidFill>
                <a:latin typeface="Blackadder ITC" pitchFamily="82" charset="0"/>
              </a:rPr>
              <a:t>а</a:t>
            </a:r>
            <a:r>
              <a:rPr lang="ru-RU" sz="6600" smtClean="0">
                <a:latin typeface="Blackadder ITC" pitchFamily="82" charset="0"/>
              </a:rPr>
              <a:t>бота.</a:t>
            </a:r>
            <a:endParaRPr lang="ru-RU" sz="2800" dirty="0">
              <a:latin typeface="Blackadder ITC" pitchFamily="82" charset="0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686800" cy="3429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>
              <a:ln w="190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solidFill>
                <a:srgbClr val="FF0066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01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 читаю тему урока и думаю, что 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7" descr="0_48833_50a7bf00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3728" cy="2900749"/>
          </a:xfrm>
          <a:prstGeom prst="rect">
            <a:avLst/>
          </a:prstGeom>
          <a:noFill/>
        </p:spPr>
      </p:pic>
      <p:pic>
        <p:nvPicPr>
          <p:cNvPr id="4" name="Picture 15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0"/>
            <a:ext cx="1254125" cy="1063625"/>
          </a:xfrm>
          <a:prstGeom prst="rect">
            <a:avLst/>
          </a:prstGeom>
          <a:noFill/>
        </p:spPr>
      </p:pic>
      <p:pic>
        <p:nvPicPr>
          <p:cNvPr id="5" name="Picture 15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1254125" cy="1063625"/>
          </a:xfrm>
          <a:prstGeom prst="rect">
            <a:avLst/>
          </a:prstGeom>
          <a:noFill/>
        </p:spPr>
      </p:pic>
      <p:pic>
        <p:nvPicPr>
          <p:cNvPr id="6" name="Picture 15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2636912"/>
            <a:ext cx="1254125" cy="1063625"/>
          </a:xfrm>
          <a:prstGeom prst="rect">
            <a:avLst/>
          </a:prstGeom>
          <a:noFill/>
        </p:spPr>
      </p:pic>
      <p:pic>
        <p:nvPicPr>
          <p:cNvPr id="7" name="Picture 15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1254125" cy="1063625"/>
          </a:xfrm>
          <a:prstGeom prst="rect">
            <a:avLst/>
          </a:prstGeom>
          <a:noFill/>
        </p:spPr>
      </p:pic>
      <p:pic>
        <p:nvPicPr>
          <p:cNvPr id="8" name="Picture 10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03313" cy="1044575"/>
          </a:xfrm>
          <a:prstGeom prst="rect">
            <a:avLst/>
          </a:prstGeom>
          <a:noFill/>
        </p:spPr>
      </p:pic>
      <p:pic>
        <p:nvPicPr>
          <p:cNvPr id="9" name="Picture 10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88640"/>
            <a:ext cx="1103313" cy="1044575"/>
          </a:xfrm>
          <a:prstGeom prst="rect">
            <a:avLst/>
          </a:prstGeom>
          <a:noFill/>
        </p:spPr>
      </p:pic>
      <p:pic>
        <p:nvPicPr>
          <p:cNvPr id="10" name="Picture 10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80728"/>
            <a:ext cx="1103313" cy="1044575"/>
          </a:xfrm>
          <a:prstGeom prst="rect">
            <a:avLst/>
          </a:prstGeom>
          <a:noFill/>
        </p:spPr>
      </p:pic>
      <p:pic>
        <p:nvPicPr>
          <p:cNvPr id="11" name="Picture 10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0648"/>
            <a:ext cx="1103313" cy="104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1143000"/>
          </a:xfrm>
        </p:spPr>
        <p:txBody>
          <a:bodyPr/>
          <a:lstStyle/>
          <a:p>
            <a:r>
              <a:rPr lang="ru-RU" dirty="0" smtClean="0"/>
              <a:t>Работа по учебнику с. 80</a:t>
            </a:r>
            <a:endParaRPr lang="ru-RU" dirty="0"/>
          </a:p>
        </p:txBody>
      </p:sp>
      <p:pic>
        <p:nvPicPr>
          <p:cNvPr id="3" name="Picture 7" descr="0_48833_50a7bf00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3490873"/>
          </a:xfrm>
          <a:prstGeom prst="rect">
            <a:avLst/>
          </a:prstGeom>
          <a:noFill/>
        </p:spPr>
      </p:pic>
      <p:pic>
        <p:nvPicPr>
          <p:cNvPr id="4" name="Picture 15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0"/>
            <a:ext cx="1254125" cy="1063625"/>
          </a:xfrm>
          <a:prstGeom prst="rect">
            <a:avLst/>
          </a:prstGeom>
          <a:noFill/>
        </p:spPr>
      </p:pic>
      <p:pic>
        <p:nvPicPr>
          <p:cNvPr id="5" name="Picture 15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1254125" cy="1063625"/>
          </a:xfrm>
          <a:prstGeom prst="rect">
            <a:avLst/>
          </a:prstGeom>
          <a:noFill/>
        </p:spPr>
      </p:pic>
      <p:pic>
        <p:nvPicPr>
          <p:cNvPr id="6" name="Picture 15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1254125" cy="1063625"/>
          </a:xfrm>
          <a:prstGeom prst="rect">
            <a:avLst/>
          </a:prstGeom>
          <a:noFill/>
        </p:spPr>
      </p:pic>
      <p:pic>
        <p:nvPicPr>
          <p:cNvPr id="7" name="Picture 15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1254125" cy="1063625"/>
          </a:xfrm>
          <a:prstGeom prst="rect">
            <a:avLst/>
          </a:prstGeom>
          <a:noFill/>
        </p:spPr>
      </p:pic>
      <p:pic>
        <p:nvPicPr>
          <p:cNvPr id="8" name="Picture 10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03313" cy="1044575"/>
          </a:xfrm>
          <a:prstGeom prst="rect">
            <a:avLst/>
          </a:prstGeom>
          <a:noFill/>
        </p:spPr>
      </p:pic>
      <p:pic>
        <p:nvPicPr>
          <p:cNvPr id="9" name="Picture 10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88640"/>
            <a:ext cx="1103313" cy="1044575"/>
          </a:xfrm>
          <a:prstGeom prst="rect">
            <a:avLst/>
          </a:prstGeom>
          <a:noFill/>
        </p:spPr>
      </p:pic>
      <p:pic>
        <p:nvPicPr>
          <p:cNvPr id="10" name="Picture 10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80728"/>
            <a:ext cx="1103313" cy="1044575"/>
          </a:xfrm>
          <a:prstGeom prst="rect">
            <a:avLst/>
          </a:prstGeom>
          <a:noFill/>
        </p:spPr>
      </p:pic>
      <p:pic>
        <p:nvPicPr>
          <p:cNvPr id="11" name="Picture 10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0648"/>
            <a:ext cx="1103313" cy="104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8870" y="642918"/>
            <a:ext cx="661513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План работы:</a:t>
            </a:r>
            <a:r>
              <a:rPr lang="ru-RU" sz="3200" b="1" dirty="0">
                <a:solidFill>
                  <a:srgbClr val="7030A0"/>
                </a:solidFill>
              </a:rPr>
              <a:t/>
            </a:r>
            <a:br>
              <a:rPr lang="ru-RU" sz="3200" b="1" dirty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85860"/>
            <a:ext cx="4037012" cy="4497387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087216" y="2060848"/>
            <a:ext cx="7056784" cy="435133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На какие вопросы отвечает В.п.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С какими предлогами употребляется.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Каким членом предложения может быть существительное в форме В.п.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Как отличить И.п. и  В.п.</a:t>
            </a:r>
            <a:endParaRPr lang="ru-RU" dirty="0"/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4418013" y="2833688"/>
            <a:ext cx="311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algn="ctr"/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 algn="ctr" eaLnBrk="0" hangingPunct="0"/>
            <a:endParaRPr lang="ru-RU" sz="3600"/>
          </a:p>
        </p:txBody>
      </p:sp>
      <p:pic>
        <p:nvPicPr>
          <p:cNvPr id="6" name="Picture 3" descr="0_48833_50a7bf00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3122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4572000" cy="876300"/>
          </a:xfrm>
        </p:spPr>
        <p:txBody>
          <a:bodyPr/>
          <a:lstStyle/>
          <a:p>
            <a:pPr eaLnBrk="1" hangingPunct="1"/>
            <a:r>
              <a:rPr lang="ru-RU" dirty="0" smtClean="0"/>
              <a:t>Физкультминутка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990600"/>
            <a:ext cx="601980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Поднимает руки класс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                                     это «раз»,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Повернулась голова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                                     это «два»,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Руки вниз, вперед смотри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                                     это «три»,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Руки в стороны пошире развернули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                                     на «четыре»,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С силой их к плечам прижать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                                     это «пять»,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Всем ребятам тихо сесть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                                     это «шесть».</a:t>
            </a:r>
          </a:p>
        </p:txBody>
      </p:sp>
      <p:pic>
        <p:nvPicPr>
          <p:cNvPr id="4" name="Picture 6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1103313" cy="1044575"/>
          </a:xfrm>
          <a:prstGeom prst="rect">
            <a:avLst/>
          </a:prstGeom>
          <a:noFill/>
        </p:spPr>
      </p:pic>
      <p:pic>
        <p:nvPicPr>
          <p:cNvPr id="5" name="Picture 6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143248"/>
            <a:ext cx="1103313" cy="1044575"/>
          </a:xfrm>
          <a:prstGeom prst="rect">
            <a:avLst/>
          </a:prstGeom>
          <a:noFill/>
        </p:spPr>
      </p:pic>
      <p:pic>
        <p:nvPicPr>
          <p:cNvPr id="6" name="Picture 6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57166"/>
            <a:ext cx="1103313" cy="1044575"/>
          </a:xfrm>
          <a:prstGeom prst="rect">
            <a:avLst/>
          </a:prstGeom>
          <a:noFill/>
        </p:spPr>
      </p:pic>
      <p:pic>
        <p:nvPicPr>
          <p:cNvPr id="7" name="Picture 6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687" y="571480"/>
            <a:ext cx="1103313" cy="1044575"/>
          </a:xfrm>
          <a:prstGeom prst="rect">
            <a:avLst/>
          </a:prstGeom>
          <a:noFill/>
        </p:spPr>
      </p:pic>
      <p:pic>
        <p:nvPicPr>
          <p:cNvPr id="8" name="Picture 6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357562"/>
            <a:ext cx="1103313" cy="1044575"/>
          </a:xfrm>
          <a:prstGeom prst="rect">
            <a:avLst/>
          </a:prstGeom>
          <a:noFill/>
        </p:spPr>
      </p:pic>
      <p:pic>
        <p:nvPicPr>
          <p:cNvPr id="9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1254125" cy="1063625"/>
          </a:xfrm>
          <a:prstGeom prst="rect">
            <a:avLst/>
          </a:prstGeom>
          <a:noFill/>
        </p:spPr>
      </p:pic>
      <p:pic>
        <p:nvPicPr>
          <p:cNvPr id="10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643182"/>
            <a:ext cx="1254125" cy="1063625"/>
          </a:xfrm>
          <a:prstGeom prst="rect">
            <a:avLst/>
          </a:prstGeom>
          <a:noFill/>
        </p:spPr>
      </p:pic>
      <p:pic>
        <p:nvPicPr>
          <p:cNvPr id="11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714884"/>
            <a:ext cx="1254125" cy="1063625"/>
          </a:xfrm>
          <a:prstGeom prst="rect">
            <a:avLst/>
          </a:prstGeom>
          <a:noFill/>
        </p:spPr>
      </p:pic>
      <p:pic>
        <p:nvPicPr>
          <p:cNvPr id="12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1254125" cy="1063625"/>
          </a:xfrm>
          <a:prstGeom prst="rect">
            <a:avLst/>
          </a:prstGeom>
          <a:noFill/>
        </p:spPr>
      </p:pic>
      <p:pic>
        <p:nvPicPr>
          <p:cNvPr id="13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857364"/>
            <a:ext cx="1254125" cy="106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4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5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5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6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6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7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7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8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Sun_alley-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775" y="265113"/>
            <a:ext cx="1103313" cy="1044575"/>
          </a:xfrm>
          <a:prstGeom prst="rect">
            <a:avLst/>
          </a:prstGeom>
          <a:noFill/>
        </p:spPr>
      </p:pic>
      <p:pic>
        <p:nvPicPr>
          <p:cNvPr id="4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1103313" cy="1044575"/>
          </a:xfrm>
          <a:prstGeom prst="rect">
            <a:avLst/>
          </a:prstGeom>
          <a:noFill/>
        </p:spPr>
      </p:pic>
      <p:pic>
        <p:nvPicPr>
          <p:cNvPr id="5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103313" cy="1044575"/>
          </a:xfrm>
          <a:prstGeom prst="rect">
            <a:avLst/>
          </a:prstGeom>
          <a:noFill/>
        </p:spPr>
      </p:pic>
      <p:pic>
        <p:nvPicPr>
          <p:cNvPr id="6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1103313" cy="1044575"/>
          </a:xfrm>
          <a:prstGeom prst="rect">
            <a:avLst/>
          </a:prstGeom>
          <a:noFill/>
        </p:spPr>
      </p:pic>
      <p:pic>
        <p:nvPicPr>
          <p:cNvPr id="7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1103313" cy="1044575"/>
          </a:xfrm>
          <a:prstGeom prst="rect">
            <a:avLst/>
          </a:prstGeom>
          <a:noFill/>
        </p:spPr>
      </p:pic>
      <p:pic>
        <p:nvPicPr>
          <p:cNvPr id="8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1103313" cy="1044575"/>
          </a:xfrm>
          <a:prstGeom prst="rect">
            <a:avLst/>
          </a:prstGeom>
          <a:noFill/>
        </p:spPr>
      </p:pic>
      <p:pic>
        <p:nvPicPr>
          <p:cNvPr id="9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0648"/>
            <a:ext cx="1103313" cy="1044575"/>
          </a:xfrm>
          <a:prstGeom prst="rect">
            <a:avLst/>
          </a:prstGeom>
          <a:noFill/>
        </p:spPr>
      </p:pic>
      <p:pic>
        <p:nvPicPr>
          <p:cNvPr id="10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1103313" cy="1044575"/>
          </a:xfrm>
          <a:prstGeom prst="rect">
            <a:avLst/>
          </a:prstGeom>
          <a:noFill/>
        </p:spPr>
      </p:pic>
      <p:pic>
        <p:nvPicPr>
          <p:cNvPr id="11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1103313" cy="1044575"/>
          </a:xfrm>
          <a:prstGeom prst="rect">
            <a:avLst/>
          </a:prstGeom>
          <a:noFill/>
        </p:spPr>
      </p:pic>
      <p:pic>
        <p:nvPicPr>
          <p:cNvPr id="12" name="Picture 10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0"/>
            <a:ext cx="1254125" cy="1063625"/>
          </a:xfrm>
          <a:prstGeom prst="rect">
            <a:avLst/>
          </a:prstGeom>
          <a:noFill/>
        </p:spPr>
      </p:pic>
      <p:pic>
        <p:nvPicPr>
          <p:cNvPr id="13" name="Picture 10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132856"/>
            <a:ext cx="1254125" cy="1063625"/>
          </a:xfrm>
          <a:prstGeom prst="rect">
            <a:avLst/>
          </a:prstGeom>
          <a:noFill/>
        </p:spPr>
      </p:pic>
      <p:pic>
        <p:nvPicPr>
          <p:cNvPr id="14" name="Picture 10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1254125" cy="1063625"/>
          </a:xfrm>
          <a:prstGeom prst="rect">
            <a:avLst/>
          </a:prstGeom>
          <a:noFill/>
        </p:spPr>
      </p:pic>
      <p:pic>
        <p:nvPicPr>
          <p:cNvPr id="15" name="Picture 10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836712"/>
            <a:ext cx="1254125" cy="1063625"/>
          </a:xfrm>
          <a:prstGeom prst="rect">
            <a:avLst/>
          </a:prstGeom>
          <a:noFill/>
        </p:spPr>
      </p:pic>
      <p:pic>
        <p:nvPicPr>
          <p:cNvPr id="16" name="Picture 10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9875" y="1412776"/>
            <a:ext cx="1254125" cy="1063625"/>
          </a:xfrm>
          <a:prstGeom prst="rect">
            <a:avLst/>
          </a:prstGeom>
          <a:noFill/>
        </p:spPr>
      </p:pic>
      <p:pic>
        <p:nvPicPr>
          <p:cNvPr id="17" name="Picture 10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132856"/>
            <a:ext cx="1254125" cy="1063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4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6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4638"/>
            <a:ext cx="7427168" cy="49006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Продолжи высказывание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568952" cy="5616624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i="1" dirty="0" smtClean="0">
                <a:solidFill>
                  <a:srgbClr val="7030A0"/>
                </a:solidFill>
              </a:rPr>
              <a:t>Существительные в форме именительного падежа всегда являются в предложении  …</a:t>
            </a:r>
            <a:endParaRPr lang="ru-RU" sz="3400" b="1" dirty="0" smtClean="0">
              <a:solidFill>
                <a:srgbClr val="7030A0"/>
              </a:solidFill>
            </a:endParaRPr>
          </a:p>
          <a:p>
            <a:r>
              <a:rPr lang="ru-RU" sz="3400" b="1" i="1" dirty="0" smtClean="0">
                <a:solidFill>
                  <a:srgbClr val="002060"/>
                </a:solidFill>
              </a:rPr>
              <a:t>Существительные в форме винительного  падежа всегда являются в предложении …</a:t>
            </a:r>
            <a:endParaRPr lang="ru-RU" sz="3400" b="1" dirty="0" smtClean="0">
              <a:solidFill>
                <a:srgbClr val="002060"/>
              </a:solidFill>
            </a:endParaRPr>
          </a:p>
          <a:p>
            <a:r>
              <a:rPr lang="ru-RU" sz="3400" b="1" i="1" dirty="0" smtClean="0">
                <a:solidFill>
                  <a:srgbClr val="7030A0"/>
                </a:solidFill>
              </a:rPr>
              <a:t>Существительные в форме именительного  падежа отвечают на вопросы …</a:t>
            </a:r>
          </a:p>
          <a:p>
            <a:r>
              <a:rPr lang="ru-RU" sz="3400" b="1" i="1" dirty="0" smtClean="0">
                <a:solidFill>
                  <a:srgbClr val="002060"/>
                </a:solidFill>
              </a:rPr>
              <a:t>Существительные в форме винительного падежа отвечают на вопросы …</a:t>
            </a:r>
            <a:endParaRPr lang="ru-RU" sz="3400" b="1" dirty="0" smtClean="0">
              <a:solidFill>
                <a:srgbClr val="002060"/>
              </a:solidFill>
            </a:endParaRPr>
          </a:p>
          <a:p>
            <a:r>
              <a:rPr lang="ru-RU" sz="3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400" b="1" i="1" dirty="0" smtClean="0">
                <a:solidFill>
                  <a:srgbClr val="7030A0"/>
                </a:solidFill>
              </a:rPr>
              <a:t>Существительные в форме винительного падежа употребляются как с предлогами  …, так и без …</a:t>
            </a:r>
            <a:endParaRPr lang="ru-RU" sz="3400" b="1" dirty="0" smtClean="0">
              <a:solidFill>
                <a:srgbClr val="7030A0"/>
              </a:solidFill>
            </a:endParaRPr>
          </a:p>
          <a:p>
            <a:r>
              <a:rPr lang="ru-RU" sz="3400" b="1" i="1" dirty="0" smtClean="0"/>
              <a:t> </a:t>
            </a:r>
            <a:r>
              <a:rPr lang="ru-RU" sz="3400" b="1" i="1" dirty="0" smtClean="0">
                <a:solidFill>
                  <a:srgbClr val="002060"/>
                </a:solidFill>
              </a:rPr>
              <a:t>Какое опорное  слово имеет существительное в форме винительного падежа …</a:t>
            </a:r>
            <a:endParaRPr lang="ru-RU" sz="3400" b="1" dirty="0" smtClean="0">
              <a:solidFill>
                <a:srgbClr val="002060"/>
              </a:solidFill>
            </a:endParaRPr>
          </a:p>
          <a:p>
            <a:r>
              <a:rPr lang="ru-RU" sz="3400" b="1" dirty="0" smtClean="0">
                <a:solidFill>
                  <a:srgbClr val="7030A0"/>
                </a:solidFill>
              </a:rPr>
              <a:t> </a:t>
            </a:r>
            <a:r>
              <a:rPr lang="ru-RU" sz="3400" b="1" i="1" dirty="0" smtClean="0">
                <a:solidFill>
                  <a:srgbClr val="7030A0"/>
                </a:solidFill>
              </a:rPr>
              <a:t>Какое опорное  слово имеет существительное в форме именительного  падежа …</a:t>
            </a:r>
            <a:endParaRPr lang="ru-RU" sz="34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3400" b="1" i="1" dirty="0" smtClean="0">
              <a:solidFill>
                <a:srgbClr val="006666"/>
              </a:solidFill>
            </a:endParaRPr>
          </a:p>
          <a:p>
            <a:pPr eaLnBrk="1" hangingPunct="1">
              <a:buFontTx/>
              <a:buNone/>
            </a:pPr>
            <a:endParaRPr lang="ru-RU" b="1" i="1" dirty="0" smtClean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212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  чем заключалась цель нашего урока?</a:t>
            </a:r>
            <a:br>
              <a:rPr lang="ru-RU" sz="3600" dirty="0" smtClean="0"/>
            </a:br>
            <a:r>
              <a:rPr lang="ru-RU" sz="3600" dirty="0" smtClean="0"/>
              <a:t>Достигли ли этой цели?</a:t>
            </a:r>
            <a:br>
              <a:rPr lang="ru-RU" sz="3600" dirty="0" smtClean="0"/>
            </a:br>
            <a:r>
              <a:rPr lang="ru-RU" sz="3600" dirty="0" smtClean="0"/>
              <a:t>Какие трудности вы испытали на уроке?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Picture 7" descr="0_48833_50a7bf00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1760" cy="3294165"/>
          </a:xfrm>
          <a:prstGeom prst="rect">
            <a:avLst/>
          </a:prstGeom>
          <a:noFill/>
        </p:spPr>
      </p:pic>
      <p:pic>
        <p:nvPicPr>
          <p:cNvPr id="4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28"/>
            <a:ext cx="1103313" cy="1044575"/>
          </a:xfrm>
          <a:prstGeom prst="rect">
            <a:avLst/>
          </a:prstGeom>
          <a:noFill/>
        </p:spPr>
      </p:pic>
      <p:pic>
        <p:nvPicPr>
          <p:cNvPr id="5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1103313" cy="1044575"/>
          </a:xfrm>
          <a:prstGeom prst="rect">
            <a:avLst/>
          </a:prstGeom>
          <a:noFill/>
        </p:spPr>
      </p:pic>
      <p:pic>
        <p:nvPicPr>
          <p:cNvPr id="6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1103313" cy="1044575"/>
          </a:xfrm>
          <a:prstGeom prst="rect">
            <a:avLst/>
          </a:prstGeom>
          <a:noFill/>
        </p:spPr>
      </p:pic>
      <p:pic>
        <p:nvPicPr>
          <p:cNvPr id="7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7166"/>
            <a:ext cx="1103313" cy="1044575"/>
          </a:xfrm>
          <a:prstGeom prst="rect">
            <a:avLst/>
          </a:prstGeom>
          <a:noFill/>
        </p:spPr>
      </p:pic>
      <p:pic>
        <p:nvPicPr>
          <p:cNvPr id="8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14290"/>
            <a:ext cx="1103313" cy="1044575"/>
          </a:xfrm>
          <a:prstGeom prst="rect">
            <a:avLst/>
          </a:prstGeom>
          <a:noFill/>
        </p:spPr>
      </p:pic>
      <p:pic>
        <p:nvPicPr>
          <p:cNvPr id="9" name="Picture 7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1254125" cy="1063625"/>
          </a:xfrm>
          <a:prstGeom prst="rect">
            <a:avLst/>
          </a:prstGeom>
          <a:noFill/>
        </p:spPr>
      </p:pic>
      <p:pic>
        <p:nvPicPr>
          <p:cNvPr id="10" name="Picture 7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071546"/>
            <a:ext cx="1254125" cy="1063625"/>
          </a:xfrm>
          <a:prstGeom prst="rect">
            <a:avLst/>
          </a:prstGeom>
          <a:noFill/>
        </p:spPr>
      </p:pic>
      <p:pic>
        <p:nvPicPr>
          <p:cNvPr id="11" name="Picture 7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00042"/>
            <a:ext cx="1254125" cy="106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547211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Лесенка знаний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5653088" y="4292600"/>
            <a:ext cx="10080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7667625" y="3284538"/>
            <a:ext cx="14763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661150" y="3789363"/>
            <a:ext cx="100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5653088" y="4292600"/>
            <a:ext cx="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661150" y="3789363"/>
            <a:ext cx="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7669213" y="3284538"/>
            <a:ext cx="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795963" y="3573463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ru-RU" sz="4000" i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732588" y="2997200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ru-RU" sz="4000" i="0">
                <a:solidFill>
                  <a:srgbClr val="FF3300"/>
                </a:solidFill>
              </a:rPr>
              <a:t>Б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027988" y="2492375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ru-RU" sz="4000" i="0">
                <a:solidFill>
                  <a:srgbClr val="FF3300"/>
                </a:solidFill>
              </a:rPr>
              <a:t>В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162050" y="2420938"/>
            <a:ext cx="4794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ru-RU" sz="5400" b="1" i="0">
                <a:solidFill>
                  <a:srgbClr val="FF0000"/>
                </a:solidFill>
              </a:rPr>
              <a:t>А</a:t>
            </a:r>
            <a:r>
              <a:rPr lang="ru-RU" sz="3200" i="0">
                <a:solidFill>
                  <a:srgbClr val="0000FF"/>
                </a:solidFill>
              </a:rPr>
              <a:t> – Ничего не понятно  на уроке.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292225" y="3840163"/>
            <a:ext cx="51498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ru-RU" sz="5400" b="1" i="0">
                <a:solidFill>
                  <a:srgbClr val="FF0000"/>
                </a:solidFill>
              </a:rPr>
              <a:t>Б</a:t>
            </a:r>
            <a:r>
              <a:rPr lang="ru-RU" sz="3200" b="1" i="0">
                <a:solidFill>
                  <a:srgbClr val="FF0000"/>
                </a:solidFill>
              </a:rPr>
              <a:t> </a:t>
            </a:r>
            <a:r>
              <a:rPr lang="ru-RU" sz="3200" i="0">
                <a:solidFill>
                  <a:srgbClr val="0000FF"/>
                </a:solidFill>
              </a:rPr>
              <a:t>– Всё понятно. Трудностей не испытываю.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187450" y="5589588"/>
            <a:ext cx="5164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ru-RU" sz="5400" b="1" i="0">
                <a:solidFill>
                  <a:srgbClr val="FF0000"/>
                </a:solidFill>
              </a:rPr>
              <a:t>В</a:t>
            </a:r>
            <a:r>
              <a:rPr lang="ru-RU" sz="3200" i="0">
                <a:solidFill>
                  <a:srgbClr val="0000FF"/>
                </a:solidFill>
              </a:rPr>
              <a:t> – Хочу знать больше!</a:t>
            </a:r>
          </a:p>
        </p:txBody>
      </p:sp>
      <p:pic>
        <p:nvPicPr>
          <p:cNvPr id="15" name="Picture 7" descr="0_46e3a_41d2fed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254125" cy="1063625"/>
          </a:xfrm>
          <a:prstGeom prst="rect">
            <a:avLst/>
          </a:prstGeom>
          <a:noFill/>
        </p:spPr>
      </p:pic>
      <p:pic>
        <p:nvPicPr>
          <p:cNvPr id="16" name="Picture 7" descr="0_46e3a_41d2fed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214554"/>
            <a:ext cx="1254125" cy="1063625"/>
          </a:xfrm>
          <a:prstGeom prst="rect">
            <a:avLst/>
          </a:prstGeom>
          <a:noFill/>
        </p:spPr>
      </p:pic>
      <p:pic>
        <p:nvPicPr>
          <p:cNvPr id="17" name="Picture 7" descr="0_46e3a_41d2fed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85728"/>
            <a:ext cx="1254125" cy="1063625"/>
          </a:xfrm>
          <a:prstGeom prst="rect">
            <a:avLst/>
          </a:prstGeom>
          <a:noFill/>
        </p:spPr>
      </p:pic>
      <p:pic>
        <p:nvPicPr>
          <p:cNvPr id="18" name="Picture 7" descr="0_46e3a_41d2fed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3857628"/>
            <a:ext cx="1254125" cy="1063625"/>
          </a:xfrm>
          <a:prstGeom prst="rect">
            <a:avLst/>
          </a:prstGeom>
          <a:noFill/>
        </p:spPr>
      </p:pic>
      <p:pic>
        <p:nvPicPr>
          <p:cNvPr id="19" name="Picture 7" descr="0_46e3a_41d2fed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1254125" cy="1063625"/>
          </a:xfrm>
          <a:prstGeom prst="rect">
            <a:avLst/>
          </a:prstGeom>
          <a:noFill/>
        </p:spPr>
      </p:pic>
      <p:pic>
        <p:nvPicPr>
          <p:cNvPr id="20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143248"/>
            <a:ext cx="1103313" cy="1044575"/>
          </a:xfrm>
          <a:prstGeom prst="rect">
            <a:avLst/>
          </a:prstGeom>
          <a:noFill/>
        </p:spPr>
      </p:pic>
      <p:pic>
        <p:nvPicPr>
          <p:cNvPr id="21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876"/>
            <a:ext cx="1103313" cy="1044575"/>
          </a:xfrm>
          <a:prstGeom prst="rect">
            <a:avLst/>
          </a:prstGeom>
          <a:noFill/>
        </p:spPr>
      </p:pic>
      <p:pic>
        <p:nvPicPr>
          <p:cNvPr id="22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643050"/>
            <a:ext cx="1103313" cy="1044575"/>
          </a:xfrm>
          <a:prstGeom prst="rect">
            <a:avLst/>
          </a:prstGeom>
          <a:noFill/>
        </p:spPr>
      </p:pic>
      <p:pic>
        <p:nvPicPr>
          <p:cNvPr id="23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1103313" cy="1044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3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3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4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Продолжи фразу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2348880"/>
            <a:ext cx="7128792" cy="3744416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ru-RU" sz="4500" b="1" i="1" dirty="0" smtClean="0">
                <a:solidFill>
                  <a:srgbClr val="006666"/>
                </a:solidFill>
              </a:rPr>
              <a:t>Сегодня на уроке я научился …</a:t>
            </a:r>
          </a:p>
          <a:p>
            <a:pPr eaLnBrk="1" hangingPunct="1">
              <a:buFontTx/>
              <a:buNone/>
            </a:pPr>
            <a:r>
              <a:rPr lang="ru-RU" sz="4500" b="1" i="1" dirty="0" smtClean="0">
                <a:solidFill>
                  <a:srgbClr val="006666"/>
                </a:solidFill>
              </a:rPr>
              <a:t>Сегодня на уроке мне  удалось …</a:t>
            </a:r>
          </a:p>
          <a:p>
            <a:pPr eaLnBrk="1" hangingPunct="1">
              <a:buFontTx/>
              <a:buNone/>
            </a:pPr>
            <a:r>
              <a:rPr lang="ru-RU" sz="4500" b="1" i="1" dirty="0" smtClean="0">
                <a:solidFill>
                  <a:srgbClr val="002060"/>
                </a:solidFill>
              </a:rPr>
              <a:t>Своей работой на уроке я:</a:t>
            </a:r>
          </a:p>
          <a:p>
            <a:r>
              <a:rPr lang="ru-RU" sz="4500" b="1" i="1" dirty="0" smtClean="0">
                <a:solidFill>
                  <a:srgbClr val="006666"/>
                </a:solidFill>
              </a:rPr>
              <a:t>Доволен</a:t>
            </a:r>
          </a:p>
          <a:p>
            <a:r>
              <a:rPr lang="ru-RU" sz="4500" b="1" i="1" dirty="0" smtClean="0">
                <a:solidFill>
                  <a:srgbClr val="006666"/>
                </a:solidFill>
              </a:rPr>
              <a:t>Не совсем доволен, потому что …</a:t>
            </a:r>
          </a:p>
          <a:p>
            <a:r>
              <a:rPr lang="ru-RU" sz="4500" b="1" i="1" dirty="0" smtClean="0">
                <a:solidFill>
                  <a:srgbClr val="006666"/>
                </a:solidFill>
              </a:rPr>
              <a:t>Я порадовался за…</a:t>
            </a:r>
          </a:p>
          <a:p>
            <a:r>
              <a:rPr lang="ru-RU" sz="4500" b="1" i="1" dirty="0" smtClean="0">
                <a:solidFill>
                  <a:srgbClr val="006666"/>
                </a:solidFill>
              </a:rPr>
              <a:t>Мне надо ещё поработать над…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6666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ru-RU" b="1" i="1" dirty="0" smtClean="0">
              <a:solidFill>
                <a:srgbClr val="006666"/>
              </a:solidFill>
            </a:endParaRPr>
          </a:p>
        </p:txBody>
      </p:sp>
      <p:pic>
        <p:nvPicPr>
          <p:cNvPr id="4" name="Picture 7" descr="0_48833_50a7bf00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3097457"/>
          </a:xfrm>
          <a:prstGeom prst="rect">
            <a:avLst/>
          </a:prstGeom>
          <a:noFill/>
        </p:spPr>
      </p:pic>
      <p:pic>
        <p:nvPicPr>
          <p:cNvPr id="5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254125" cy="1063625"/>
          </a:xfrm>
          <a:prstGeom prst="rect">
            <a:avLst/>
          </a:prstGeom>
          <a:noFill/>
        </p:spPr>
      </p:pic>
      <p:pic>
        <p:nvPicPr>
          <p:cNvPr id="6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285992"/>
            <a:ext cx="1254125" cy="1063625"/>
          </a:xfrm>
          <a:prstGeom prst="rect">
            <a:avLst/>
          </a:prstGeom>
          <a:noFill/>
        </p:spPr>
      </p:pic>
      <p:pic>
        <p:nvPicPr>
          <p:cNvPr id="7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429264"/>
            <a:ext cx="1254125" cy="1063625"/>
          </a:xfrm>
          <a:prstGeom prst="rect">
            <a:avLst/>
          </a:prstGeom>
          <a:noFill/>
        </p:spPr>
      </p:pic>
      <p:pic>
        <p:nvPicPr>
          <p:cNvPr id="8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071810"/>
            <a:ext cx="1254125" cy="1063625"/>
          </a:xfrm>
          <a:prstGeom prst="rect">
            <a:avLst/>
          </a:prstGeom>
          <a:noFill/>
        </p:spPr>
      </p:pic>
      <p:pic>
        <p:nvPicPr>
          <p:cNvPr id="9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29198"/>
            <a:ext cx="1254125" cy="1063625"/>
          </a:xfrm>
          <a:prstGeom prst="rect">
            <a:avLst/>
          </a:prstGeom>
          <a:noFill/>
        </p:spPr>
      </p:pic>
      <p:pic>
        <p:nvPicPr>
          <p:cNvPr id="10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1254125" cy="1063625"/>
          </a:xfrm>
          <a:prstGeom prst="rect">
            <a:avLst/>
          </a:prstGeom>
          <a:noFill/>
        </p:spPr>
      </p:pic>
      <p:pic>
        <p:nvPicPr>
          <p:cNvPr id="11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75" y="571480"/>
            <a:ext cx="1254125" cy="1063625"/>
          </a:xfrm>
          <a:prstGeom prst="rect">
            <a:avLst/>
          </a:prstGeom>
          <a:noFill/>
        </p:spPr>
      </p:pic>
      <p:pic>
        <p:nvPicPr>
          <p:cNvPr id="12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0"/>
            <a:ext cx="1103313" cy="1044575"/>
          </a:xfrm>
          <a:prstGeom prst="rect">
            <a:avLst/>
          </a:prstGeom>
          <a:noFill/>
        </p:spPr>
      </p:pic>
      <p:pic>
        <p:nvPicPr>
          <p:cNvPr id="13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857628"/>
            <a:ext cx="1103313" cy="1044575"/>
          </a:xfrm>
          <a:prstGeom prst="rect">
            <a:avLst/>
          </a:prstGeom>
          <a:noFill/>
        </p:spPr>
      </p:pic>
      <p:pic>
        <p:nvPicPr>
          <p:cNvPr id="14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642918"/>
            <a:ext cx="1103313" cy="1044575"/>
          </a:xfrm>
          <a:prstGeom prst="rect">
            <a:avLst/>
          </a:prstGeom>
          <a:noFill/>
        </p:spPr>
      </p:pic>
      <p:pic>
        <p:nvPicPr>
          <p:cNvPr id="15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3071810"/>
            <a:ext cx="1103313" cy="1044575"/>
          </a:xfrm>
          <a:prstGeom prst="rect">
            <a:avLst/>
          </a:prstGeom>
          <a:noFill/>
        </p:spPr>
      </p:pic>
      <p:pic>
        <p:nvPicPr>
          <p:cNvPr id="16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357826"/>
            <a:ext cx="1103313" cy="1044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4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5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0_4882d_6cbcdbe5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</p:spPr>
      </p:pic>
      <p:pic>
        <p:nvPicPr>
          <p:cNvPr id="151555" name="Picture 3" descr="0_48833_50a7bf00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79800" cy="4752975"/>
          </a:xfrm>
          <a:prstGeom prst="rect">
            <a:avLst/>
          </a:prstGeom>
          <a:noFill/>
        </p:spPr>
      </p:pic>
      <p:pic>
        <p:nvPicPr>
          <p:cNvPr id="151558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4775" y="265113"/>
            <a:ext cx="1103313" cy="1044575"/>
          </a:xfrm>
          <a:prstGeom prst="rect">
            <a:avLst/>
          </a:prstGeom>
          <a:noFill/>
        </p:spPr>
      </p:pic>
      <p:pic>
        <p:nvPicPr>
          <p:cNvPr id="151559" name="Picture 7" descr="0_46e3a_41d2fede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42852"/>
            <a:ext cx="1254125" cy="1063625"/>
          </a:xfrm>
          <a:prstGeom prst="rect">
            <a:avLst/>
          </a:prstGeom>
          <a:noFill/>
        </p:spPr>
      </p:pic>
      <p:pic>
        <p:nvPicPr>
          <p:cNvPr id="151560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2063" y="317500"/>
            <a:ext cx="1103312" cy="1044575"/>
          </a:xfrm>
          <a:prstGeom prst="rect">
            <a:avLst/>
          </a:prstGeom>
          <a:noFill/>
        </p:spPr>
      </p:pic>
      <p:pic>
        <p:nvPicPr>
          <p:cNvPr id="151561" name="Picture 9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7763" y="1951038"/>
            <a:ext cx="1103312" cy="1044575"/>
          </a:xfrm>
          <a:prstGeom prst="rect">
            <a:avLst/>
          </a:prstGeom>
          <a:noFill/>
        </p:spPr>
      </p:pic>
      <p:pic>
        <p:nvPicPr>
          <p:cNvPr id="151562" name="Picture 10" descr="0_46e3a_41d2fede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0" y="0"/>
            <a:ext cx="1254125" cy="1063625"/>
          </a:xfrm>
          <a:prstGeom prst="rect">
            <a:avLst/>
          </a:prstGeom>
          <a:noFill/>
        </p:spPr>
      </p:pic>
      <p:pic>
        <p:nvPicPr>
          <p:cNvPr id="151563" name="Picture 11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27200"/>
            <a:ext cx="1103313" cy="1044575"/>
          </a:xfrm>
          <a:prstGeom prst="rect">
            <a:avLst/>
          </a:prstGeom>
          <a:noFill/>
        </p:spPr>
      </p:pic>
      <p:pic>
        <p:nvPicPr>
          <p:cNvPr id="151564" name="Picture 12" descr="0_46e3a_41d2fede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4600" y="720725"/>
            <a:ext cx="1254125" cy="1063625"/>
          </a:xfrm>
          <a:prstGeom prst="rect">
            <a:avLst/>
          </a:prstGeom>
          <a:noFill/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071934" y="2056148"/>
            <a:ext cx="257173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ЕОСЬН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9448" y="1052736"/>
            <a:ext cx="8314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 smtClean="0">
                <a:ln w="38100">
                  <a:solidFill>
                    <a:srgbClr val="006600"/>
                  </a:solidFill>
                </a:ln>
                <a:solidFill>
                  <a:srgbClr val="FFFFFF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Arial"/>
              </a:rPr>
              <a:t>Минутка чистописания</a:t>
            </a:r>
          </a:p>
          <a:p>
            <a:pPr lvl="0" algn="ctr"/>
            <a:endParaRPr lang="ru-RU" sz="7200" b="1" dirty="0">
              <a:ln w="38100">
                <a:solidFill>
                  <a:srgbClr val="006600"/>
                </a:solidFill>
              </a:ln>
              <a:solidFill>
                <a:srgbClr val="FFFFFF"/>
              </a:solidFill>
              <a:effectLst>
                <a:glow rad="228600">
                  <a:srgbClr val="FFFFFF">
                    <a:satMod val="175000"/>
                    <a:alpha val="40000"/>
                  </a:srgbClr>
                </a:glo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8" dur="5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12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6" dur="5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rAng="0" ptsTypes="aaaaaaaaaaaaA">
                                      <p:cBhvr>
                                        <p:cTn id="20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24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rAng="0" ptsTypes="aaaaaaaaaaaaA">
                                      <p:cBhvr>
                                        <p:cTn id="28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5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32" dur="5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0_4882d_6cbcdbe5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</p:spPr>
      </p:pic>
      <p:pic>
        <p:nvPicPr>
          <p:cNvPr id="151555" name="Picture 3" descr="0_48833_50a7bf00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79800" cy="4752975"/>
          </a:xfrm>
          <a:prstGeom prst="rect">
            <a:avLst/>
          </a:prstGeom>
          <a:noFill/>
        </p:spPr>
      </p:pic>
      <p:pic>
        <p:nvPicPr>
          <p:cNvPr id="151558" name="Picture 6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4775" y="265113"/>
            <a:ext cx="1103313" cy="1044575"/>
          </a:xfrm>
          <a:prstGeom prst="rect">
            <a:avLst/>
          </a:prstGeom>
          <a:noFill/>
        </p:spPr>
      </p:pic>
      <p:pic>
        <p:nvPicPr>
          <p:cNvPr id="151559" name="Picture 7" descr="0_46e3a_41d2fede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42852"/>
            <a:ext cx="1254125" cy="1063625"/>
          </a:xfrm>
          <a:prstGeom prst="rect">
            <a:avLst/>
          </a:prstGeom>
          <a:noFill/>
        </p:spPr>
      </p:pic>
      <p:pic>
        <p:nvPicPr>
          <p:cNvPr id="151560" name="Picture 8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2063" y="317500"/>
            <a:ext cx="1103312" cy="1044575"/>
          </a:xfrm>
          <a:prstGeom prst="rect">
            <a:avLst/>
          </a:prstGeom>
          <a:noFill/>
        </p:spPr>
      </p:pic>
      <p:pic>
        <p:nvPicPr>
          <p:cNvPr id="151561" name="Picture 9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7763" y="1951038"/>
            <a:ext cx="1103312" cy="1044575"/>
          </a:xfrm>
          <a:prstGeom prst="rect">
            <a:avLst/>
          </a:prstGeom>
          <a:noFill/>
        </p:spPr>
      </p:pic>
      <p:pic>
        <p:nvPicPr>
          <p:cNvPr id="151562" name="Picture 10" descr="0_46e3a_41d2fede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0" y="0"/>
            <a:ext cx="1254125" cy="1063625"/>
          </a:xfrm>
          <a:prstGeom prst="rect">
            <a:avLst/>
          </a:prstGeom>
          <a:noFill/>
        </p:spPr>
      </p:pic>
      <p:pic>
        <p:nvPicPr>
          <p:cNvPr id="151563" name="Picture 11" descr="0_46e35_40c3fdb4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27200"/>
            <a:ext cx="1103313" cy="1044575"/>
          </a:xfrm>
          <a:prstGeom prst="rect">
            <a:avLst/>
          </a:prstGeom>
          <a:noFill/>
        </p:spPr>
      </p:pic>
      <p:pic>
        <p:nvPicPr>
          <p:cNvPr id="151564" name="Picture 12" descr="0_46e3a_41d2fede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4600" y="720725"/>
            <a:ext cx="1254125" cy="1063625"/>
          </a:xfrm>
          <a:prstGeom prst="rect">
            <a:avLst/>
          </a:prstGeom>
          <a:noFill/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071934" y="2056148"/>
            <a:ext cx="257173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6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600" dirty="0" smtClean="0">
                <a:latin typeface="Calibri" pitchFamily="34" charset="0"/>
                <a:cs typeface="Times New Roman" pitchFamily="18" charset="0"/>
              </a:rPr>
              <a:t>осень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9448" y="1052736"/>
            <a:ext cx="8314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 smtClean="0">
                <a:ln w="38100">
                  <a:solidFill>
                    <a:srgbClr val="006600"/>
                  </a:solidFill>
                </a:ln>
                <a:solidFill>
                  <a:srgbClr val="FFFFFF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Arial"/>
              </a:rPr>
              <a:t>Минутка чистописания</a:t>
            </a:r>
          </a:p>
          <a:p>
            <a:pPr lvl="0" algn="ctr"/>
            <a:endParaRPr lang="ru-RU" sz="7200" b="1" dirty="0">
              <a:ln w="38100">
                <a:solidFill>
                  <a:srgbClr val="006600"/>
                </a:solidFill>
              </a:ln>
              <a:solidFill>
                <a:srgbClr val="FFFFFF"/>
              </a:solidFill>
              <a:effectLst>
                <a:glow rad="228600">
                  <a:srgbClr val="FFFFFF">
                    <a:satMod val="175000"/>
                    <a:alpha val="40000"/>
                  </a:srgbClr>
                </a:glo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8" dur="5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12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6" dur="5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rAng="0" ptsTypes="aaaaaaaaaaaaA">
                                      <p:cBhvr>
                                        <p:cTn id="20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24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rAng="0" ptsTypes="aaaaaaaaaaaaA">
                                      <p:cBhvr>
                                        <p:cTn id="28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5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32" dur="5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Sun_alley-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775" y="265113"/>
            <a:ext cx="1103313" cy="1044575"/>
          </a:xfrm>
          <a:prstGeom prst="rect">
            <a:avLst/>
          </a:prstGeom>
          <a:noFill/>
        </p:spPr>
      </p:pic>
      <p:pic>
        <p:nvPicPr>
          <p:cNvPr id="4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1103313" cy="1044575"/>
          </a:xfrm>
          <a:prstGeom prst="rect">
            <a:avLst/>
          </a:prstGeom>
          <a:noFill/>
        </p:spPr>
      </p:pic>
      <p:pic>
        <p:nvPicPr>
          <p:cNvPr id="5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103313" cy="1044575"/>
          </a:xfrm>
          <a:prstGeom prst="rect">
            <a:avLst/>
          </a:prstGeom>
          <a:noFill/>
        </p:spPr>
      </p:pic>
      <p:pic>
        <p:nvPicPr>
          <p:cNvPr id="6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1103313" cy="1044575"/>
          </a:xfrm>
          <a:prstGeom prst="rect">
            <a:avLst/>
          </a:prstGeom>
          <a:noFill/>
        </p:spPr>
      </p:pic>
      <p:pic>
        <p:nvPicPr>
          <p:cNvPr id="7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1103313" cy="1044575"/>
          </a:xfrm>
          <a:prstGeom prst="rect">
            <a:avLst/>
          </a:prstGeom>
          <a:noFill/>
        </p:spPr>
      </p:pic>
      <p:pic>
        <p:nvPicPr>
          <p:cNvPr id="8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1103313" cy="1044575"/>
          </a:xfrm>
          <a:prstGeom prst="rect">
            <a:avLst/>
          </a:prstGeom>
          <a:noFill/>
        </p:spPr>
      </p:pic>
      <p:pic>
        <p:nvPicPr>
          <p:cNvPr id="9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0648"/>
            <a:ext cx="1103313" cy="1044575"/>
          </a:xfrm>
          <a:prstGeom prst="rect">
            <a:avLst/>
          </a:prstGeom>
          <a:noFill/>
        </p:spPr>
      </p:pic>
      <p:pic>
        <p:nvPicPr>
          <p:cNvPr id="10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1103313" cy="1044575"/>
          </a:xfrm>
          <a:prstGeom prst="rect">
            <a:avLst/>
          </a:prstGeom>
          <a:noFill/>
        </p:spPr>
      </p:pic>
      <p:pic>
        <p:nvPicPr>
          <p:cNvPr id="11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1103313" cy="1044575"/>
          </a:xfrm>
          <a:prstGeom prst="rect">
            <a:avLst/>
          </a:prstGeom>
          <a:noFill/>
        </p:spPr>
      </p:pic>
      <p:pic>
        <p:nvPicPr>
          <p:cNvPr id="12" name="Picture 10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0"/>
            <a:ext cx="1254125" cy="1063625"/>
          </a:xfrm>
          <a:prstGeom prst="rect">
            <a:avLst/>
          </a:prstGeom>
          <a:noFill/>
        </p:spPr>
      </p:pic>
      <p:pic>
        <p:nvPicPr>
          <p:cNvPr id="13" name="Picture 10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132856"/>
            <a:ext cx="1254125" cy="1063625"/>
          </a:xfrm>
          <a:prstGeom prst="rect">
            <a:avLst/>
          </a:prstGeom>
          <a:noFill/>
        </p:spPr>
      </p:pic>
      <p:pic>
        <p:nvPicPr>
          <p:cNvPr id="14" name="Picture 10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1254125" cy="1063625"/>
          </a:xfrm>
          <a:prstGeom prst="rect">
            <a:avLst/>
          </a:prstGeom>
          <a:noFill/>
        </p:spPr>
      </p:pic>
      <p:pic>
        <p:nvPicPr>
          <p:cNvPr id="15" name="Picture 10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836712"/>
            <a:ext cx="1254125" cy="1063625"/>
          </a:xfrm>
          <a:prstGeom prst="rect">
            <a:avLst/>
          </a:prstGeom>
          <a:noFill/>
        </p:spPr>
      </p:pic>
      <p:pic>
        <p:nvPicPr>
          <p:cNvPr id="16" name="Picture 10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9875" y="1412776"/>
            <a:ext cx="1254125" cy="1063625"/>
          </a:xfrm>
          <a:prstGeom prst="rect">
            <a:avLst/>
          </a:prstGeom>
          <a:noFill/>
        </p:spPr>
      </p:pic>
      <p:pic>
        <p:nvPicPr>
          <p:cNvPr id="17" name="Picture 10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928802"/>
            <a:ext cx="1254125" cy="1063625"/>
          </a:xfrm>
          <a:prstGeom prst="rect">
            <a:avLst/>
          </a:prstGeom>
          <a:noFill/>
        </p:spPr>
      </p:pic>
      <p:pic>
        <p:nvPicPr>
          <p:cNvPr id="18" name="Picture 12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85860"/>
            <a:ext cx="1254125" cy="1063625"/>
          </a:xfrm>
          <a:prstGeom prst="rect">
            <a:avLst/>
          </a:prstGeom>
          <a:noFill/>
        </p:spPr>
      </p:pic>
      <p:pic>
        <p:nvPicPr>
          <p:cNvPr id="19" name="Picture 12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0"/>
            <a:ext cx="1254125" cy="1063625"/>
          </a:xfrm>
          <a:prstGeom prst="rect">
            <a:avLst/>
          </a:prstGeom>
          <a:noFill/>
        </p:spPr>
      </p:pic>
      <p:pic>
        <p:nvPicPr>
          <p:cNvPr id="20" name="Picture 12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1254125" cy="1063625"/>
          </a:xfrm>
          <a:prstGeom prst="rect">
            <a:avLst/>
          </a:prstGeom>
          <a:noFill/>
        </p:spPr>
      </p:pic>
      <p:pic>
        <p:nvPicPr>
          <p:cNvPr id="21" name="Picture 12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357430"/>
            <a:ext cx="1254125" cy="1063625"/>
          </a:xfrm>
          <a:prstGeom prst="rect">
            <a:avLst/>
          </a:prstGeom>
          <a:noFill/>
        </p:spPr>
      </p:pic>
      <p:pic>
        <p:nvPicPr>
          <p:cNvPr id="22" name="Picture 12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000108"/>
            <a:ext cx="1254125" cy="1063625"/>
          </a:xfrm>
          <a:prstGeom prst="rect">
            <a:avLst/>
          </a:prstGeom>
          <a:noFill/>
        </p:spPr>
      </p:pic>
      <p:pic>
        <p:nvPicPr>
          <p:cNvPr id="23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428868"/>
            <a:ext cx="1103313" cy="1044575"/>
          </a:xfrm>
          <a:prstGeom prst="rect">
            <a:avLst/>
          </a:prstGeom>
          <a:noFill/>
        </p:spPr>
      </p:pic>
      <p:pic>
        <p:nvPicPr>
          <p:cNvPr id="24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3116"/>
            <a:ext cx="1103313" cy="1044575"/>
          </a:xfrm>
          <a:prstGeom prst="rect">
            <a:avLst/>
          </a:prstGeom>
          <a:noFill/>
        </p:spPr>
      </p:pic>
      <p:pic>
        <p:nvPicPr>
          <p:cNvPr id="25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71744"/>
            <a:ext cx="1103313" cy="1044575"/>
          </a:xfrm>
          <a:prstGeom prst="rect">
            <a:avLst/>
          </a:prstGeom>
          <a:noFill/>
        </p:spPr>
      </p:pic>
      <p:pic>
        <p:nvPicPr>
          <p:cNvPr id="26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-142900"/>
            <a:ext cx="1103313" cy="1044575"/>
          </a:xfrm>
          <a:prstGeom prst="rect">
            <a:avLst/>
          </a:prstGeom>
          <a:noFill/>
        </p:spPr>
      </p:pic>
      <p:pic>
        <p:nvPicPr>
          <p:cNvPr id="27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071546"/>
            <a:ext cx="1103313" cy="1044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4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6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6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7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7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8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8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8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9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9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0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0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8" name="Picture 6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775" y="265113"/>
            <a:ext cx="1103313" cy="1044575"/>
          </a:xfrm>
          <a:prstGeom prst="rect">
            <a:avLst/>
          </a:prstGeom>
          <a:noFill/>
        </p:spPr>
      </p:pic>
      <p:pic>
        <p:nvPicPr>
          <p:cNvPr id="151559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428868"/>
            <a:ext cx="1254125" cy="1063625"/>
          </a:xfrm>
          <a:prstGeom prst="rect">
            <a:avLst/>
          </a:prstGeom>
          <a:noFill/>
        </p:spPr>
      </p:pic>
      <p:pic>
        <p:nvPicPr>
          <p:cNvPr id="151560" name="Picture 8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857232"/>
            <a:ext cx="1103312" cy="1044575"/>
          </a:xfrm>
          <a:prstGeom prst="rect">
            <a:avLst/>
          </a:prstGeom>
          <a:noFill/>
        </p:spPr>
      </p:pic>
      <p:pic>
        <p:nvPicPr>
          <p:cNvPr id="151561" name="Picture 9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1103312" cy="1044575"/>
          </a:xfrm>
          <a:prstGeom prst="rect">
            <a:avLst/>
          </a:prstGeom>
          <a:noFill/>
        </p:spPr>
      </p:pic>
      <p:pic>
        <p:nvPicPr>
          <p:cNvPr id="151562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254125" cy="1063625"/>
          </a:xfrm>
          <a:prstGeom prst="rect">
            <a:avLst/>
          </a:prstGeom>
          <a:noFill/>
        </p:spPr>
      </p:pic>
      <p:pic>
        <p:nvPicPr>
          <p:cNvPr id="151563" name="Picture 11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285860"/>
            <a:ext cx="1103313" cy="1044575"/>
          </a:xfrm>
          <a:prstGeom prst="rect">
            <a:avLst/>
          </a:prstGeom>
          <a:noFill/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785786" y="2640924"/>
            <a:ext cx="78581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Прочитайте предложения. Вставьте пропущенные буквы. Подчеркните основу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предложения.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На б…рёзах в…сят з…л…тые лист…я.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</a:rPr>
              <a:t>…сенний вет…р  срывает з…л…тые лист…я.</a:t>
            </a:r>
            <a:r>
              <a:rPr kumimoji="0" lang="ru-RU" sz="8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3" descr="0_48833_50a7bf00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11760" cy="2635324"/>
          </a:xfrm>
          <a:prstGeom prst="rect">
            <a:avLst/>
          </a:prstGeom>
          <a:noFill/>
        </p:spPr>
      </p:pic>
      <p:pic>
        <p:nvPicPr>
          <p:cNvPr id="16" name="Picture 8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688" y="1500174"/>
            <a:ext cx="1103312" cy="104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8" dur="5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12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6" dur="5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rAng="0" ptsTypes="aaaaaaaaaaaaA">
                                      <p:cBhvr>
                                        <p:cTn id="20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24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rAng="0" ptsTypes="aaaaaaaaaaaaA">
                                      <p:cBhvr>
                                        <p:cTn id="28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9" name="Picture 7" descr="0_46e3a_41d2fed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00174"/>
            <a:ext cx="1254125" cy="1063625"/>
          </a:xfrm>
          <a:prstGeom prst="rect">
            <a:avLst/>
          </a:prstGeom>
          <a:noFill/>
        </p:spPr>
      </p:pic>
      <p:pic>
        <p:nvPicPr>
          <p:cNvPr id="151560" name="Picture 8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71546"/>
            <a:ext cx="1103312" cy="1044575"/>
          </a:xfrm>
          <a:prstGeom prst="rect">
            <a:avLst/>
          </a:prstGeom>
          <a:noFill/>
        </p:spPr>
      </p:pic>
      <p:pic>
        <p:nvPicPr>
          <p:cNvPr id="151561" name="Picture 9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1103312" cy="1044575"/>
          </a:xfrm>
          <a:prstGeom prst="rect">
            <a:avLst/>
          </a:prstGeom>
          <a:noFill/>
        </p:spPr>
      </p:pic>
      <p:pic>
        <p:nvPicPr>
          <p:cNvPr id="151562" name="Picture 10" descr="0_46e3a_41d2fed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0" y="0"/>
            <a:ext cx="1254125" cy="1063625"/>
          </a:xfrm>
          <a:prstGeom prst="rect">
            <a:avLst/>
          </a:prstGeom>
          <a:noFill/>
        </p:spPr>
      </p:pic>
      <p:pic>
        <p:nvPicPr>
          <p:cNvPr id="151563" name="Picture 11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1103313" cy="1044575"/>
          </a:xfrm>
          <a:prstGeom prst="rect">
            <a:avLst/>
          </a:prstGeom>
          <a:noFill/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285820" y="2357430"/>
            <a:ext cx="785818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б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рёзах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и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сят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о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л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о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тые лист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ь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я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</a:rPr>
              <a:t>О</a:t>
            </a:r>
            <a:r>
              <a:rPr lang="ru-RU" sz="2800" dirty="0" smtClean="0">
                <a:latin typeface="Arial" pitchFamily="34" charset="0"/>
              </a:rPr>
              <a:t>сенний   вет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</a:rPr>
              <a:t>е</a:t>
            </a:r>
            <a:r>
              <a:rPr lang="ru-RU" sz="2800" dirty="0" smtClean="0">
                <a:latin typeface="Arial" pitchFamily="34" charset="0"/>
              </a:rPr>
              <a:t>р  срывает з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</a:rPr>
              <a:t>о</a:t>
            </a:r>
            <a:r>
              <a:rPr lang="ru-RU" sz="2800" dirty="0" smtClean="0">
                <a:latin typeface="Arial" pitchFamily="34" charset="0"/>
              </a:rPr>
              <a:t>л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</a:rPr>
              <a:t>о</a:t>
            </a:r>
            <a:r>
              <a:rPr lang="ru-RU" sz="2800" dirty="0" smtClean="0">
                <a:latin typeface="Arial" pitchFamily="34" charset="0"/>
              </a:rPr>
              <a:t>тые лист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</a:rPr>
              <a:t>ь</a:t>
            </a:r>
            <a:r>
              <a:rPr lang="ru-RU" sz="2800" dirty="0" smtClean="0">
                <a:latin typeface="Arial" pitchFamily="34" charset="0"/>
              </a:rPr>
              <a:t>я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</a:rPr>
              <a:t>.</a:t>
            </a:r>
            <a:r>
              <a:rPr kumimoji="0" lang="ru-RU" sz="8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3" descr="0_48833_50a7bf00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488" cy="3122370"/>
          </a:xfrm>
          <a:prstGeom prst="rect">
            <a:avLst/>
          </a:prstGeom>
          <a:noFill/>
        </p:spPr>
      </p:pic>
      <p:pic>
        <p:nvPicPr>
          <p:cNvPr id="14" name="Picture 7" descr="0_46e3a_41d2fed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254125" cy="1063625"/>
          </a:xfrm>
          <a:prstGeom prst="rect">
            <a:avLst/>
          </a:prstGeom>
          <a:noFill/>
        </p:spPr>
      </p:pic>
      <p:pic>
        <p:nvPicPr>
          <p:cNvPr id="15" name="Picture 7" descr="0_46e3a_41d2fed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1254125" cy="1063625"/>
          </a:xfrm>
          <a:prstGeom prst="rect">
            <a:avLst/>
          </a:prstGeom>
          <a:noFill/>
        </p:spPr>
      </p:pic>
      <p:pic>
        <p:nvPicPr>
          <p:cNvPr id="17" name="Picture 8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928670"/>
            <a:ext cx="1103312" cy="10445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-46856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3275856" y="3717032"/>
            <a:ext cx="12241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3275856" y="3861048"/>
            <a:ext cx="12241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5724128" y="3717032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3059832" y="4797152"/>
            <a:ext cx="9361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4283968" y="4797152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4283968" y="5013176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8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5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2" dur="5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rAng="0" ptsTypes="aaaaaaaaaaaaA">
                                      <p:cBhvr>
                                        <p:cTn id="16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20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rAng="0" ptsTypes="aaaaaaaaaaaaA">
                                      <p:cBhvr>
                                        <p:cTn id="24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8" name="Picture 6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775" y="265113"/>
            <a:ext cx="1103313" cy="1044575"/>
          </a:xfrm>
          <a:prstGeom prst="rect">
            <a:avLst/>
          </a:prstGeom>
          <a:noFill/>
        </p:spPr>
      </p:pic>
      <p:pic>
        <p:nvPicPr>
          <p:cNvPr id="151559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428868"/>
            <a:ext cx="1254125" cy="1063625"/>
          </a:xfrm>
          <a:prstGeom prst="rect">
            <a:avLst/>
          </a:prstGeom>
          <a:noFill/>
        </p:spPr>
      </p:pic>
      <p:pic>
        <p:nvPicPr>
          <p:cNvPr id="151560" name="Picture 8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63" y="317500"/>
            <a:ext cx="1103312" cy="1044575"/>
          </a:xfrm>
          <a:prstGeom prst="rect">
            <a:avLst/>
          </a:prstGeom>
          <a:noFill/>
        </p:spPr>
      </p:pic>
      <p:pic>
        <p:nvPicPr>
          <p:cNvPr id="151561" name="Picture 9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1103312" cy="1044575"/>
          </a:xfrm>
          <a:prstGeom prst="rect">
            <a:avLst/>
          </a:prstGeom>
          <a:noFill/>
        </p:spPr>
      </p:pic>
      <p:pic>
        <p:nvPicPr>
          <p:cNvPr id="151562" name="Picture 10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0" y="0"/>
            <a:ext cx="1254125" cy="1063625"/>
          </a:xfrm>
          <a:prstGeom prst="rect">
            <a:avLst/>
          </a:prstGeom>
          <a:noFill/>
        </p:spPr>
      </p:pic>
      <p:pic>
        <p:nvPicPr>
          <p:cNvPr id="151563" name="Picture 11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52"/>
            <a:ext cx="1103313" cy="1044575"/>
          </a:xfrm>
          <a:prstGeom prst="rect">
            <a:avLst/>
          </a:prstGeom>
          <a:noFill/>
        </p:spPr>
      </p:pic>
      <p:pic>
        <p:nvPicPr>
          <p:cNvPr id="151564" name="Picture 12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14422"/>
            <a:ext cx="1254125" cy="1063625"/>
          </a:xfrm>
          <a:prstGeom prst="rect">
            <a:avLst/>
          </a:prstGeom>
          <a:noFill/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785786" y="3071810"/>
            <a:ext cx="78581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</a:endParaRPr>
          </a:p>
        </p:txBody>
      </p:sp>
      <p:pic>
        <p:nvPicPr>
          <p:cNvPr id="12" name="Picture 3" descr="0_48833_50a7bf00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488" cy="3122370"/>
          </a:xfrm>
          <a:prstGeom prst="rect">
            <a:avLst/>
          </a:prstGeom>
          <a:noFill/>
        </p:spPr>
      </p:pic>
      <p:pic>
        <p:nvPicPr>
          <p:cNvPr id="14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254125" cy="1063625"/>
          </a:xfrm>
          <a:prstGeom prst="rect">
            <a:avLst/>
          </a:prstGeom>
          <a:noFill/>
        </p:spPr>
      </p:pic>
      <p:pic>
        <p:nvPicPr>
          <p:cNvPr id="15" name="Picture 7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1254125" cy="1063625"/>
          </a:xfrm>
          <a:prstGeom prst="rect">
            <a:avLst/>
          </a:prstGeom>
          <a:noFill/>
        </p:spPr>
      </p:pic>
      <p:pic>
        <p:nvPicPr>
          <p:cNvPr id="16" name="Picture 8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688" y="1500174"/>
            <a:ext cx="1103312" cy="1044575"/>
          </a:xfrm>
          <a:prstGeom prst="rect">
            <a:avLst/>
          </a:prstGeom>
          <a:noFill/>
        </p:spPr>
      </p:pic>
      <p:pic>
        <p:nvPicPr>
          <p:cNvPr id="17" name="Picture 8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85992"/>
            <a:ext cx="1103312" cy="1044575"/>
          </a:xfrm>
          <a:prstGeom prst="rect">
            <a:avLst/>
          </a:prstGeom>
          <a:noFill/>
        </p:spPr>
      </p:pic>
      <p:pic>
        <p:nvPicPr>
          <p:cNvPr id="18" name="Picture 8" descr="0_46e35_40c3fdb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714356"/>
            <a:ext cx="1103312" cy="1044575"/>
          </a:xfrm>
          <a:prstGeom prst="rect">
            <a:avLst/>
          </a:prstGeom>
          <a:noFill/>
        </p:spPr>
      </p:pic>
      <p:pic>
        <p:nvPicPr>
          <p:cNvPr id="19" name="Picture 12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000240"/>
            <a:ext cx="1254125" cy="1063625"/>
          </a:xfrm>
          <a:prstGeom prst="rect">
            <a:avLst/>
          </a:prstGeom>
          <a:noFill/>
        </p:spPr>
      </p:pic>
      <p:pic>
        <p:nvPicPr>
          <p:cNvPr id="20" name="Picture 12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7166"/>
            <a:ext cx="1254125" cy="1063625"/>
          </a:xfrm>
          <a:prstGeom prst="rect">
            <a:avLst/>
          </a:prstGeom>
          <a:noFill/>
        </p:spPr>
      </p:pic>
      <p:pic>
        <p:nvPicPr>
          <p:cNvPr id="21" name="Picture 12" descr="0_46e3a_41d2fe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00174"/>
            <a:ext cx="1254125" cy="1063625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428728" y="1500174"/>
            <a:ext cx="750099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</a:rPr>
              <a:t>                     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</a:rPr>
              <a:t>Самооценка 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 smtClean="0">
                <a:latin typeface="Arial" pitchFamily="34" charset="0"/>
              </a:rPr>
              <a:t>Что нужно было сделать в этом задании?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 smtClean="0">
                <a:latin typeface="Arial" pitchFamily="34" charset="0"/>
              </a:rPr>
              <a:t>Удалось ли выполнить это задание?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 smtClean="0">
                <a:latin typeface="Arial" pitchFamily="34" charset="0"/>
              </a:rPr>
              <a:t>Выполнил задание верно или с незначительной ошибкой (какой , в чем?)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 smtClean="0">
                <a:latin typeface="Arial" pitchFamily="34" charset="0"/>
              </a:rPr>
              <a:t>Справился полностью самостоятельно или с чьей - то помощью?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 smtClean="0">
                <a:latin typeface="Arial" pitchFamily="34" charset="0"/>
              </a:rPr>
              <a:t>Какие умения отрабатывали при выполнении данного задания?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 smtClean="0">
                <a:latin typeface="Arial" pitchFamily="34" charset="0"/>
              </a:rPr>
              <a:t>Каков был уровень задания?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 smtClean="0">
                <a:latin typeface="Arial" pitchFamily="34" charset="0"/>
              </a:rPr>
              <a:t>Как ты оценишь свою работу?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8" dur="5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12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6" dur="5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rAng="0" ptsTypes="aaaaaaaaaaaaA">
                                      <p:cBhvr>
                                        <p:cTn id="20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24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rAng="0" ptsTypes="aaaaaaaaaaaaA">
                                      <p:cBhvr>
                                        <p:cTn id="28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5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32" dur="5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4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5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5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6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6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775" y="265113"/>
            <a:ext cx="1103313" cy="1044575"/>
          </a:xfrm>
          <a:prstGeom prst="rect">
            <a:avLst/>
          </a:prstGeom>
          <a:noFill/>
        </p:spPr>
      </p:pic>
      <p:pic>
        <p:nvPicPr>
          <p:cNvPr id="7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12976"/>
            <a:ext cx="1103313" cy="1044575"/>
          </a:xfrm>
          <a:prstGeom prst="rect">
            <a:avLst/>
          </a:prstGeom>
          <a:noFill/>
        </p:spPr>
      </p:pic>
      <p:pic>
        <p:nvPicPr>
          <p:cNvPr id="8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149080"/>
            <a:ext cx="1103313" cy="1044575"/>
          </a:xfrm>
          <a:prstGeom prst="rect">
            <a:avLst/>
          </a:prstGeom>
          <a:noFill/>
        </p:spPr>
      </p:pic>
      <p:pic>
        <p:nvPicPr>
          <p:cNvPr id="9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20688"/>
            <a:ext cx="1103313" cy="1044575"/>
          </a:xfrm>
          <a:prstGeom prst="rect">
            <a:avLst/>
          </a:prstGeom>
          <a:noFill/>
        </p:spPr>
      </p:pic>
      <p:pic>
        <p:nvPicPr>
          <p:cNvPr id="10" name="Picture 6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56992"/>
            <a:ext cx="1103313" cy="1044575"/>
          </a:xfrm>
          <a:prstGeom prst="rect">
            <a:avLst/>
          </a:prstGeom>
          <a:noFill/>
        </p:spPr>
      </p:pic>
      <p:pic>
        <p:nvPicPr>
          <p:cNvPr id="11" name="Picture 7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365104"/>
            <a:ext cx="1254125" cy="1063625"/>
          </a:xfrm>
          <a:prstGeom prst="rect">
            <a:avLst/>
          </a:prstGeom>
          <a:noFill/>
        </p:spPr>
      </p:pic>
      <p:pic>
        <p:nvPicPr>
          <p:cNvPr id="12" name="Picture 7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772816"/>
            <a:ext cx="1254125" cy="1063625"/>
          </a:xfrm>
          <a:prstGeom prst="rect">
            <a:avLst/>
          </a:prstGeom>
          <a:noFill/>
        </p:spPr>
      </p:pic>
      <p:pic>
        <p:nvPicPr>
          <p:cNvPr id="14" name="Picture 7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941168"/>
            <a:ext cx="1254125" cy="1063625"/>
          </a:xfrm>
          <a:prstGeom prst="rect">
            <a:avLst/>
          </a:prstGeom>
          <a:noFill/>
        </p:spPr>
      </p:pic>
      <p:pic>
        <p:nvPicPr>
          <p:cNvPr id="15" name="Picture 7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80728"/>
            <a:ext cx="1254125" cy="1063625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211960" y="3140968"/>
          <a:ext cx="4608509" cy="2488161"/>
        </p:xfrm>
        <a:graphic>
          <a:graphicData uri="http://schemas.openxmlformats.org/drawingml/2006/table">
            <a:tbl>
              <a:tblPr/>
              <a:tblGrid>
                <a:gridCol w="551949"/>
                <a:gridCol w="462191"/>
                <a:gridCol w="551949"/>
                <a:gridCol w="507070"/>
                <a:gridCol w="507070"/>
                <a:gridCol w="507070"/>
                <a:gridCol w="507070"/>
                <a:gridCol w="507070"/>
                <a:gridCol w="507070"/>
              </a:tblGrid>
              <a:tr h="47886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6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3.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8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 5.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0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1254125" cy="1063625"/>
          </a:xfrm>
          <a:prstGeom prst="rect">
            <a:avLst/>
          </a:prstGeom>
          <a:noFill/>
        </p:spPr>
      </p:pic>
      <p:pic>
        <p:nvPicPr>
          <p:cNvPr id="18" name="Picture 10" descr="0_46e3a_41d2fed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653136"/>
            <a:ext cx="1254125" cy="1063625"/>
          </a:xfrm>
          <a:prstGeom prst="rect">
            <a:avLst/>
          </a:prstGeom>
          <a:noFill/>
        </p:spPr>
      </p:pic>
      <p:pic>
        <p:nvPicPr>
          <p:cNvPr id="19" name="Picture 8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8900" y="0"/>
            <a:ext cx="1103313" cy="1044575"/>
          </a:xfrm>
          <a:prstGeom prst="rect">
            <a:avLst/>
          </a:prstGeom>
          <a:noFill/>
        </p:spPr>
      </p:pic>
      <p:pic>
        <p:nvPicPr>
          <p:cNvPr id="20" name="Picture 8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373216"/>
            <a:ext cx="1103313" cy="1044575"/>
          </a:xfrm>
          <a:prstGeom prst="rect">
            <a:avLst/>
          </a:prstGeom>
          <a:noFill/>
        </p:spPr>
      </p:pic>
      <p:pic>
        <p:nvPicPr>
          <p:cNvPr id="21" name="Picture 8" descr="0_46e35_40c3fdb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1103313" cy="104457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043608" y="260648"/>
            <a:ext cx="6576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 smtClean="0">
                <a:ln w="38100">
                  <a:solidFill>
                    <a:srgbClr val="006600"/>
                  </a:solidFill>
                </a:ln>
                <a:solidFill>
                  <a:srgbClr val="FFFFFF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</a:rPr>
              <a:t>Словарная работа</a:t>
            </a:r>
            <a:endParaRPr lang="ru-RU" sz="7200" b="1" dirty="0">
              <a:ln w="38100">
                <a:solidFill>
                  <a:srgbClr val="006600"/>
                </a:solidFill>
              </a:ln>
              <a:solidFill>
                <a:srgbClr val="FFFFFF"/>
              </a:solidFill>
              <a:effectLst>
                <a:glow rad="228600">
                  <a:srgbClr val="FFFFFF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467544" y="2708920"/>
            <a:ext cx="40324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1.Ящик для ручек, карандашей, резинок, с которым ученик ходит в школу.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1858 0.02268 -0.03716 0.04537 -0.03559 0.07338 C -0.03403 0.10115 0.00816 0.13703 0.00902 0.16805 C 0.00989 0.19884 -0.03039 0.23426 -0.03039 0.25879 C -0.03039 0.28333 0.00781 0.29375 0.00902 0.31481 C 0.01024 0.33611 -0.02136 0.36551 -0.02309 0.38472 C -0.02483 0.4037 -0.00209 0.41967 -0.00174 0.43032 C -0.00139 0.44074 -0.02188 0.43703 -0.02136 0.44768 C -0.02084 0.4581 0.00156 0.47106 0.00191 0.49328 C 0.00225 0.51527 -0.01962 0.55926 -0.01962 0.58055 C -0.01962 0.60208 0.00191 0.6081 0.00191 0.62268 C 0.00191 0.6375 -0.02014 0.64768 -0.01962 0.66805 C -0.0191 0.68842 0.00295 0.72407 0.00538 0.74537 C 0.00781 0.76643 -0.00712 0.77685 -0.00539 0.79421 C -0.00365 0.81157 0.0158 0.83842 0.01614 0.85 C 0.01649 0.86157 -0.00052 0.86342 -0.00348 0.86412 " pathEditMode="relative" rAng="0" ptsTypes="aaaaaaaaaaaaaa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3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1858 0.01551 -0.03716 0.03102 -0.03559 0.05 C -0.03403 0.06898 0.00816 0.09329 0.00902 0.11435 C 0.00989 0.13542 -0.03039 0.15949 -0.03039 0.17616 C -0.03039 0.19283 0.00781 0.2 0.00902 0.21435 C 0.01024 0.22871 -0.02136 0.24885 -0.02309 0.26181 C -0.02483 0.27477 -0.00209 0.28565 -0.00174 0.29283 C -0.00139 0.3 -0.02188 0.29746 -0.02136 0.30463 C -0.02084 0.31181 0.00156 0.3206 0.00191 0.33565 C 0.00225 0.3507 -0.01962 0.38056 -0.01962 0.39514 C -0.01962 0.40972 0.00191 0.41389 0.00191 0.42385 C 0.00191 0.4338 -0.02014 0.44074 -0.01962 0.45463 C -0.0191 0.46852 0.00295 0.49283 0.00538 0.50718 C 0.00781 0.52153 -0.00712 0.52871 -0.00539 0.54051 C -0.00365 0.55232 0.01579 0.5706 0.01614 0.57847 C 0.01649 0.58635 -0.00052 0.5875 -0.00348 0.58797 " pathEditMode="relative" ptsTypes="aaaaaaaaaaaaaaaA">
                                      <p:cBhvr>
                                        <p:cTn id="4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5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5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996 0.00023 -0.03975 0.00069 -0.02847 0.02129 C -0.01718 0.04189 0.06372 0.09884 0.06789 0.12384 C 0.07205 0.14884 -0.00503 0.1574 -0.00347 0.17129 C -0.00191 0.18518 0.0724 0.17708 0.07691 0.20717 C 0.08143 0.23726 0.01233 0.30671 0.02327 0.35231 C 0.03421 0.39791 0.14428 0.44282 0.14289 0.48101 C 0.1415 0.51921 0.02414 0.55416 0.01441 0.58101 C 0.00469 0.60787 0.08612 0.62222 0.08403 0.64282 C 0.08195 0.66342 0.00105 0.68125 0.00191 0.70463 C 0.00278 0.72801 0.08282 0.76504 0.08941 0.78333 C 0.09601 0.80162 0.04532 0.80717 0.04115 0.81435 C 0.03698 0.82152 0.06059 0.82847 0.06441 0.82615 " pathEditMode="relative" ptsTypes="aaaaaaaaaaaaA">
                                      <p:cBhvr>
                                        <p:cTn id="6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749</Words>
  <Application>Microsoft Office PowerPoint</Application>
  <PresentationFormat>Экран (4:3)</PresentationFormat>
  <Paragraphs>296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Оформление по умолчанию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падежей в русском языке? </vt:lpstr>
      <vt:lpstr>РАБОТА В ПАРЕ </vt:lpstr>
      <vt:lpstr>Презентация PowerPoint</vt:lpstr>
      <vt:lpstr>Винительный падеж</vt:lpstr>
      <vt:lpstr>Я читаю тему урока и думаю, что …  </vt:lpstr>
      <vt:lpstr>Работа по учебнику с. 80</vt:lpstr>
      <vt:lpstr>План работы: </vt:lpstr>
      <vt:lpstr>Физкультминутка</vt:lpstr>
      <vt:lpstr>Презентация PowerPoint</vt:lpstr>
      <vt:lpstr>Продолжи высказывание</vt:lpstr>
      <vt:lpstr>В  чем заключалась цель нашего урока? Достигли ли этой цели? Какие трудности вы испытали на уроке? </vt:lpstr>
      <vt:lpstr>Презентация PowerPoint</vt:lpstr>
      <vt:lpstr>Продолжи фразу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Надя</cp:lastModifiedBy>
  <cp:revision>53</cp:revision>
  <dcterms:created xsi:type="dcterms:W3CDTF">2012-10-17T17:20:23Z</dcterms:created>
  <dcterms:modified xsi:type="dcterms:W3CDTF">2013-11-27T11:00:00Z</dcterms:modified>
</cp:coreProperties>
</file>