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72" r:id="rId6"/>
    <p:sldId id="269" r:id="rId7"/>
    <p:sldId id="274" r:id="rId8"/>
    <p:sldId id="263" r:id="rId9"/>
    <p:sldId id="282" r:id="rId10"/>
    <p:sldId id="283" r:id="rId11"/>
    <p:sldId id="276" r:id="rId12"/>
    <p:sldId id="288" r:id="rId13"/>
    <p:sldId id="281" r:id="rId14"/>
    <p:sldId id="279" r:id="rId15"/>
    <p:sldId id="280" r:id="rId16"/>
    <p:sldId id="289" r:id="rId17"/>
    <p:sldId id="275" r:id="rId18"/>
    <p:sldId id="28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52C7E-2FF8-4CD7-BD24-5FC0EF9E2E6C}" type="doc">
      <dgm:prSet loTypeId="urn:microsoft.com/office/officeart/2005/8/layout/l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DD8CF54-D3A8-4BC6-B275-01DA89C0607C}">
      <dgm:prSet/>
      <dgm:spPr/>
      <dgm:t>
        <a:bodyPr/>
        <a:lstStyle/>
        <a:p>
          <a:pPr rtl="0"/>
          <a:r>
            <a:rPr lang="ru-RU" b="1" dirty="0" smtClean="0"/>
            <a:t>Начало европейской колониальной экспансии совпало с эпохой Великих географических открытий (ВГО). </a:t>
          </a:r>
          <a:endParaRPr lang="ru-RU" b="1" dirty="0"/>
        </a:p>
      </dgm:t>
    </dgm:pt>
    <dgm:pt modelId="{619FD518-1445-4DC8-B80F-136B54024C09}" type="parTrans" cxnId="{9C267133-1FD6-4F1B-9871-CA457C9472A7}">
      <dgm:prSet/>
      <dgm:spPr/>
      <dgm:t>
        <a:bodyPr/>
        <a:lstStyle/>
        <a:p>
          <a:endParaRPr lang="ru-RU" b="1"/>
        </a:p>
      </dgm:t>
    </dgm:pt>
    <dgm:pt modelId="{A9F9E706-8CB8-48EC-A0B6-D2D23EF6FE76}" type="sibTrans" cxnId="{9C267133-1FD6-4F1B-9871-CA457C9472A7}">
      <dgm:prSet/>
      <dgm:spPr/>
      <dgm:t>
        <a:bodyPr/>
        <a:lstStyle/>
        <a:p>
          <a:endParaRPr lang="ru-RU" b="1"/>
        </a:p>
      </dgm:t>
    </dgm:pt>
    <dgm:pt modelId="{72ACEEE6-B351-451E-A345-E30D4B3B7240}">
      <dgm:prSet/>
      <dgm:spPr/>
      <dgm:t>
        <a:bodyPr/>
        <a:lstStyle/>
        <a:p>
          <a:pPr rtl="0"/>
          <a:r>
            <a:rPr lang="ru-RU" b="1" dirty="0" smtClean="0"/>
            <a:t>На протяжении </a:t>
          </a:r>
          <a:r>
            <a:rPr lang="en-US" b="1" dirty="0" smtClean="0"/>
            <a:t>XVI</a:t>
          </a:r>
          <a:r>
            <a:rPr lang="ru-RU" b="1" dirty="0" smtClean="0"/>
            <a:t>—</a:t>
          </a:r>
          <a:r>
            <a:rPr lang="en-US" b="1" dirty="0" smtClean="0"/>
            <a:t>XVIII</a:t>
          </a:r>
          <a:r>
            <a:rPr lang="ru-RU" b="1" dirty="0" smtClean="0"/>
            <a:t> вв. произошло гигантское расширение мировых связей. </a:t>
          </a:r>
          <a:endParaRPr lang="ru-RU" b="1" dirty="0"/>
        </a:p>
      </dgm:t>
    </dgm:pt>
    <dgm:pt modelId="{70EE87FE-914B-488F-8C88-26C9477D5EAC}" type="parTrans" cxnId="{51B8483D-59BE-429C-9888-28118D283B79}">
      <dgm:prSet/>
      <dgm:spPr/>
      <dgm:t>
        <a:bodyPr/>
        <a:lstStyle/>
        <a:p>
          <a:endParaRPr lang="ru-RU" b="1"/>
        </a:p>
      </dgm:t>
    </dgm:pt>
    <dgm:pt modelId="{62F3660B-30F7-4AF7-A699-CD9680A83CCE}" type="sibTrans" cxnId="{51B8483D-59BE-429C-9888-28118D283B79}">
      <dgm:prSet/>
      <dgm:spPr/>
      <dgm:t>
        <a:bodyPr/>
        <a:lstStyle/>
        <a:p>
          <a:endParaRPr lang="ru-RU" b="1"/>
        </a:p>
      </dgm:t>
    </dgm:pt>
    <dgm:pt modelId="{E5AA9DCA-2F08-4422-8A3D-F7805AA3091A}">
      <dgm:prSet/>
      <dgm:spPr/>
      <dgm:t>
        <a:bodyPr/>
        <a:lstStyle/>
        <a:p>
          <a:pPr rtl="0"/>
          <a:r>
            <a:rPr lang="ru-RU" b="1" dirty="0" smtClean="0"/>
            <a:t>Европейские мореплаватели проложили пути на Восток — в Африку, Индию, Юго-Восточную Азию и на Запад — в Южную и Северную Америку, на Антильские острова; открыли Австралию. </a:t>
          </a:r>
          <a:endParaRPr lang="ru-RU" b="1" dirty="0"/>
        </a:p>
      </dgm:t>
    </dgm:pt>
    <dgm:pt modelId="{2184BC2B-5727-43A2-9EE9-72DF56CF7899}" type="parTrans" cxnId="{DCDE944B-81F4-4A83-BD33-84BFE183BB09}">
      <dgm:prSet/>
      <dgm:spPr/>
      <dgm:t>
        <a:bodyPr/>
        <a:lstStyle/>
        <a:p>
          <a:endParaRPr lang="ru-RU" b="1"/>
        </a:p>
      </dgm:t>
    </dgm:pt>
    <dgm:pt modelId="{8E2F3D2A-0F8F-4E76-A066-DF8078A9887A}" type="sibTrans" cxnId="{DCDE944B-81F4-4A83-BD33-84BFE183BB09}">
      <dgm:prSet/>
      <dgm:spPr/>
      <dgm:t>
        <a:bodyPr/>
        <a:lstStyle/>
        <a:p>
          <a:endParaRPr lang="ru-RU" b="1"/>
        </a:p>
      </dgm:t>
    </dgm:pt>
    <dgm:pt modelId="{C56ECCE9-0F42-46C6-99F5-CA28EF386768}">
      <dgm:prSet/>
      <dgm:spPr/>
      <dgm:t>
        <a:bodyPr/>
        <a:lstStyle/>
        <a:p>
          <a:pPr rtl="0"/>
          <a:r>
            <a:rPr lang="ru-RU" b="1" dirty="0" smtClean="0"/>
            <a:t>ВГО положили конец изолированному существованию </a:t>
          </a:r>
          <a:r>
            <a:rPr lang="ru-RU" b="1" dirty="0" smtClean="0"/>
            <a:t>цивилизаций</a:t>
          </a:r>
          <a:r>
            <a:rPr lang="ru-RU" b="1" dirty="0" smtClean="0"/>
            <a:t>. Однако встреча европейской цивилизации с народами Азии, Африки и Америки носила драматический и </a:t>
          </a:r>
          <a:r>
            <a:rPr lang="ru-RU" b="1" dirty="0" smtClean="0"/>
            <a:t>противоречивый </a:t>
          </a:r>
          <a:r>
            <a:rPr lang="ru-RU" b="1" dirty="0" smtClean="0"/>
            <a:t>характер</a:t>
          </a:r>
          <a:endParaRPr lang="ru-RU" b="1" dirty="0"/>
        </a:p>
      </dgm:t>
    </dgm:pt>
    <dgm:pt modelId="{9ACAA15A-E18A-4996-AD65-0DA6EB90DDC6}" type="parTrans" cxnId="{07AE3EC6-B027-4542-9670-1DD1E4F6E626}">
      <dgm:prSet/>
      <dgm:spPr/>
      <dgm:t>
        <a:bodyPr/>
        <a:lstStyle/>
        <a:p>
          <a:endParaRPr lang="ru-RU" b="1"/>
        </a:p>
      </dgm:t>
    </dgm:pt>
    <dgm:pt modelId="{648412CE-8F45-4048-92E0-5BED38745C4F}" type="sibTrans" cxnId="{07AE3EC6-B027-4542-9670-1DD1E4F6E626}">
      <dgm:prSet/>
      <dgm:spPr/>
      <dgm:t>
        <a:bodyPr/>
        <a:lstStyle/>
        <a:p>
          <a:endParaRPr lang="ru-RU" b="1"/>
        </a:p>
      </dgm:t>
    </dgm:pt>
    <dgm:pt modelId="{5924FFA4-4636-42B5-9A4D-745C12568307}" type="pres">
      <dgm:prSet presAssocID="{9AE52C7E-2FF8-4CD7-BD24-5FC0EF9E2E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4567A9-E898-48FE-BEBD-B3CF6503F523}" type="pres">
      <dgm:prSet presAssocID="{7DD8CF54-D3A8-4BC6-B275-01DA89C0607C}" presName="horFlow" presStyleCnt="0"/>
      <dgm:spPr/>
    </dgm:pt>
    <dgm:pt modelId="{D09144B7-4471-4C58-AD15-6AADF22B8F29}" type="pres">
      <dgm:prSet presAssocID="{7DD8CF54-D3A8-4BC6-B275-01DA89C0607C}" presName="bigChev" presStyleLbl="node1" presStyleIdx="0" presStyleCnt="4" custScaleX="293410" custScaleY="50829"/>
      <dgm:spPr/>
      <dgm:t>
        <a:bodyPr/>
        <a:lstStyle/>
        <a:p>
          <a:endParaRPr lang="ru-RU"/>
        </a:p>
      </dgm:t>
    </dgm:pt>
    <dgm:pt modelId="{0F87E2BC-828F-4DE6-9A6E-A76079653058}" type="pres">
      <dgm:prSet presAssocID="{7DD8CF54-D3A8-4BC6-B275-01DA89C0607C}" presName="vSp" presStyleCnt="0"/>
      <dgm:spPr/>
    </dgm:pt>
    <dgm:pt modelId="{90BC2D5F-A725-4C02-9723-5122B6ED5B34}" type="pres">
      <dgm:prSet presAssocID="{72ACEEE6-B351-451E-A345-E30D4B3B7240}" presName="horFlow" presStyleCnt="0"/>
      <dgm:spPr/>
    </dgm:pt>
    <dgm:pt modelId="{B2AD438C-1BF8-4DA0-B4B1-48A17026618D}" type="pres">
      <dgm:prSet presAssocID="{72ACEEE6-B351-451E-A345-E30D4B3B7240}" presName="bigChev" presStyleLbl="node1" presStyleIdx="1" presStyleCnt="4" custScaleX="293410" custScaleY="50829"/>
      <dgm:spPr/>
      <dgm:t>
        <a:bodyPr/>
        <a:lstStyle/>
        <a:p>
          <a:endParaRPr lang="ru-RU"/>
        </a:p>
      </dgm:t>
    </dgm:pt>
    <dgm:pt modelId="{FD2D2049-85B3-48DB-812C-4901F86FB953}" type="pres">
      <dgm:prSet presAssocID="{72ACEEE6-B351-451E-A345-E30D4B3B7240}" presName="vSp" presStyleCnt="0"/>
      <dgm:spPr/>
    </dgm:pt>
    <dgm:pt modelId="{D6AC7DC4-5B18-4796-B5EB-DB4CF759C17F}" type="pres">
      <dgm:prSet presAssocID="{E5AA9DCA-2F08-4422-8A3D-F7805AA3091A}" presName="horFlow" presStyleCnt="0"/>
      <dgm:spPr/>
    </dgm:pt>
    <dgm:pt modelId="{F8C914A7-9CC2-4D99-94E5-B8C9093BD6B9}" type="pres">
      <dgm:prSet presAssocID="{E5AA9DCA-2F08-4422-8A3D-F7805AA3091A}" presName="bigChev" presStyleLbl="node1" presStyleIdx="2" presStyleCnt="4" custScaleX="293410"/>
      <dgm:spPr/>
      <dgm:t>
        <a:bodyPr/>
        <a:lstStyle/>
        <a:p>
          <a:endParaRPr lang="ru-RU"/>
        </a:p>
      </dgm:t>
    </dgm:pt>
    <dgm:pt modelId="{3DF2A190-AF11-4061-A59F-6649804A7D8A}" type="pres">
      <dgm:prSet presAssocID="{E5AA9DCA-2F08-4422-8A3D-F7805AA3091A}" presName="vSp" presStyleCnt="0"/>
      <dgm:spPr/>
    </dgm:pt>
    <dgm:pt modelId="{F063F13E-DD86-4CEF-8AE0-7C0DA52A4C02}" type="pres">
      <dgm:prSet presAssocID="{C56ECCE9-0F42-46C6-99F5-CA28EF386768}" presName="horFlow" presStyleCnt="0"/>
      <dgm:spPr/>
    </dgm:pt>
    <dgm:pt modelId="{F689B2C3-EA10-4E59-8F73-10B7CDBF98B4}" type="pres">
      <dgm:prSet presAssocID="{C56ECCE9-0F42-46C6-99F5-CA28EF386768}" presName="bigChev" presStyleLbl="node1" presStyleIdx="3" presStyleCnt="4" custScaleX="293410"/>
      <dgm:spPr/>
      <dgm:t>
        <a:bodyPr/>
        <a:lstStyle/>
        <a:p>
          <a:endParaRPr lang="ru-RU"/>
        </a:p>
      </dgm:t>
    </dgm:pt>
  </dgm:ptLst>
  <dgm:cxnLst>
    <dgm:cxn modelId="{07AE3EC6-B027-4542-9670-1DD1E4F6E626}" srcId="{9AE52C7E-2FF8-4CD7-BD24-5FC0EF9E2E6C}" destId="{C56ECCE9-0F42-46C6-99F5-CA28EF386768}" srcOrd="3" destOrd="0" parTransId="{9ACAA15A-E18A-4996-AD65-0DA6EB90DDC6}" sibTransId="{648412CE-8F45-4048-92E0-5BED38745C4F}"/>
    <dgm:cxn modelId="{51B8483D-59BE-429C-9888-28118D283B79}" srcId="{9AE52C7E-2FF8-4CD7-BD24-5FC0EF9E2E6C}" destId="{72ACEEE6-B351-451E-A345-E30D4B3B7240}" srcOrd="1" destOrd="0" parTransId="{70EE87FE-914B-488F-8C88-26C9477D5EAC}" sibTransId="{62F3660B-30F7-4AF7-A699-CD9680A83CCE}"/>
    <dgm:cxn modelId="{73E37E73-FCAF-40F1-A6EC-8B38FF7AF4AB}" type="presOf" srcId="{7DD8CF54-D3A8-4BC6-B275-01DA89C0607C}" destId="{D09144B7-4471-4C58-AD15-6AADF22B8F29}" srcOrd="0" destOrd="0" presId="urn:microsoft.com/office/officeart/2005/8/layout/lProcess3"/>
    <dgm:cxn modelId="{AC6A7CF7-F0DA-4040-B74B-150818DAB4E1}" type="presOf" srcId="{E5AA9DCA-2F08-4422-8A3D-F7805AA3091A}" destId="{F8C914A7-9CC2-4D99-94E5-B8C9093BD6B9}" srcOrd="0" destOrd="0" presId="urn:microsoft.com/office/officeart/2005/8/layout/lProcess3"/>
    <dgm:cxn modelId="{B75C847C-BC55-46CD-BAF5-71BD4C1FA20B}" type="presOf" srcId="{72ACEEE6-B351-451E-A345-E30D4B3B7240}" destId="{B2AD438C-1BF8-4DA0-B4B1-48A17026618D}" srcOrd="0" destOrd="0" presId="urn:microsoft.com/office/officeart/2005/8/layout/lProcess3"/>
    <dgm:cxn modelId="{C7C33EAD-697C-4C5A-9501-3A8DAC643675}" type="presOf" srcId="{C56ECCE9-0F42-46C6-99F5-CA28EF386768}" destId="{F689B2C3-EA10-4E59-8F73-10B7CDBF98B4}" srcOrd="0" destOrd="0" presId="urn:microsoft.com/office/officeart/2005/8/layout/lProcess3"/>
    <dgm:cxn modelId="{DCDE944B-81F4-4A83-BD33-84BFE183BB09}" srcId="{9AE52C7E-2FF8-4CD7-BD24-5FC0EF9E2E6C}" destId="{E5AA9DCA-2F08-4422-8A3D-F7805AA3091A}" srcOrd="2" destOrd="0" parTransId="{2184BC2B-5727-43A2-9EE9-72DF56CF7899}" sibTransId="{8E2F3D2A-0F8F-4E76-A066-DF8078A9887A}"/>
    <dgm:cxn modelId="{FA988A88-7560-49DF-87F0-2C35E46083EB}" type="presOf" srcId="{9AE52C7E-2FF8-4CD7-BD24-5FC0EF9E2E6C}" destId="{5924FFA4-4636-42B5-9A4D-745C12568307}" srcOrd="0" destOrd="0" presId="urn:microsoft.com/office/officeart/2005/8/layout/lProcess3"/>
    <dgm:cxn modelId="{9C267133-1FD6-4F1B-9871-CA457C9472A7}" srcId="{9AE52C7E-2FF8-4CD7-BD24-5FC0EF9E2E6C}" destId="{7DD8CF54-D3A8-4BC6-B275-01DA89C0607C}" srcOrd="0" destOrd="0" parTransId="{619FD518-1445-4DC8-B80F-136B54024C09}" sibTransId="{A9F9E706-8CB8-48EC-A0B6-D2D23EF6FE76}"/>
    <dgm:cxn modelId="{517C34B0-D0F0-4DCD-969D-3D7CA472260E}" type="presParOf" srcId="{5924FFA4-4636-42B5-9A4D-745C12568307}" destId="{EB4567A9-E898-48FE-BEBD-B3CF6503F523}" srcOrd="0" destOrd="0" presId="urn:microsoft.com/office/officeart/2005/8/layout/lProcess3"/>
    <dgm:cxn modelId="{86FDEF03-B007-41A1-A02D-7A3CF5473641}" type="presParOf" srcId="{EB4567A9-E898-48FE-BEBD-B3CF6503F523}" destId="{D09144B7-4471-4C58-AD15-6AADF22B8F29}" srcOrd="0" destOrd="0" presId="urn:microsoft.com/office/officeart/2005/8/layout/lProcess3"/>
    <dgm:cxn modelId="{D186FA63-BFA1-456E-B346-E54BED87F919}" type="presParOf" srcId="{5924FFA4-4636-42B5-9A4D-745C12568307}" destId="{0F87E2BC-828F-4DE6-9A6E-A76079653058}" srcOrd="1" destOrd="0" presId="urn:microsoft.com/office/officeart/2005/8/layout/lProcess3"/>
    <dgm:cxn modelId="{F4AF3B1A-9F6E-459C-BF12-CCAD3A2F748D}" type="presParOf" srcId="{5924FFA4-4636-42B5-9A4D-745C12568307}" destId="{90BC2D5F-A725-4C02-9723-5122B6ED5B34}" srcOrd="2" destOrd="0" presId="urn:microsoft.com/office/officeart/2005/8/layout/lProcess3"/>
    <dgm:cxn modelId="{4484262E-3182-45F8-BCAD-ED8B3B31893F}" type="presParOf" srcId="{90BC2D5F-A725-4C02-9723-5122B6ED5B34}" destId="{B2AD438C-1BF8-4DA0-B4B1-48A17026618D}" srcOrd="0" destOrd="0" presId="urn:microsoft.com/office/officeart/2005/8/layout/lProcess3"/>
    <dgm:cxn modelId="{14A71F77-7F8B-4460-849D-DDF8E17742CD}" type="presParOf" srcId="{5924FFA4-4636-42B5-9A4D-745C12568307}" destId="{FD2D2049-85B3-48DB-812C-4901F86FB953}" srcOrd="3" destOrd="0" presId="urn:microsoft.com/office/officeart/2005/8/layout/lProcess3"/>
    <dgm:cxn modelId="{80B7D6CA-3EAF-4C30-BBE8-DEFC0C11D5E1}" type="presParOf" srcId="{5924FFA4-4636-42B5-9A4D-745C12568307}" destId="{D6AC7DC4-5B18-4796-B5EB-DB4CF759C17F}" srcOrd="4" destOrd="0" presId="urn:microsoft.com/office/officeart/2005/8/layout/lProcess3"/>
    <dgm:cxn modelId="{DFE67729-B6E6-457E-9F0D-F7F89C12E378}" type="presParOf" srcId="{D6AC7DC4-5B18-4796-B5EB-DB4CF759C17F}" destId="{F8C914A7-9CC2-4D99-94E5-B8C9093BD6B9}" srcOrd="0" destOrd="0" presId="urn:microsoft.com/office/officeart/2005/8/layout/lProcess3"/>
    <dgm:cxn modelId="{D11AD474-DE0A-4936-805D-E9DC837603EA}" type="presParOf" srcId="{5924FFA4-4636-42B5-9A4D-745C12568307}" destId="{3DF2A190-AF11-4061-A59F-6649804A7D8A}" srcOrd="5" destOrd="0" presId="urn:microsoft.com/office/officeart/2005/8/layout/lProcess3"/>
    <dgm:cxn modelId="{4F708DDA-43B5-4E65-A360-A2AA3D4DB35A}" type="presParOf" srcId="{5924FFA4-4636-42B5-9A4D-745C12568307}" destId="{F063F13E-DD86-4CEF-8AE0-7C0DA52A4C02}" srcOrd="6" destOrd="0" presId="urn:microsoft.com/office/officeart/2005/8/layout/lProcess3"/>
    <dgm:cxn modelId="{B9463072-632B-4512-8862-E1BA568B9DC1}" type="presParOf" srcId="{F063F13E-DD86-4CEF-8AE0-7C0DA52A4C02}" destId="{F689B2C3-EA10-4E59-8F73-10B7CDBF98B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CED12-D994-432B-A808-611F33A7996A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5389FE1-97B0-4EE4-AB3C-486D5726371E}">
      <dgm:prSet custT="1"/>
      <dgm:spPr/>
      <dgm:t>
        <a:bodyPr/>
        <a:lstStyle/>
        <a:p>
          <a:pPr algn="ctr" rtl="0">
            <a:lnSpc>
              <a:spcPct val="85000"/>
            </a:lnSpc>
            <a:spcAft>
              <a:spcPts val="0"/>
            </a:spcAft>
          </a:pPr>
          <a:r>
            <a:rPr lang="ru-RU" sz="1800" b="1" u="none" dirty="0" smtClean="0"/>
            <a:t>Потребности экономики. Быстрое развитие товарно-денежных отношений вызвало огромный спрос на золото как средство обмена. </a:t>
          </a:r>
          <a:endParaRPr lang="ru-RU" sz="1800" b="1" u="none" dirty="0"/>
        </a:p>
      </dgm:t>
    </dgm:pt>
    <dgm:pt modelId="{4C09EF22-3C23-49E9-9A7C-6A665C527583}" type="parTrans" cxnId="{9F835BFF-CF34-4FD0-812F-A85DABF62BAC}">
      <dgm:prSet/>
      <dgm:spPr/>
      <dgm:t>
        <a:bodyPr/>
        <a:lstStyle/>
        <a:p>
          <a:pPr algn="ctr"/>
          <a:endParaRPr lang="ru-RU" sz="2000" b="1"/>
        </a:p>
      </dgm:t>
    </dgm:pt>
    <dgm:pt modelId="{42A5D25F-914E-4270-8C9B-F8E3FC99B11E}" type="sibTrans" cxnId="{9F835BFF-CF34-4FD0-812F-A85DABF62BAC}">
      <dgm:prSet/>
      <dgm:spPr/>
      <dgm:t>
        <a:bodyPr/>
        <a:lstStyle/>
        <a:p>
          <a:pPr algn="ctr"/>
          <a:endParaRPr lang="ru-RU" sz="2000" b="1"/>
        </a:p>
      </dgm:t>
    </dgm:pt>
    <dgm:pt modelId="{78ED7BD0-5DAB-4078-89E6-EB122DD8FA90}">
      <dgm:prSet custT="1"/>
      <dgm:spPr/>
      <dgm:t>
        <a:bodyPr/>
        <a:lstStyle/>
        <a:p>
          <a:pPr algn="ctr" rtl="0">
            <a:lnSpc>
              <a:spcPct val="85000"/>
            </a:lnSpc>
            <a:spcAft>
              <a:spcPts val="0"/>
            </a:spcAft>
          </a:pPr>
          <a:r>
            <a:rPr lang="ru-RU" sz="1800" b="1" u="none" spc="-50" baseline="0" dirty="0" smtClean="0"/>
            <a:t>Укрепление абсолютистской власти в Испании, во Франции и Англии. Для содержания наемной армии и пышного двора короли все больше нуждались в деньгах.</a:t>
          </a:r>
          <a:endParaRPr lang="ru-RU" sz="1800" b="1" u="none" spc="-50" baseline="0" dirty="0"/>
        </a:p>
      </dgm:t>
    </dgm:pt>
    <dgm:pt modelId="{467B3E22-EBA7-47F1-8523-6ED9551B49A4}" type="parTrans" cxnId="{E16BA61F-37F5-417C-AC29-325FFF8BB7BF}">
      <dgm:prSet/>
      <dgm:spPr/>
      <dgm:t>
        <a:bodyPr/>
        <a:lstStyle/>
        <a:p>
          <a:pPr algn="ctr"/>
          <a:endParaRPr lang="ru-RU" sz="2000" b="1"/>
        </a:p>
      </dgm:t>
    </dgm:pt>
    <dgm:pt modelId="{D9A50798-EDF9-4207-9193-D3E35DBF4FAB}" type="sibTrans" cxnId="{E16BA61F-37F5-417C-AC29-325FFF8BB7BF}">
      <dgm:prSet/>
      <dgm:spPr/>
      <dgm:t>
        <a:bodyPr/>
        <a:lstStyle/>
        <a:p>
          <a:pPr algn="ctr"/>
          <a:endParaRPr lang="ru-RU" sz="2000" b="1"/>
        </a:p>
      </dgm:t>
    </dgm:pt>
    <dgm:pt modelId="{0E274B5B-87AD-4F45-AE25-A6E8FB35B24F}">
      <dgm:prSet custT="1"/>
      <dgm:spPr/>
      <dgm:t>
        <a:bodyPr/>
        <a:lstStyle/>
        <a:p>
          <a:pPr algn="ctr" rtl="0">
            <a:lnSpc>
              <a:spcPct val="85000"/>
            </a:lnSpc>
            <a:spcAft>
              <a:spcPts val="0"/>
            </a:spcAft>
          </a:pPr>
          <a:r>
            <a:rPr lang="ru-RU" sz="1800" b="1" u="none" dirty="0" smtClean="0"/>
            <a:t>Успехи европейцев в науке и технике. </a:t>
          </a:r>
          <a:endParaRPr lang="ru-RU" sz="1800" b="1" u="none" dirty="0"/>
        </a:p>
      </dgm:t>
    </dgm:pt>
    <dgm:pt modelId="{2AAC39D7-CCF8-414B-87FC-8D20E53FED72}" type="parTrans" cxnId="{D3ADA7B0-16A9-4E48-96D2-0786D5355991}">
      <dgm:prSet/>
      <dgm:spPr/>
      <dgm:t>
        <a:bodyPr/>
        <a:lstStyle/>
        <a:p>
          <a:pPr algn="ctr"/>
          <a:endParaRPr lang="ru-RU" sz="2000" b="1"/>
        </a:p>
      </dgm:t>
    </dgm:pt>
    <dgm:pt modelId="{633B9348-4C34-4A1D-B935-291B2488A2B4}" type="sibTrans" cxnId="{D3ADA7B0-16A9-4E48-96D2-0786D5355991}">
      <dgm:prSet/>
      <dgm:spPr/>
      <dgm:t>
        <a:bodyPr/>
        <a:lstStyle/>
        <a:p>
          <a:pPr algn="ctr"/>
          <a:endParaRPr lang="ru-RU" sz="2000" b="1"/>
        </a:p>
      </dgm:t>
    </dgm:pt>
    <dgm:pt modelId="{FC45224C-2B1A-4CD5-BE12-EBD216C4341A}" type="pres">
      <dgm:prSet presAssocID="{EE1CED12-D994-432B-A808-611F33A799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A5A6A-472B-4334-A379-D82BA6F066D0}" type="pres">
      <dgm:prSet presAssocID="{B5389FE1-97B0-4EE4-AB3C-486D572637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AFCEA-8442-4244-AF37-C92D755EE7A4}" type="pres">
      <dgm:prSet presAssocID="{42A5D25F-914E-4270-8C9B-F8E3FC99B11E}" presName="spacer" presStyleCnt="0"/>
      <dgm:spPr/>
    </dgm:pt>
    <dgm:pt modelId="{40130718-5E3B-40E0-9B4E-633F60CBD981}" type="pres">
      <dgm:prSet presAssocID="{78ED7BD0-5DAB-4078-89E6-EB122DD8FA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8F934-B6C2-4EAC-87E0-E58089513103}" type="pres">
      <dgm:prSet presAssocID="{D9A50798-EDF9-4207-9193-D3E35DBF4FAB}" presName="spacer" presStyleCnt="0"/>
      <dgm:spPr/>
    </dgm:pt>
    <dgm:pt modelId="{DF6FABA4-C539-43EE-86D1-F8A46C388EB4}" type="pres">
      <dgm:prSet presAssocID="{0E274B5B-87AD-4F45-AE25-A6E8FB35B24F}" presName="parentText" presStyleLbl="node1" presStyleIdx="2" presStyleCnt="3" custScaleY="67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BA61F-37F5-417C-AC29-325FFF8BB7BF}" srcId="{EE1CED12-D994-432B-A808-611F33A7996A}" destId="{78ED7BD0-5DAB-4078-89E6-EB122DD8FA90}" srcOrd="1" destOrd="0" parTransId="{467B3E22-EBA7-47F1-8523-6ED9551B49A4}" sibTransId="{D9A50798-EDF9-4207-9193-D3E35DBF4FAB}"/>
    <dgm:cxn modelId="{8C9580F5-A6AC-4657-A999-6C36AEA2731B}" type="presOf" srcId="{78ED7BD0-5DAB-4078-89E6-EB122DD8FA90}" destId="{40130718-5E3B-40E0-9B4E-633F60CBD981}" srcOrd="0" destOrd="0" presId="urn:microsoft.com/office/officeart/2005/8/layout/vList2"/>
    <dgm:cxn modelId="{7D3A22EE-CACB-45D8-A5B2-F846A5C77FBE}" type="presOf" srcId="{EE1CED12-D994-432B-A808-611F33A7996A}" destId="{FC45224C-2B1A-4CD5-BE12-EBD216C4341A}" srcOrd="0" destOrd="0" presId="urn:microsoft.com/office/officeart/2005/8/layout/vList2"/>
    <dgm:cxn modelId="{B6EAE43B-7844-4795-AD6D-A1ED7E24A7CC}" type="presOf" srcId="{B5389FE1-97B0-4EE4-AB3C-486D5726371E}" destId="{0FFA5A6A-472B-4334-A379-D82BA6F066D0}" srcOrd="0" destOrd="0" presId="urn:microsoft.com/office/officeart/2005/8/layout/vList2"/>
    <dgm:cxn modelId="{E43E1AAC-F6D3-4BE0-9602-6C244ADDFB1F}" type="presOf" srcId="{0E274B5B-87AD-4F45-AE25-A6E8FB35B24F}" destId="{DF6FABA4-C539-43EE-86D1-F8A46C388EB4}" srcOrd="0" destOrd="0" presId="urn:microsoft.com/office/officeart/2005/8/layout/vList2"/>
    <dgm:cxn modelId="{D3ADA7B0-16A9-4E48-96D2-0786D5355991}" srcId="{EE1CED12-D994-432B-A808-611F33A7996A}" destId="{0E274B5B-87AD-4F45-AE25-A6E8FB35B24F}" srcOrd="2" destOrd="0" parTransId="{2AAC39D7-CCF8-414B-87FC-8D20E53FED72}" sibTransId="{633B9348-4C34-4A1D-B935-291B2488A2B4}"/>
    <dgm:cxn modelId="{9F835BFF-CF34-4FD0-812F-A85DABF62BAC}" srcId="{EE1CED12-D994-432B-A808-611F33A7996A}" destId="{B5389FE1-97B0-4EE4-AB3C-486D5726371E}" srcOrd="0" destOrd="0" parTransId="{4C09EF22-3C23-49E9-9A7C-6A665C527583}" sibTransId="{42A5D25F-914E-4270-8C9B-F8E3FC99B11E}"/>
    <dgm:cxn modelId="{049BB718-0CD9-4029-922E-DF3286061567}" type="presParOf" srcId="{FC45224C-2B1A-4CD5-BE12-EBD216C4341A}" destId="{0FFA5A6A-472B-4334-A379-D82BA6F066D0}" srcOrd="0" destOrd="0" presId="urn:microsoft.com/office/officeart/2005/8/layout/vList2"/>
    <dgm:cxn modelId="{8B8B4034-4B53-4CDD-895C-68053975BA6B}" type="presParOf" srcId="{FC45224C-2B1A-4CD5-BE12-EBD216C4341A}" destId="{0B0AFCEA-8442-4244-AF37-C92D755EE7A4}" srcOrd="1" destOrd="0" presId="urn:microsoft.com/office/officeart/2005/8/layout/vList2"/>
    <dgm:cxn modelId="{F4F535DF-0645-4D61-B7C5-EC4A20767F86}" type="presParOf" srcId="{FC45224C-2B1A-4CD5-BE12-EBD216C4341A}" destId="{40130718-5E3B-40E0-9B4E-633F60CBD981}" srcOrd="2" destOrd="0" presId="urn:microsoft.com/office/officeart/2005/8/layout/vList2"/>
    <dgm:cxn modelId="{5850CB58-9B34-4C79-B4B3-7E4DC4C83302}" type="presParOf" srcId="{FC45224C-2B1A-4CD5-BE12-EBD216C4341A}" destId="{FF18F934-B6C2-4EAC-87E0-E58089513103}" srcOrd="3" destOrd="0" presId="urn:microsoft.com/office/officeart/2005/8/layout/vList2"/>
    <dgm:cxn modelId="{66C86370-A229-4460-84EE-147EC9F67DCA}" type="presParOf" srcId="{FC45224C-2B1A-4CD5-BE12-EBD216C4341A}" destId="{DF6FABA4-C539-43EE-86D1-F8A46C388E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9EFD2-79CD-44C1-AD72-A9A99D8B70BD}" type="doc">
      <dgm:prSet loTypeId="urn:microsoft.com/office/officeart/2005/8/layout/l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72D526-996E-42AC-980A-CEC995224726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Великие географические открытия привели к небывалому расширению пределов известного мира. Начался длительный процесс сближения и взаимодействия цивилизаций. Однако он был омрачен европейской колониальной экспансией, в результате которой значительная часть мира превратилась в источник обогащения Европы, ее экономического и политического могущества. Колониальная добыча стала основой первоначального накопления, утверждения капитализма и создания мирового рынка.</a:t>
          </a:r>
          <a:endParaRPr lang="ru-RU" sz="1800" b="1" dirty="0"/>
        </a:p>
      </dgm:t>
    </dgm:pt>
    <dgm:pt modelId="{5219AF53-BED0-4AA6-ACB1-B66D046322B4}" type="parTrans" cxnId="{B042A46B-4D2E-416A-8747-BEF914B7FB7B}">
      <dgm:prSet/>
      <dgm:spPr/>
      <dgm:t>
        <a:bodyPr/>
        <a:lstStyle/>
        <a:p>
          <a:endParaRPr lang="ru-RU" sz="2000" b="1"/>
        </a:p>
      </dgm:t>
    </dgm:pt>
    <dgm:pt modelId="{D94BC716-0CAC-43F7-BF0E-18EF7D738F9C}" type="sibTrans" cxnId="{B042A46B-4D2E-416A-8747-BEF914B7FB7B}">
      <dgm:prSet/>
      <dgm:spPr/>
      <dgm:t>
        <a:bodyPr/>
        <a:lstStyle/>
        <a:p>
          <a:endParaRPr lang="ru-RU" sz="2000" b="1"/>
        </a:p>
      </dgm:t>
    </dgm:pt>
    <dgm:pt modelId="{5C5B10DF-D525-4506-99E9-B9E2DC3D4FBC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Европейская колониальная экспансия затронула различные сферы жизни народов мира. Она положила начало глубокому и устойчивому взаимодействию цивилизаций.</a:t>
          </a:r>
          <a:endParaRPr lang="ru-RU" sz="1800" b="1" dirty="0"/>
        </a:p>
      </dgm:t>
    </dgm:pt>
    <dgm:pt modelId="{C18F9425-F016-4C37-90AA-8DF060B4CB13}" type="parTrans" cxnId="{030F81BD-D5FA-4480-9FB5-8C80C7617187}">
      <dgm:prSet/>
      <dgm:spPr/>
      <dgm:t>
        <a:bodyPr/>
        <a:lstStyle/>
        <a:p>
          <a:endParaRPr lang="ru-RU" sz="2000" b="1"/>
        </a:p>
      </dgm:t>
    </dgm:pt>
    <dgm:pt modelId="{08336BDA-E6BA-43E9-83DC-ED05D89F3053}" type="sibTrans" cxnId="{030F81BD-D5FA-4480-9FB5-8C80C7617187}">
      <dgm:prSet/>
      <dgm:spPr/>
      <dgm:t>
        <a:bodyPr/>
        <a:lstStyle/>
        <a:p>
          <a:endParaRPr lang="ru-RU" sz="2000" b="1"/>
        </a:p>
      </dgm:t>
    </dgm:pt>
    <dgm:pt modelId="{90A05496-D105-49B6-B9B1-1C49661E8F46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Установление прочных торговых связей между колониями и метрополиями стимулировало развитие торгового </a:t>
          </a:r>
          <a:endParaRPr lang="ru-RU" sz="1800" b="1" dirty="0" smtClean="0"/>
        </a:p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производства </a:t>
          </a:r>
          <a:r>
            <a:rPr lang="ru-RU" sz="1800" b="1" dirty="0" smtClean="0"/>
            <a:t>и товарно-денежных связей в странах Востока. Создание иностранцами промышленных предприятий, железных дорог, телеграфных линий заложило основы современного сектора в экономике восточных стран.</a:t>
          </a:r>
          <a:endParaRPr lang="ru-RU" sz="1800" b="1" dirty="0"/>
        </a:p>
      </dgm:t>
    </dgm:pt>
    <dgm:pt modelId="{8FB0D8CB-E6C9-4289-87EB-471453CE4E93}" type="parTrans" cxnId="{10BEFE3B-9691-447F-B45D-1A910B9907B2}">
      <dgm:prSet/>
      <dgm:spPr/>
      <dgm:t>
        <a:bodyPr/>
        <a:lstStyle/>
        <a:p>
          <a:endParaRPr lang="ru-RU" sz="2000" b="1"/>
        </a:p>
      </dgm:t>
    </dgm:pt>
    <dgm:pt modelId="{B18C8423-08C4-43EE-B667-26F5AB427F07}" type="sibTrans" cxnId="{10BEFE3B-9691-447F-B45D-1A910B9907B2}">
      <dgm:prSet/>
      <dgm:spPr/>
      <dgm:t>
        <a:bodyPr/>
        <a:lstStyle/>
        <a:p>
          <a:endParaRPr lang="ru-RU" sz="2000" b="1"/>
        </a:p>
      </dgm:t>
    </dgm:pt>
    <dgm:pt modelId="{9EC8EAA7-0552-4A8E-9F77-7CD9B44C18B2}" type="pres">
      <dgm:prSet presAssocID="{1AA9EFD2-79CD-44C1-AD72-A9A99D8B70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69A08-C4FE-4F1A-9A6D-D84092D3705D}" type="pres">
      <dgm:prSet presAssocID="{0E72D526-996E-42AC-980A-CEC995224726}" presName="horFlow" presStyleCnt="0"/>
      <dgm:spPr/>
    </dgm:pt>
    <dgm:pt modelId="{94D7431C-9AE6-4C2E-91D7-4F9ADAD548F0}" type="pres">
      <dgm:prSet presAssocID="{0E72D526-996E-42AC-980A-CEC995224726}" presName="bigChev" presStyleLbl="node1" presStyleIdx="0" presStyleCnt="3" custScaleX="724956" custScaleY="478554"/>
      <dgm:spPr/>
      <dgm:t>
        <a:bodyPr/>
        <a:lstStyle/>
        <a:p>
          <a:endParaRPr lang="ru-RU"/>
        </a:p>
      </dgm:t>
    </dgm:pt>
    <dgm:pt modelId="{4A0BF75E-626D-4D64-976D-952D8BF7B2C9}" type="pres">
      <dgm:prSet presAssocID="{0E72D526-996E-42AC-980A-CEC995224726}" presName="vSp" presStyleCnt="0"/>
      <dgm:spPr/>
    </dgm:pt>
    <dgm:pt modelId="{BB32DFA2-77E5-477A-BCAA-FCB282D0DF86}" type="pres">
      <dgm:prSet presAssocID="{5C5B10DF-D525-4506-99E9-B9E2DC3D4FBC}" presName="horFlow" presStyleCnt="0"/>
      <dgm:spPr/>
    </dgm:pt>
    <dgm:pt modelId="{7697F3D0-4781-493A-B308-DC38688562DE}" type="pres">
      <dgm:prSet presAssocID="{5C5B10DF-D525-4506-99E9-B9E2DC3D4FBC}" presName="bigChev" presStyleLbl="node1" presStyleIdx="1" presStyleCnt="3" custScaleX="724956" custScaleY="217182"/>
      <dgm:spPr/>
      <dgm:t>
        <a:bodyPr/>
        <a:lstStyle/>
        <a:p>
          <a:endParaRPr lang="ru-RU"/>
        </a:p>
      </dgm:t>
    </dgm:pt>
    <dgm:pt modelId="{AFACC5F3-4299-4253-8F0A-650164DBE2AA}" type="pres">
      <dgm:prSet presAssocID="{5C5B10DF-D525-4506-99E9-B9E2DC3D4FBC}" presName="vSp" presStyleCnt="0"/>
      <dgm:spPr/>
    </dgm:pt>
    <dgm:pt modelId="{75CEAC74-B23F-4580-9835-A7A73C2F9813}" type="pres">
      <dgm:prSet presAssocID="{90A05496-D105-49B6-B9B1-1C49661E8F46}" presName="horFlow" presStyleCnt="0"/>
      <dgm:spPr/>
    </dgm:pt>
    <dgm:pt modelId="{CEF52345-8F54-4E82-8737-827A64AD8C06}" type="pres">
      <dgm:prSet presAssocID="{90A05496-D105-49B6-B9B1-1C49661E8F46}" presName="bigChev" presStyleLbl="node1" presStyleIdx="2" presStyleCnt="3" custScaleX="724956" custScaleY="362859"/>
      <dgm:spPr/>
      <dgm:t>
        <a:bodyPr/>
        <a:lstStyle/>
        <a:p>
          <a:endParaRPr lang="ru-RU"/>
        </a:p>
      </dgm:t>
    </dgm:pt>
  </dgm:ptLst>
  <dgm:cxnLst>
    <dgm:cxn modelId="{F5CCAB97-21E1-4EAA-9B3B-3EFA1AB2956A}" type="presOf" srcId="{1AA9EFD2-79CD-44C1-AD72-A9A99D8B70BD}" destId="{9EC8EAA7-0552-4A8E-9F77-7CD9B44C18B2}" srcOrd="0" destOrd="0" presId="urn:microsoft.com/office/officeart/2005/8/layout/lProcess3"/>
    <dgm:cxn modelId="{030F81BD-D5FA-4480-9FB5-8C80C7617187}" srcId="{1AA9EFD2-79CD-44C1-AD72-A9A99D8B70BD}" destId="{5C5B10DF-D525-4506-99E9-B9E2DC3D4FBC}" srcOrd="1" destOrd="0" parTransId="{C18F9425-F016-4C37-90AA-8DF060B4CB13}" sibTransId="{08336BDA-E6BA-43E9-83DC-ED05D89F3053}"/>
    <dgm:cxn modelId="{B042A46B-4D2E-416A-8747-BEF914B7FB7B}" srcId="{1AA9EFD2-79CD-44C1-AD72-A9A99D8B70BD}" destId="{0E72D526-996E-42AC-980A-CEC995224726}" srcOrd="0" destOrd="0" parTransId="{5219AF53-BED0-4AA6-ACB1-B66D046322B4}" sibTransId="{D94BC716-0CAC-43F7-BF0E-18EF7D738F9C}"/>
    <dgm:cxn modelId="{BDB4CF1D-3683-47A5-9B0E-48CBF51BD567}" type="presOf" srcId="{5C5B10DF-D525-4506-99E9-B9E2DC3D4FBC}" destId="{7697F3D0-4781-493A-B308-DC38688562DE}" srcOrd="0" destOrd="0" presId="urn:microsoft.com/office/officeart/2005/8/layout/lProcess3"/>
    <dgm:cxn modelId="{B92C8A05-D3C3-49EB-9AED-CD02B80DBFA7}" type="presOf" srcId="{90A05496-D105-49B6-B9B1-1C49661E8F46}" destId="{CEF52345-8F54-4E82-8737-827A64AD8C06}" srcOrd="0" destOrd="0" presId="urn:microsoft.com/office/officeart/2005/8/layout/lProcess3"/>
    <dgm:cxn modelId="{10BEFE3B-9691-447F-B45D-1A910B9907B2}" srcId="{1AA9EFD2-79CD-44C1-AD72-A9A99D8B70BD}" destId="{90A05496-D105-49B6-B9B1-1C49661E8F46}" srcOrd="2" destOrd="0" parTransId="{8FB0D8CB-E6C9-4289-87EB-471453CE4E93}" sibTransId="{B18C8423-08C4-43EE-B667-26F5AB427F07}"/>
    <dgm:cxn modelId="{6AA7CAF8-E339-4D1F-83D6-BAED9B4A0F70}" type="presOf" srcId="{0E72D526-996E-42AC-980A-CEC995224726}" destId="{94D7431C-9AE6-4C2E-91D7-4F9ADAD548F0}" srcOrd="0" destOrd="0" presId="urn:microsoft.com/office/officeart/2005/8/layout/lProcess3"/>
    <dgm:cxn modelId="{AC28E884-8C42-4440-AB5B-052AEBF35BAF}" type="presParOf" srcId="{9EC8EAA7-0552-4A8E-9F77-7CD9B44C18B2}" destId="{EBF69A08-C4FE-4F1A-9A6D-D84092D3705D}" srcOrd="0" destOrd="0" presId="urn:microsoft.com/office/officeart/2005/8/layout/lProcess3"/>
    <dgm:cxn modelId="{EEA43854-C63E-4CD2-A859-D2444238BB93}" type="presParOf" srcId="{EBF69A08-C4FE-4F1A-9A6D-D84092D3705D}" destId="{94D7431C-9AE6-4C2E-91D7-4F9ADAD548F0}" srcOrd="0" destOrd="0" presId="urn:microsoft.com/office/officeart/2005/8/layout/lProcess3"/>
    <dgm:cxn modelId="{BE0A38C2-71AF-40AE-9FF6-DF03C1E1152B}" type="presParOf" srcId="{9EC8EAA7-0552-4A8E-9F77-7CD9B44C18B2}" destId="{4A0BF75E-626D-4D64-976D-952D8BF7B2C9}" srcOrd="1" destOrd="0" presId="urn:microsoft.com/office/officeart/2005/8/layout/lProcess3"/>
    <dgm:cxn modelId="{36523E87-0DC3-4594-A388-5913D84271E3}" type="presParOf" srcId="{9EC8EAA7-0552-4A8E-9F77-7CD9B44C18B2}" destId="{BB32DFA2-77E5-477A-BCAA-FCB282D0DF86}" srcOrd="2" destOrd="0" presId="urn:microsoft.com/office/officeart/2005/8/layout/lProcess3"/>
    <dgm:cxn modelId="{3E78F246-1A71-4D61-935D-40ED03F11D2C}" type="presParOf" srcId="{BB32DFA2-77E5-477A-BCAA-FCB282D0DF86}" destId="{7697F3D0-4781-493A-B308-DC38688562DE}" srcOrd="0" destOrd="0" presId="urn:microsoft.com/office/officeart/2005/8/layout/lProcess3"/>
    <dgm:cxn modelId="{BC4661A4-779F-47F6-BAC8-2F3329941BD3}" type="presParOf" srcId="{9EC8EAA7-0552-4A8E-9F77-7CD9B44C18B2}" destId="{AFACC5F3-4299-4253-8F0A-650164DBE2AA}" srcOrd="3" destOrd="0" presId="urn:microsoft.com/office/officeart/2005/8/layout/lProcess3"/>
    <dgm:cxn modelId="{B97D8C38-EEC3-4AE2-A085-AFAD0C53509F}" type="presParOf" srcId="{9EC8EAA7-0552-4A8E-9F77-7CD9B44C18B2}" destId="{75CEAC74-B23F-4580-9835-A7A73C2F9813}" srcOrd="4" destOrd="0" presId="urn:microsoft.com/office/officeart/2005/8/layout/lProcess3"/>
    <dgm:cxn modelId="{1DCCBDF4-6E45-4DE3-88D6-2EA795CACD16}" type="presParOf" srcId="{75CEAC74-B23F-4580-9835-A7A73C2F9813}" destId="{CEF52345-8F54-4E82-8737-827A64AD8C0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9EFD2-79CD-44C1-AD72-A9A99D8B70BD}" type="doc">
      <dgm:prSet loTypeId="urn:microsoft.com/office/officeart/2005/8/layout/l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592C1CA-1EA4-46AA-920B-5B96976A1425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В то же время эти объективно прогрессивные изменения сопровождались обеднением населения, разорением и голодной смертью местных производителей, разрушением привычных норм жизни. Установление колониальных режимов сопровождалось выкачиванием из восточных стран огромных богатств в виде сырья, продовольствия, денежных средств. Экономика колоний, несмотря на все позитивные изменения, развивалась однобоко, поскольку колонизаторы вкладывали средства лишь в выгодные для себя отрасли производства.</a:t>
          </a:r>
          <a:endParaRPr lang="ru-RU" sz="1800" b="1" dirty="0"/>
        </a:p>
      </dgm:t>
    </dgm:pt>
    <dgm:pt modelId="{0CF92B25-9D57-4156-A6BF-1E1D00D40562}" type="parTrans" cxnId="{2681EDC0-B33E-4399-999C-D1963780FFDE}">
      <dgm:prSet/>
      <dgm:spPr/>
      <dgm:t>
        <a:bodyPr/>
        <a:lstStyle/>
        <a:p>
          <a:endParaRPr lang="ru-RU" b="1"/>
        </a:p>
      </dgm:t>
    </dgm:pt>
    <dgm:pt modelId="{F9DFE559-1C1D-4936-B21B-C2B040C681C0}" type="sibTrans" cxnId="{2681EDC0-B33E-4399-999C-D1963780FFDE}">
      <dgm:prSet/>
      <dgm:spPr/>
      <dgm:t>
        <a:bodyPr/>
        <a:lstStyle/>
        <a:p>
          <a:endParaRPr lang="ru-RU" b="1"/>
        </a:p>
      </dgm:t>
    </dgm:pt>
    <dgm:pt modelId="{0DF17211-7A6F-47AF-AE51-B260AF546425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Роль колонизаторов на Востоке достаточно противоречива. </a:t>
          </a:r>
        </a:p>
        <a:p>
          <a:pPr rtl="0">
            <a:lnSpc>
              <a:spcPct val="85000"/>
            </a:lnSpc>
            <a:spcAft>
              <a:spcPts val="0"/>
            </a:spcAft>
          </a:pPr>
          <a:r>
            <a:rPr lang="ru-RU" sz="1800" b="1" dirty="0" smtClean="0"/>
            <a:t>С одной стороны, они объективно содействовали ускорению развития восточных стран, с другой — это ускорение сопровождалось ограблением колоний и полуколоний, привело к многочисленным жертвам среди местного населения.</a:t>
          </a:r>
          <a:endParaRPr lang="ru-RU" sz="1800" b="1" dirty="0"/>
        </a:p>
      </dgm:t>
    </dgm:pt>
    <dgm:pt modelId="{EF3A5B84-E115-406E-A9E4-7C3EB94D93AE}" type="parTrans" cxnId="{FA460370-C23F-4506-8D3B-8C6B25706DB0}">
      <dgm:prSet/>
      <dgm:spPr/>
      <dgm:t>
        <a:bodyPr/>
        <a:lstStyle/>
        <a:p>
          <a:endParaRPr lang="ru-RU" b="1"/>
        </a:p>
      </dgm:t>
    </dgm:pt>
    <dgm:pt modelId="{20ED9A35-3360-4752-B201-AE55F3C86F8C}" type="sibTrans" cxnId="{FA460370-C23F-4506-8D3B-8C6B25706DB0}">
      <dgm:prSet/>
      <dgm:spPr/>
      <dgm:t>
        <a:bodyPr/>
        <a:lstStyle/>
        <a:p>
          <a:endParaRPr lang="ru-RU" b="1"/>
        </a:p>
      </dgm:t>
    </dgm:pt>
    <dgm:pt modelId="{9EC8EAA7-0552-4A8E-9F77-7CD9B44C18B2}" type="pres">
      <dgm:prSet presAssocID="{1AA9EFD2-79CD-44C1-AD72-A9A99D8B70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1CE34E-EFF0-49A0-89C3-D7C50206AE5F}" type="pres">
      <dgm:prSet presAssocID="{2592C1CA-1EA4-46AA-920B-5B96976A1425}" presName="horFlow" presStyleCnt="0"/>
      <dgm:spPr/>
    </dgm:pt>
    <dgm:pt modelId="{E7042B14-3C82-4584-8537-ECC72E8BD217}" type="pres">
      <dgm:prSet presAssocID="{2592C1CA-1EA4-46AA-920B-5B96976A1425}" presName="bigChev" presStyleLbl="node1" presStyleIdx="0" presStyleCnt="2" custScaleX="656410" custScaleY="469182"/>
      <dgm:spPr/>
      <dgm:t>
        <a:bodyPr/>
        <a:lstStyle/>
        <a:p>
          <a:endParaRPr lang="ru-RU"/>
        </a:p>
      </dgm:t>
    </dgm:pt>
    <dgm:pt modelId="{D224E970-7856-42BA-B00A-4838041D32E8}" type="pres">
      <dgm:prSet presAssocID="{2592C1CA-1EA4-46AA-920B-5B96976A1425}" presName="vSp" presStyleCnt="0"/>
      <dgm:spPr/>
    </dgm:pt>
    <dgm:pt modelId="{A75B6505-2C58-4723-8F57-FD89E0465E02}" type="pres">
      <dgm:prSet presAssocID="{0DF17211-7A6F-47AF-AE51-B260AF546425}" presName="horFlow" presStyleCnt="0"/>
      <dgm:spPr/>
    </dgm:pt>
    <dgm:pt modelId="{AB30DF0F-2969-45DD-AC33-B10709F1F47B}" type="pres">
      <dgm:prSet presAssocID="{0DF17211-7A6F-47AF-AE51-B260AF546425}" presName="bigChev" presStyleLbl="node1" presStyleIdx="1" presStyleCnt="2" custScaleX="656410" custScaleY="268320"/>
      <dgm:spPr/>
      <dgm:t>
        <a:bodyPr/>
        <a:lstStyle/>
        <a:p>
          <a:endParaRPr lang="ru-RU"/>
        </a:p>
      </dgm:t>
    </dgm:pt>
  </dgm:ptLst>
  <dgm:cxnLst>
    <dgm:cxn modelId="{E224E6F5-1E4D-45F5-BA4F-CC276DDC2268}" type="presOf" srcId="{2592C1CA-1EA4-46AA-920B-5B96976A1425}" destId="{E7042B14-3C82-4584-8537-ECC72E8BD217}" srcOrd="0" destOrd="0" presId="urn:microsoft.com/office/officeart/2005/8/layout/lProcess3"/>
    <dgm:cxn modelId="{FA460370-C23F-4506-8D3B-8C6B25706DB0}" srcId="{1AA9EFD2-79CD-44C1-AD72-A9A99D8B70BD}" destId="{0DF17211-7A6F-47AF-AE51-B260AF546425}" srcOrd="1" destOrd="0" parTransId="{EF3A5B84-E115-406E-A9E4-7C3EB94D93AE}" sibTransId="{20ED9A35-3360-4752-B201-AE55F3C86F8C}"/>
    <dgm:cxn modelId="{2681EDC0-B33E-4399-999C-D1963780FFDE}" srcId="{1AA9EFD2-79CD-44C1-AD72-A9A99D8B70BD}" destId="{2592C1CA-1EA4-46AA-920B-5B96976A1425}" srcOrd="0" destOrd="0" parTransId="{0CF92B25-9D57-4156-A6BF-1E1D00D40562}" sibTransId="{F9DFE559-1C1D-4936-B21B-C2B040C681C0}"/>
    <dgm:cxn modelId="{791183DC-ECD5-4317-A361-400ED64C8731}" type="presOf" srcId="{0DF17211-7A6F-47AF-AE51-B260AF546425}" destId="{AB30DF0F-2969-45DD-AC33-B10709F1F47B}" srcOrd="0" destOrd="0" presId="urn:microsoft.com/office/officeart/2005/8/layout/lProcess3"/>
    <dgm:cxn modelId="{39F7CE0C-0A3A-4F16-9EC7-48230CC35FD5}" type="presOf" srcId="{1AA9EFD2-79CD-44C1-AD72-A9A99D8B70BD}" destId="{9EC8EAA7-0552-4A8E-9F77-7CD9B44C18B2}" srcOrd="0" destOrd="0" presId="urn:microsoft.com/office/officeart/2005/8/layout/lProcess3"/>
    <dgm:cxn modelId="{FAD20754-C5BB-4EF8-8424-0A03E77E5365}" type="presParOf" srcId="{9EC8EAA7-0552-4A8E-9F77-7CD9B44C18B2}" destId="{F01CE34E-EFF0-49A0-89C3-D7C50206AE5F}" srcOrd="0" destOrd="0" presId="urn:microsoft.com/office/officeart/2005/8/layout/lProcess3"/>
    <dgm:cxn modelId="{8A7A3D6C-9F23-457B-A2B2-0877A131A92D}" type="presParOf" srcId="{F01CE34E-EFF0-49A0-89C3-D7C50206AE5F}" destId="{E7042B14-3C82-4584-8537-ECC72E8BD217}" srcOrd="0" destOrd="0" presId="urn:microsoft.com/office/officeart/2005/8/layout/lProcess3"/>
    <dgm:cxn modelId="{28492817-DD03-4403-BE52-301F7F29088A}" type="presParOf" srcId="{9EC8EAA7-0552-4A8E-9F77-7CD9B44C18B2}" destId="{D224E970-7856-42BA-B00A-4838041D32E8}" srcOrd="1" destOrd="0" presId="urn:microsoft.com/office/officeart/2005/8/layout/lProcess3"/>
    <dgm:cxn modelId="{7C60FA3F-2AC8-4978-A72B-D0A7B07FF1E7}" type="presParOf" srcId="{9EC8EAA7-0552-4A8E-9F77-7CD9B44C18B2}" destId="{A75B6505-2C58-4723-8F57-FD89E0465E02}" srcOrd="2" destOrd="0" presId="urn:microsoft.com/office/officeart/2005/8/layout/lProcess3"/>
    <dgm:cxn modelId="{BD5F8A3D-2562-4C1F-A6D6-5748F3291030}" type="presParOf" srcId="{A75B6505-2C58-4723-8F57-FD89E0465E02}" destId="{AB30DF0F-2969-45DD-AC33-B10709F1F47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144B7-4471-4C58-AD15-6AADF22B8F29}">
      <dsp:nvSpPr>
        <dsp:cNvPr id="0" name=""/>
        <dsp:cNvSpPr/>
      </dsp:nvSpPr>
      <dsp:spPr>
        <a:xfrm>
          <a:off x="5891" y="3793"/>
          <a:ext cx="8217816" cy="56944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Начало европейской колониальной экспансии совпало с эпохой Великих географических открытий (ВГО). </a:t>
          </a:r>
          <a:endParaRPr lang="ru-RU" sz="1900" b="1" kern="1200" dirty="0"/>
        </a:p>
      </dsp:txBody>
      <dsp:txXfrm>
        <a:off x="5891" y="3793"/>
        <a:ext cx="8217816" cy="569446"/>
      </dsp:txXfrm>
    </dsp:sp>
    <dsp:sp modelId="{B2AD438C-1BF8-4DA0-B4B1-48A17026618D}">
      <dsp:nvSpPr>
        <dsp:cNvPr id="0" name=""/>
        <dsp:cNvSpPr/>
      </dsp:nvSpPr>
      <dsp:spPr>
        <a:xfrm>
          <a:off x="5891" y="730085"/>
          <a:ext cx="8217816" cy="56944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На протяжении </a:t>
          </a:r>
          <a:r>
            <a:rPr lang="en-US" sz="1900" b="1" kern="1200" dirty="0" smtClean="0"/>
            <a:t>XVI</a:t>
          </a:r>
          <a:r>
            <a:rPr lang="ru-RU" sz="1900" b="1" kern="1200" dirty="0" smtClean="0"/>
            <a:t>—</a:t>
          </a:r>
          <a:r>
            <a:rPr lang="en-US" sz="1900" b="1" kern="1200" dirty="0" smtClean="0"/>
            <a:t>XVIII</a:t>
          </a:r>
          <a:r>
            <a:rPr lang="ru-RU" sz="1900" b="1" kern="1200" dirty="0" smtClean="0"/>
            <a:t> вв. произошло гигантское расширение мировых связей. </a:t>
          </a:r>
          <a:endParaRPr lang="ru-RU" sz="1900" b="1" kern="1200" dirty="0"/>
        </a:p>
      </dsp:txBody>
      <dsp:txXfrm>
        <a:off x="5891" y="730085"/>
        <a:ext cx="8217816" cy="569446"/>
      </dsp:txXfrm>
    </dsp:sp>
    <dsp:sp modelId="{F8C914A7-9CC2-4D99-94E5-B8C9093BD6B9}">
      <dsp:nvSpPr>
        <dsp:cNvPr id="0" name=""/>
        <dsp:cNvSpPr/>
      </dsp:nvSpPr>
      <dsp:spPr>
        <a:xfrm>
          <a:off x="5891" y="1456376"/>
          <a:ext cx="8217816" cy="112031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Европейские мореплаватели проложили пути на Восток — в Африку, Индию, Юго-Восточную Азию и на Запад — в Южную и Северную Америку, на Антильские острова; открыли Австралию. </a:t>
          </a:r>
          <a:endParaRPr lang="ru-RU" sz="1900" b="1" kern="1200" dirty="0"/>
        </a:p>
      </dsp:txBody>
      <dsp:txXfrm>
        <a:off x="5891" y="1456376"/>
        <a:ext cx="8217816" cy="1120318"/>
      </dsp:txXfrm>
    </dsp:sp>
    <dsp:sp modelId="{F689B2C3-EA10-4E59-8F73-10B7CDBF98B4}">
      <dsp:nvSpPr>
        <dsp:cNvPr id="0" name=""/>
        <dsp:cNvSpPr/>
      </dsp:nvSpPr>
      <dsp:spPr>
        <a:xfrm>
          <a:off x="5891" y="2733539"/>
          <a:ext cx="8217816" cy="112031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ВГО положили конец изолированному существованию </a:t>
          </a:r>
          <a:r>
            <a:rPr lang="ru-RU" sz="1900" b="1" kern="1200" dirty="0" smtClean="0"/>
            <a:t>цивилизаций</a:t>
          </a:r>
          <a:r>
            <a:rPr lang="ru-RU" sz="1900" b="1" kern="1200" dirty="0" smtClean="0"/>
            <a:t>. Однако встреча европейской цивилизации с народами Азии, Африки и Америки носила драматический и </a:t>
          </a:r>
          <a:r>
            <a:rPr lang="ru-RU" sz="1900" b="1" kern="1200" dirty="0" smtClean="0"/>
            <a:t>противоречивый </a:t>
          </a:r>
          <a:r>
            <a:rPr lang="ru-RU" sz="1900" b="1" kern="1200" dirty="0" smtClean="0"/>
            <a:t>характер</a:t>
          </a:r>
          <a:endParaRPr lang="ru-RU" sz="1900" b="1" kern="1200" dirty="0"/>
        </a:p>
      </dsp:txBody>
      <dsp:txXfrm>
        <a:off x="5891" y="2733539"/>
        <a:ext cx="8217816" cy="11203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A5A6A-472B-4334-A379-D82BA6F066D0}">
      <dsp:nvSpPr>
        <dsp:cNvPr id="0" name=""/>
        <dsp:cNvSpPr/>
      </dsp:nvSpPr>
      <dsp:spPr>
        <a:xfrm>
          <a:off x="0" y="3265"/>
          <a:ext cx="8501122" cy="6926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Потребности экономики. Быстрое развитие товарно-денежных отношений вызвало огромный спрос на золото как средство обмена. </a:t>
          </a:r>
          <a:endParaRPr lang="ru-RU" sz="1800" b="1" u="none" kern="1200" dirty="0"/>
        </a:p>
      </dsp:txBody>
      <dsp:txXfrm>
        <a:off x="0" y="3265"/>
        <a:ext cx="8501122" cy="692640"/>
      </dsp:txXfrm>
    </dsp:sp>
    <dsp:sp modelId="{40130718-5E3B-40E0-9B4E-633F60CBD981}">
      <dsp:nvSpPr>
        <dsp:cNvPr id="0" name=""/>
        <dsp:cNvSpPr/>
      </dsp:nvSpPr>
      <dsp:spPr>
        <a:xfrm>
          <a:off x="0" y="802465"/>
          <a:ext cx="8501122" cy="6926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spc="-50" baseline="0" dirty="0" smtClean="0"/>
            <a:t>Укрепление абсолютистской власти в Испании, во Франции и Англии. Для содержания наемной армии и пышного двора короли все больше нуждались в деньгах.</a:t>
          </a:r>
          <a:endParaRPr lang="ru-RU" sz="1800" b="1" u="none" kern="1200" spc="-50" baseline="0" dirty="0"/>
        </a:p>
      </dsp:txBody>
      <dsp:txXfrm>
        <a:off x="0" y="802465"/>
        <a:ext cx="8501122" cy="692640"/>
      </dsp:txXfrm>
    </dsp:sp>
    <dsp:sp modelId="{DF6FABA4-C539-43EE-86D1-F8A46C388EB4}">
      <dsp:nvSpPr>
        <dsp:cNvPr id="0" name=""/>
        <dsp:cNvSpPr/>
      </dsp:nvSpPr>
      <dsp:spPr>
        <a:xfrm>
          <a:off x="0" y="1601665"/>
          <a:ext cx="8501122" cy="4667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Успехи европейцев в науке и технике. </a:t>
          </a:r>
          <a:endParaRPr lang="ru-RU" sz="1800" b="1" u="none" kern="1200" dirty="0"/>
        </a:p>
      </dsp:txBody>
      <dsp:txXfrm>
        <a:off x="0" y="1601665"/>
        <a:ext cx="8501122" cy="4667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7431C-9AE6-4C2E-91D7-4F9ADAD548F0}">
      <dsp:nvSpPr>
        <dsp:cNvPr id="0" name=""/>
        <dsp:cNvSpPr/>
      </dsp:nvSpPr>
      <dsp:spPr>
        <a:xfrm>
          <a:off x="7584" y="6531"/>
          <a:ext cx="8557390" cy="225954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Великие географические открытия привели к небывалому расширению пределов известного мира. Начался длительный процесс сближения и взаимодействия цивилизаций. Однако он был омрачен европейской колониальной экспансией, в результате которой значительная часть мира превратилась в источник обогащения Европы, ее экономического и политического могущества. Колониальная добыча стала основой первоначального накопления, утверждения капитализма и создания мирового рынка.</a:t>
          </a:r>
          <a:endParaRPr lang="ru-RU" sz="1800" b="1" kern="1200" dirty="0"/>
        </a:p>
      </dsp:txBody>
      <dsp:txXfrm>
        <a:off x="7584" y="6531"/>
        <a:ext cx="8557390" cy="2259543"/>
      </dsp:txXfrm>
    </dsp:sp>
    <dsp:sp modelId="{7697F3D0-4781-493A-B308-DC38688562DE}">
      <dsp:nvSpPr>
        <dsp:cNvPr id="0" name=""/>
        <dsp:cNvSpPr/>
      </dsp:nvSpPr>
      <dsp:spPr>
        <a:xfrm>
          <a:off x="7584" y="2332177"/>
          <a:ext cx="8557390" cy="102544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Европейская колониальная экспансия затронула различные сферы жизни народов мира. Она положила начало глубокому и устойчивому взаимодействию цивилизаций.</a:t>
          </a:r>
          <a:endParaRPr lang="ru-RU" sz="1800" b="1" kern="1200" dirty="0"/>
        </a:p>
      </dsp:txBody>
      <dsp:txXfrm>
        <a:off x="7584" y="2332177"/>
        <a:ext cx="8557390" cy="1025447"/>
      </dsp:txXfrm>
    </dsp:sp>
    <dsp:sp modelId="{CEF52345-8F54-4E82-8737-827A64AD8C06}">
      <dsp:nvSpPr>
        <dsp:cNvPr id="0" name=""/>
        <dsp:cNvSpPr/>
      </dsp:nvSpPr>
      <dsp:spPr>
        <a:xfrm>
          <a:off x="7584" y="3423727"/>
          <a:ext cx="8557390" cy="171327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Установление прочных торговых связей между колониями и метрополиями стимулировало развитие торгового </a:t>
          </a:r>
          <a:endParaRPr lang="ru-RU" sz="1800" b="1" kern="1200" dirty="0" smtClean="0"/>
        </a:p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производства </a:t>
          </a:r>
          <a:r>
            <a:rPr lang="ru-RU" sz="1800" b="1" kern="1200" dirty="0" smtClean="0"/>
            <a:t>и товарно-денежных связей в странах Востока. Создание иностранцами промышленных предприятий, железных дорог, телеграфных линий заложило основы современного сектора в экономике восточных стран.</a:t>
          </a:r>
          <a:endParaRPr lang="ru-RU" sz="1800" b="1" kern="1200" dirty="0"/>
        </a:p>
      </dsp:txBody>
      <dsp:txXfrm>
        <a:off x="7584" y="3423727"/>
        <a:ext cx="8557390" cy="17132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42B14-3C82-4584-8537-ECC72E8BD217}">
      <dsp:nvSpPr>
        <dsp:cNvPr id="0" name=""/>
        <dsp:cNvSpPr/>
      </dsp:nvSpPr>
      <dsp:spPr>
        <a:xfrm>
          <a:off x="1" y="1657"/>
          <a:ext cx="8572556" cy="2450961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В то же время эти объективно прогрессивные изменения сопровождались обеднением населения, разорением и голодной смертью местных производителей, разрушением привычных норм жизни. Установление колониальных режимов сопровождалось выкачиванием из восточных стран огромных богатств в виде сырья, продовольствия, денежных средств. Экономика колоний, несмотря на все позитивные изменения, развивалась однобоко, поскольку колонизаторы вкладывали средства лишь в выгодные для себя отрасли производства.</a:t>
          </a:r>
          <a:endParaRPr lang="ru-RU" sz="1800" b="1" kern="1200" dirty="0"/>
        </a:p>
      </dsp:txBody>
      <dsp:txXfrm>
        <a:off x="1" y="1657"/>
        <a:ext cx="8572556" cy="2450961"/>
      </dsp:txXfrm>
    </dsp:sp>
    <dsp:sp modelId="{AB30DF0F-2969-45DD-AC33-B10709F1F47B}">
      <dsp:nvSpPr>
        <dsp:cNvPr id="0" name=""/>
        <dsp:cNvSpPr/>
      </dsp:nvSpPr>
      <dsp:spPr>
        <a:xfrm>
          <a:off x="1" y="2525754"/>
          <a:ext cx="8572556" cy="140167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Роль колонизаторов на Востоке достаточно противоречива. </a:t>
          </a:r>
        </a:p>
        <a:p>
          <a:pPr lvl="0" algn="ctr" defTabSz="8001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С одной стороны, они объективно содействовали ускорению развития восточных стран, с другой — это ускорение сопровождалось ограблением колоний и полуколоний, привело к многочисленным жертвам среди местного населения.</a:t>
          </a:r>
          <a:endParaRPr lang="ru-RU" sz="1800" b="1" kern="1200" dirty="0"/>
        </a:p>
      </dsp:txBody>
      <dsp:txXfrm>
        <a:off x="1" y="2525754"/>
        <a:ext cx="8572556" cy="140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1F80F-0300-4567-9EF3-F3BE8A65B325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DF55-D9C5-4DAF-BF41-AA3433DD9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DF55-D9C5-4DAF-BF41-AA3433DD93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4CBD-B5A8-4491-AC7B-9BD5936D41DD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FE59-2CEA-4902-8F2F-64F2FF0E4DCE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D9A1-EE97-4C19-9AAB-D619FC24A7CD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E42B2-B153-41D0-AC77-4458873AECFB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387-12FD-423C-987B-FCD33E5BF3DE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61D8-197D-42F3-8353-2846D1C9D895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EAE-B37D-4CA8-9E7B-72633B068C51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8835-7420-4CD3-9A62-100502647473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4F64-31E3-42B7-9CE1-B3717C86C915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150225-29EE-43EA-9C16-DE8F8A6D2E94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CCA8-454C-49D5-BD57-76863A700C16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DADB54-D8A0-408A-B594-9C52A183724C}" type="datetime1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89CA72-1F8C-4215-9FD3-7EBFB393C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ld"/>
    <p:sndAc>
      <p:stSnd>
        <p:snd r:embed="rId13" name="chimes.wav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305800" cy="198120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Страны Востока </a:t>
            </a:r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5400" b="1" spc="50" dirty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колониальная экспансия </a:t>
            </a:r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европейцев</a:t>
            </a:r>
            <a:endParaRPr lang="ru-RU" sz="5400" b="1" spc="50" dirty="0">
              <a:ln w="11430"/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1\Desktop\Заказ на 04.06.15-през. колонизация\183231-69113-58270094-m750x740-ue9e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735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11\Desktop\Заказ на 04.06.15-през. колонизация\Clive.jpg"/>
          <p:cNvPicPr>
            <a:picLocks noChangeAspect="1" noChangeArrowheads="1"/>
          </p:cNvPicPr>
          <p:nvPr/>
        </p:nvPicPr>
        <p:blipFill>
          <a:blip r:embed="rId4" cstate="print"/>
          <a:srcRect l="7234" r="4153"/>
          <a:stretch>
            <a:fillRect/>
          </a:stretch>
        </p:blipFill>
        <p:spPr bwMode="auto">
          <a:xfrm>
            <a:off x="-71470" y="3638267"/>
            <a:ext cx="3500462" cy="307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28604"/>
            <a:ext cx="5257808" cy="5857916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Феодальная раздробленность Индии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Индонезии, искусное разжигание колонизаторами вражды между соперничающими государствами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проведение ими политики «разделяй и властвуй», направленной на использование религиозной и национальной розни и классовых противоречий; склонность местных феодалов, нередко принимавших участие и даже игравших руководящую роль в народных выступлениях, к сговору с колонизаторами ради своих корыстных интересов; стихийный и разрозненный характер борьбы крестьян и ремесленников; наконец, огромное превосходство военной организации и вооружения англичан и голландцев — все это объясняет, почему колонизаторам удавалось не только подавлять сопротивление народов Индии и Индонезии, но и все более расширять свои владения в этих странах.</a:t>
            </a:r>
            <a:endParaRPr lang="ru-RU" sz="2000" b="1" spc="-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11\Desktop\Заказ на 04.06.15-през. колонизация\6dcca854ed65b8c8386f3598042a8d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0630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111\Desktop\Заказ на 04.06.15-през. колонизация\2013_07_29_21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214686"/>
            <a:ext cx="406676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00042"/>
            <a:ext cx="4929222" cy="607223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Начавшиеся с ХVI в. колониальные захваты европейцев расширялись с каждым веком, завоевывая все новые и новые районы Востока. Колонизаторы в основном занимались неравноправной торговлей.</a:t>
            </a: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ХIХ в. картина меняется. Произошли существенные изменения в методах эксплуатации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колоний, когда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внеэкономические методы заменяются экономическими. Мощный толчок колониальным захватам дало начало промышленного переворота на Западе. Применение машин вызвало резкое увеличение производства товаров и породило проблему сбыта продукции. Это было время колониальных захватов промышленного капитализма, когда поток фабричных товаров стал превращать страны Востока в рынки сбыта и источники сырья.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5363" name="Picture 3" descr="C:\Users\111\Desktop\Заказ на 04.06.15-през. колонизация\belyy_chelov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111\Desktop\Заказ на 04.06.15-през. колонизация\1244582016_03.jpg"/>
          <p:cNvPicPr>
            <a:picLocks noChangeAspect="1" noChangeArrowheads="1"/>
          </p:cNvPicPr>
          <p:nvPr/>
        </p:nvPicPr>
        <p:blipFill>
          <a:blip r:embed="rId4" cstate="print"/>
          <a:srcRect b="10177"/>
          <a:stretch>
            <a:fillRect/>
          </a:stretch>
        </p:blipFill>
        <p:spPr bwMode="auto">
          <a:xfrm rot="21180000">
            <a:off x="357158" y="4182672"/>
            <a:ext cx="3214710" cy="233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111\Desktop\Заказ на 04.06.15-през. колонизация\Image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000">
            <a:off x="5715009" y="4214818"/>
            <a:ext cx="3047898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392909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половине XIX в. главным методом эксплуатации колоний становится массовый ввоз западных товаров на рынки зависимых стран. В вывозе из колоний место пряностей и готовых изделий в XIX в. заняли продовольствие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второй половине XIX в. главным методом эксплуатации колоний становится вывоз капитала. Он осуществлялся в двух формах: финансового (займы и кредиты) и промышленного (создание фабрик, заводов, железных дорог, банков) капитала. Переход от вывоза товаров к вывозу капитала объясняется возросшей конкуренцией в метрополиях, которая вынуждала предпринимателей в поисках более высоких прибылей переносить производство в районы дешевых рабочих рук и дешевого сырья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методов эксплуатации имело чрезвычайно важные последствия для стран Востока.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810272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сам принцип управления колониями. С развитием в метрополиях зрелого фабричного капитализма окончательно изжила себя связанная с преобладанием торгового капитала система эксплуатации колоний и управления ими через монопольные торговые компании. </a:t>
            </a: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Характерен </a:t>
            </a: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английской Ост-Индской компании, которая держала в своих руках в течение двух веков всю английскую торговлю с Индией, Китаем и Японией, имела свой военный и торговый флот, свою администрацию во всех обширных владениях.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</a:t>
            </a: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считалась с интересами английской промышленности. Под давлением капиталистических кругов Англии парламент в 1813 г. лишил Ост-Индскую компанию монополии на торговлю с Индией. В 1833 г. Ост-Индская компания была лишена монополии на торговлю с Китаем, а затем и с Японией; позднее компания была ликвидирована вообще, а функции управления подчиненными ей колониями перешли к государству. </a:t>
            </a: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проявлением смены методов колониального управления стало учреждение в 1854 г. британского министерства колоний.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111\Desktop\Заказ на 04.06.15-през. колонизация\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1259164"/>
            <a:ext cx="5620452" cy="21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111\Desktop\Заказ на 04.06.15-през. колонизация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2143120" cy="1746643"/>
          </a:xfrm>
          <a:prstGeom prst="rect">
            <a:avLst/>
          </a:prstGeom>
          <a:noFill/>
        </p:spPr>
      </p:pic>
      <p:pic>
        <p:nvPicPr>
          <p:cNvPr id="5124" name="Picture 4" descr="C:\Users\111\Desktop\Заказ на 04.06.15-през. колонизация\Ормуз-Иран.jpg"/>
          <p:cNvPicPr>
            <a:picLocks noChangeAspect="1" noChangeArrowheads="1"/>
          </p:cNvPicPr>
          <p:nvPr/>
        </p:nvPicPr>
        <p:blipFill>
          <a:blip r:embed="rId4" cstate="print"/>
          <a:srcRect t="12697"/>
          <a:stretch>
            <a:fillRect/>
          </a:stretch>
        </p:blipFill>
        <p:spPr bwMode="auto">
          <a:xfrm>
            <a:off x="6429388" y="0"/>
            <a:ext cx="2714613" cy="207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11\Desktop\Заказ на 04.06.15-през. колонизация\Taking-of-bac-ninh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6015"/>
            <a:ext cx="4143372" cy="240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000240"/>
            <a:ext cx="4857784" cy="1857388"/>
          </a:xfrm>
        </p:spPr>
        <p:txBody>
          <a:bodyPr>
            <a:noAutofit/>
          </a:bodyPr>
          <a:lstStyle/>
          <a:p>
            <a:pPr marL="252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к середине XIX в. захватила южную часть Вьетнама. Происходило также завоевание Камбоджи (Кампучии). </a:t>
            </a:r>
            <a:r>
              <a:rPr lang="ru-RU" sz="2000" b="1" kern="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французские колонизаторы применили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новую форму господства — протекторат (1863).</a:t>
            </a: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111\Desktop\Заказ на 04.06.15-през. колонизация\Индокита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661" y="3643314"/>
            <a:ext cx="40783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813246"/>
            <a:ext cx="4786346" cy="218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74320" algn="just">
              <a:lnSpc>
                <a:spcPct val="85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при Наполеоне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Франция стремилась закрепиться в Индокитае. В 1880-е гг. она активизировала свою экспансию в этом регионе. Это вызвало обеспокоенность в Англии.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Франции в данном регионе могло угрожать колониальному господству Англии, прежде всего в Индии. </a:t>
            </a: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37259"/>
            <a:ext cx="5929354" cy="87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74320" algn="just">
              <a:lnSpc>
                <a:spcPct val="85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1819 г. Англия захватила остров Сингапур, отторгла у Оттоманской империи Аден (1839) и остров </a:t>
            </a:r>
            <a:r>
              <a:rPr lang="ru-RU" sz="2000" b="1" spc="-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Перим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(1842).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5572164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началу XX в. в Азии Англия завершила захват Бирмы и установила контроль над Афганистаном, Франция подчинила себе Индокитай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en-US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Новым </a:t>
            </a: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явлением в развитии колониализма стало появление полуколоний — формально независимых стран, связанных неравноправными соглашениями экономического и политического характера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80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Азии такими странами стали Иран,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Китай.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Колонизаторы, действуя с помощью кредитов и займов, взяв под свой контроль местные таможни, добившись права на создание своих предприятий и банков, к концу XIX  в. контролировали финансы, торговлю и ключевые отрасли экономики этих стран.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закабаление часто сочеталось с силовым давлением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11\Desktop\Заказ на 04.06.15-през. колонизация\800px-CousinMontaubanCampaignOf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795053" cy="354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6215106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началу XX в. мир оказался поделенным между великими державами. В Азии единственной полностью независимой страной была только Япония. </a:t>
            </a:r>
            <a:r>
              <a:rPr lang="ru-RU" sz="2000" b="1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раздела мира образовались целые колониальные империи, причем некоторые из них многократно превосходили размерами метрополии. </a:t>
            </a:r>
            <a:endParaRPr lang="ru-RU" sz="2000" b="1" spc="-9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spc="-9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итоге бурного развития колониальной экспансии общий характер международных отношений усложнился, в них появились новые сложные проблемы и противоречия, приводившие к росту конфликтности в мире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8435" name="Picture 3" descr="C:\Users\111\Desktop\Заказ на 04.06.15-през. колонизация\200654_SMALL_1_0.jpg"/>
          <p:cNvPicPr>
            <a:picLocks noChangeAspect="1" noChangeArrowheads="1"/>
          </p:cNvPicPr>
          <p:nvPr/>
        </p:nvPicPr>
        <p:blipFill>
          <a:blip r:embed="rId3" cstate="print"/>
          <a:srcRect b="1041"/>
          <a:stretch>
            <a:fillRect/>
          </a:stretch>
        </p:blipFill>
        <p:spPr bwMode="auto">
          <a:xfrm>
            <a:off x="4143372" y="1928802"/>
            <a:ext cx="4000528" cy="3592687"/>
          </a:xfrm>
          <a:prstGeom prst="rect">
            <a:avLst/>
          </a:prstGeom>
          <a:noFill/>
        </p:spPr>
      </p:pic>
      <p:pic>
        <p:nvPicPr>
          <p:cNvPr id="18436" name="Picture 4" descr="C:\Users\111\Desktop\Заказ на 04.06.15-през. колонизация\200654_SMALL_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311" y="1930681"/>
            <a:ext cx="3861317" cy="3591025"/>
          </a:xfrm>
          <a:prstGeom prst="rect">
            <a:avLst/>
          </a:prstGeom>
          <a:noFill/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57200" y="1223970"/>
            <a:ext cx="8229600" cy="776270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мира в 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начале 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 </a:t>
            </a:r>
            <a:b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европейской колониальной экспансии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111\Desktop\Заказ на 04.06.15-през. колонизация\1120.png"/>
          <p:cNvPicPr>
            <a:picLocks noChangeAspect="1" noChangeArrowheads="1"/>
          </p:cNvPicPr>
          <p:nvPr/>
        </p:nvPicPr>
        <p:blipFill>
          <a:blip r:embed="rId8" cstate="print"/>
          <a:srcRect r="14263"/>
          <a:stretch>
            <a:fillRect/>
          </a:stretch>
        </p:blipFill>
        <p:spPr bwMode="auto">
          <a:xfrm>
            <a:off x="7855921" y="4429132"/>
            <a:ext cx="1288111" cy="2428868"/>
          </a:xfrm>
          <a:prstGeom prst="rect">
            <a:avLst/>
          </a:prstGeom>
          <a:noFill/>
        </p:spPr>
      </p:pic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7431C-9AE6-4C2E-91D7-4F9ADAD5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94D7431C-9AE6-4C2E-91D7-4F9ADAD5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94D7431C-9AE6-4C2E-91D7-4F9ADAD5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7F3D0-4781-493A-B308-DC3868856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7697F3D0-4781-493A-B308-DC3868856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7697F3D0-4781-493A-B308-DC3868856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F52345-8F54-4E82-8737-827A64AD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EF52345-8F54-4E82-8737-827A64AD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EF52345-8F54-4E82-8737-827A64AD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7256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 </a:t>
            </a:r>
            <a:b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европейской колониальной экспансии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18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111\Desktop\Заказ на 04.06.15-през. колонизация\110715074654759878474205.png"/>
          <p:cNvPicPr>
            <a:picLocks noChangeAspect="1" noChangeArrowheads="1"/>
          </p:cNvPicPr>
          <p:nvPr/>
        </p:nvPicPr>
        <p:blipFill>
          <a:blip r:embed="rId8" cstate="print"/>
          <a:srcRect l="8000" b="9150"/>
          <a:stretch>
            <a:fillRect/>
          </a:stretch>
        </p:blipFill>
        <p:spPr bwMode="auto">
          <a:xfrm>
            <a:off x="0" y="4572008"/>
            <a:ext cx="2521717" cy="2285992"/>
          </a:xfrm>
          <a:prstGeom prst="rect">
            <a:avLst/>
          </a:prstGeom>
          <a:noFill/>
        </p:spPr>
      </p:pic>
      <p:pic>
        <p:nvPicPr>
          <p:cNvPr id="13315" name="Picture 3" descr="C:\Users\111\Desktop\Заказ на 04.06.15-през. колонизация\otheritems-04-2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20319">
            <a:off x="6491002" y="5902663"/>
            <a:ext cx="2053056" cy="654212"/>
          </a:xfrm>
          <a:prstGeom prst="rect">
            <a:avLst/>
          </a:prstGeom>
          <a:noFill/>
        </p:spPr>
      </p:pic>
      <p:pic>
        <p:nvPicPr>
          <p:cNvPr id="8" name="Picture 6" descr="C:\Users\111\Desktop\Заказ на 04.06.15-през. колонизация\908565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795975"/>
            <a:ext cx="2428892" cy="1718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042B14-3C82-4584-8537-ECC72E8B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E7042B14-3C82-4584-8537-ECC72E8B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E7042B14-3C82-4584-8537-ECC72E8B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DF0F-2969-45DD-AC33-B10709F1F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AB30DF0F-2969-45DD-AC33-B10709F1F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AB30DF0F-2969-45DD-AC33-B10709F1F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!!!</a:t>
            </a:r>
            <a:endParaRPr lang="ru-RU" sz="5400" b="1" spc="50" dirty="0">
              <a:ln w="11430"/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 начала европейской экспансии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111\Desktop\Заказ на 04.06.15-през. колонизация\76673930_large_0_3ba79_89b834d6_XL.jpg"/>
          <p:cNvPicPr>
            <a:picLocks noChangeAspect="1" noChangeArrowheads="1"/>
          </p:cNvPicPr>
          <p:nvPr/>
        </p:nvPicPr>
        <p:blipFill>
          <a:blip r:embed="rId8" cstate="print"/>
          <a:srcRect b="10600"/>
          <a:stretch>
            <a:fillRect/>
          </a:stretch>
        </p:blipFill>
        <p:spPr bwMode="auto">
          <a:xfrm>
            <a:off x="5286348" y="4143380"/>
            <a:ext cx="3857652" cy="2714620"/>
          </a:xfrm>
          <a:prstGeom prst="rect">
            <a:avLst/>
          </a:prstGeom>
          <a:noFill/>
        </p:spPr>
      </p:pic>
      <p:pic>
        <p:nvPicPr>
          <p:cNvPr id="1027" name="Picture 3" descr="C:\Users\111\Desktop\Заказ на 04.06.15-през. колонизация\2f77a2fb.png"/>
          <p:cNvPicPr>
            <a:picLocks noChangeAspect="1" noChangeArrowheads="1"/>
          </p:cNvPicPr>
          <p:nvPr/>
        </p:nvPicPr>
        <p:blipFill>
          <a:blip r:embed="rId9" cstate="print"/>
          <a:srcRect l="5660" b="8041"/>
          <a:stretch>
            <a:fillRect/>
          </a:stretch>
        </p:blipFill>
        <p:spPr bwMode="auto">
          <a:xfrm>
            <a:off x="-32" y="4572008"/>
            <a:ext cx="3571900" cy="2318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9144B7-4471-4C58-AD15-6AADF22B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09144B7-4471-4C58-AD15-6AADF22B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09144B7-4471-4C58-AD15-6AADF22B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AD438C-1BF8-4DA0-B4B1-48A17026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B2AD438C-1BF8-4DA0-B4B1-48A17026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B2AD438C-1BF8-4DA0-B4B1-48A17026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C914A7-9CC2-4D99-94E5-B8C9093BD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8C914A7-9CC2-4D99-94E5-B8C9093BD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F8C914A7-9CC2-4D99-94E5-B8C9093BD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9B2C3-EA10-4E59-8F73-10B7CDBF9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F689B2C3-EA10-4E59-8F73-10B7CDBF9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689B2C3-EA10-4E59-8F73-10B7CDBF9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11\Desktop\Заказ на 04.06.15-през. колонизация\6fd8cbe714176e2efcc5af6aff032216_1M.png"/>
          <p:cNvPicPr>
            <a:picLocks noChangeAspect="1" noChangeArrowheads="1"/>
          </p:cNvPicPr>
          <p:nvPr/>
        </p:nvPicPr>
        <p:blipFill>
          <a:blip r:embed="rId3" cstate="print"/>
          <a:srcRect l="8639" t="3206" r="5576" b="7275"/>
          <a:stretch>
            <a:fillRect/>
          </a:stretch>
        </p:blipFill>
        <p:spPr bwMode="auto">
          <a:xfrm>
            <a:off x="5143472" y="3357562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14686"/>
            <a:ext cx="6186502" cy="3357586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Драгоценный металл доставлялся в Европу с Ближнего Востока. Оттуда поступали через арабских (левантийских) посредников китайские и индийские товары, которые, например, пряности, ценились на вес золота. Однако во второй половине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эта торговля прекратилась из-за турецких завоеваний, отрезавших Европу от ее торговых путей с Востоком. Тогда взоры европейцев обратились в сторону океана — в поисках морских путей, ведущих в Индию или мифическую страну Эльдорадо.</a:t>
            </a: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Европейцы устремились на новые земли. Там возникали поселения европейцев - колонии.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и предпосылки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071546"/>
          <a:ext cx="850112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FA5A6A-472B-4334-A379-D82BA6F0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0FFA5A6A-472B-4334-A379-D82BA6F06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0718-5E3B-40E0-9B4E-633F60CB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40130718-5E3B-40E0-9B4E-633F60CBD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6FABA4-C539-43EE-86D1-F8A46C388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DF6FABA4-C539-43EE-86D1-F8A46C388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111\Desktop\Заказ на 04.06.15-през. колонизация\тернате - Индонез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30" y="4429132"/>
            <a:ext cx="30911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111\Desktop\Заказ на 04.06.15-през. колонизация\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00174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Переселенцы </a:t>
            </a:r>
            <a:r>
              <a:rPr lang="ru-RU" sz="2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истребляли местное население, либо превращали его в рабов, либо ставили в зависимое положение. Благодаря прямому грабежу, неравноправной торговле европейские страны еще больше увеличили свои богатства, одновременно тормозя развитие других стран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20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подсчитано, что треть всех вложений в экономику Англии были покрыты средствами, изъятыми из одной только Индии. Главными объектами колониальной экспансии в начале нового времени были Америка и Индия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320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общества, как правило, не могли ничего противопоставить экспансии и становились легкой добычей более сильных противников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500570"/>
            <a:ext cx="585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начальном этапе колонизации европейцы обычно не вмешивались в социально-политическую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покоренных обществ. Для завоевателей было важно прежде всего экономическое подчинение колоний. Вот почему многие элементы, например, древней индийской цивилизации сохранились вплоть до наших дней.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 2\Рабочий стол\Заказ на 04.06.15-през. колонизация\map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2910" y="1000108"/>
            <a:ext cx="7929618" cy="54980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95276"/>
            <a:ext cx="8229600" cy="776270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мира в середине 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XVIII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111\Desktop\Заказ на 04.06.15-през. колонизация\ed6b8c26.png"/>
          <p:cNvPicPr>
            <a:picLocks noChangeAspect="1" noChangeArrowheads="1"/>
          </p:cNvPicPr>
          <p:nvPr/>
        </p:nvPicPr>
        <p:blipFill>
          <a:blip r:embed="rId5" cstate="print"/>
          <a:srcRect l="11245" b="7905"/>
          <a:stretch>
            <a:fillRect/>
          </a:stretch>
        </p:blipFill>
        <p:spPr bwMode="auto">
          <a:xfrm flipH="1">
            <a:off x="6806252" y="4250350"/>
            <a:ext cx="2337747" cy="26076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6715172" cy="2571768"/>
          </a:xfrm>
        </p:spPr>
        <p:txBody>
          <a:bodyPr>
            <a:noAutofit/>
          </a:bodyPr>
          <a:lstStyle/>
          <a:p>
            <a:pPr marL="252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1498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Гама достиг Малабарского побережья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Индии. 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открытием морского пути в Индию началось образование португальской колониальной империи. Португалия была слаба, чтобы захватывать территории.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создавала 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опорные базы (крепости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всем протяжении морского пути от Лиссабона до Индии и Юго-Восточной Азии. Установив контроль над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Молуккскими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островами (Острова пряностей), португальцы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свой контроль морскую торговлю Европы с Востоком.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2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111\Desktop\Заказ на 04.06.15-през. колонизация\Да Гама.jpg"/>
          <p:cNvPicPr>
            <a:picLocks noChangeAspect="1" noChangeArrowheads="1"/>
          </p:cNvPicPr>
          <p:nvPr/>
        </p:nvPicPr>
        <p:blipFill>
          <a:blip r:embed="rId3" cstate="print"/>
          <a:srcRect l="10625" r="10625"/>
          <a:stretch>
            <a:fillRect/>
          </a:stretch>
        </p:blipFill>
        <p:spPr bwMode="auto">
          <a:xfrm>
            <a:off x="6949977" y="71414"/>
            <a:ext cx="219405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3071810"/>
            <a:ext cx="4500594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74320" algn="just">
              <a:lnSpc>
                <a:spcPct val="85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Испанцы в Азии открыли (Магеллан, 1521 г.), а затем захватили и колонизовали во второй половине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Филиппинские острова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2000" indent="-274320" algn="just">
              <a:lnSpc>
                <a:spcPct val="85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Португалии было недолгим.  С конца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Голландия и Англия устремляются на Восток. Голландия и Англия ставили своей целью монополизировать торговлю с Востоком и извлечь из этого максимальную выгоду. </a:t>
            </a:r>
          </a:p>
        </p:txBody>
      </p:sp>
      <p:pic>
        <p:nvPicPr>
          <p:cNvPr id="4101" name="Picture 5" descr="C:\Users\111\Desktop\Заказ на 04.06.15-през. колонизация\magela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42675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11\Desktop\Заказ на 04.06.15-през. колонизация\30lkoxw.jpg"/>
          <p:cNvPicPr>
            <a:picLocks noChangeAspect="1" noChangeArrowheads="1"/>
          </p:cNvPicPr>
          <p:nvPr/>
        </p:nvPicPr>
        <p:blipFill>
          <a:blip r:embed="rId3" cstate="print"/>
          <a:srcRect l="26365" b="7812"/>
          <a:stretch>
            <a:fillRect/>
          </a:stretch>
        </p:blipFill>
        <p:spPr bwMode="auto">
          <a:xfrm>
            <a:off x="5597987" y="428604"/>
            <a:ext cx="354601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111\Desktop\Заказ на 04.06.15-през. колонизация\Batavia_1.jpg"/>
          <p:cNvPicPr>
            <a:picLocks noChangeAspect="1" noChangeArrowheads="1"/>
          </p:cNvPicPr>
          <p:nvPr/>
        </p:nvPicPr>
        <p:blipFill>
          <a:blip r:embed="rId4" cstate="print"/>
          <a:srcRect r="8000" b="2739"/>
          <a:stretch>
            <a:fillRect/>
          </a:stretch>
        </p:blipFill>
        <p:spPr bwMode="auto">
          <a:xfrm>
            <a:off x="0" y="3476613"/>
            <a:ext cx="4381514" cy="338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857916" cy="3857652"/>
          </a:xfrm>
        </p:spPr>
        <p:txBody>
          <a:bodyPr>
            <a:noAutofit/>
          </a:bodyPr>
          <a:lstStyle/>
          <a:p>
            <a:pPr marL="252000"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начале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голландские торговцы вытеснили с Молуккских островов португальцев и испанцев, захватили на Яве Джакарту (Батавию), которая вскоре стала центром их колониальных владений. В 1641 г. они овладели Малаккой — опорным пунктом португальских владений в Юго-Восточной Азии. Во второй половине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первой половине 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были подчинены государства Явы и </a:t>
            </a:r>
            <a:r>
              <a:rPr lang="ru-RU" sz="2000" b="1" spc="-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Мадура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Основой голландской колониальной империи стал Индонезийский архипелаг. В Индонезии голландцы применяли крепостную систему принуждения, заставляя местных крестьян выращивать кофе, пряности, тростниковый сахар - крайне ценный товар на европейских рынках. 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71942"/>
            <a:ext cx="471490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74320" algn="just">
              <a:lnSpc>
                <a:spcPct val="85000"/>
              </a:lnSpc>
              <a:spcBef>
                <a:spcPts val="500"/>
              </a:spcBef>
              <a:buClr>
                <a:schemeClr val="accent2"/>
              </a:buClr>
              <a:buSzPct val="85000"/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второй половине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Англия сломила колониальное и морское могущество Голландии. Последняя сумела сохранить владения лишь в Азии. Во второй половине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английская Ост-Индская компания приступила к завоеванию Индии. Англия превращалась в крупнейшую колониальную державу мира.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Заказ на 04.06.15-през. колонизация\vosstanie_sipae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9564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607223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англичане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у монгольского правительства разрешение временно обосноваться в Бомбее. Позднее англичане построили укрепленный город Калькутту.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последней трети ХVII в. в Индии появились французы. Центром их деятельности стал город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Пондишери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Губернатор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Пондишери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Дюплекс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 войско из индийских наемников (сипаев), которое использовал для захватов в Декане (Центральная Индия). Успехи французов обеспокоили англичан, и они стали создавать такие же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сипайские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 и оказывать военную помощь противникам Франции.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20000" algn="just">
              <a:lnSpc>
                <a:spcPct val="9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1758 г. англичане под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командованием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Клайва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разгромили</a:t>
            </a:r>
            <a:r>
              <a:rPr lang="en-US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войска правителя Бенгалии, которая оказалась в руках англичан. Исход англо-французского соперничества в Индии решила Семилетняя война (1756-1763). За Францией было сохранено право торговать с </a:t>
            </a:r>
            <a:r>
              <a:rPr lang="ru-RU" sz="20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Индией, владеть городом </a:t>
            </a:r>
            <a:r>
              <a:rPr lang="ru-RU" sz="2000" b="1" spc="-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Пондишери</a:t>
            </a:r>
            <a:r>
              <a:rPr lang="ru-RU" sz="20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несколькими другими пунктами на побережье, но она должна была вывести из Индии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войска. </a:t>
            </a:r>
            <a:endParaRPr lang="ru-RU" sz="1600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Азии упорно сопротивлялись европейским захватчикам. Английская Ост-Индская компания в течение почти ста лет (1757-1849) вела непрерывные войны за расширение своих колониальных владений в Индии, завершив в 1849 г. аннексией Пенджаба утверждение своего господства над всем Индостаном.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англичан в Индии неоднократно поднимались народные восстания. В XVIII в. самым крупным было восстание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санияси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Бенгалии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5000"/>
              </a:lnSpc>
              <a:spcBef>
                <a:spcPts val="500"/>
              </a:spcBef>
              <a:buFont typeface="Wingdings 3" pitchFamily="18" charset="2"/>
              <a:buChar char="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голландцев в Индонезии также поднимались народные восстания. Таково крупное восстание в 1674 г. под руководством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Трунджайя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охватившее Яву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Мадуру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Голландцам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потребовались годы, чтобы задушить это восстание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Еще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крупное восстание произошло под предводительством бывшего раба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Сурапатти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конце XVII и начале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в.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0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1719 г. последние очаги восстания были ликвидированы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43900" y="6400824"/>
            <a:ext cx="857256" cy="457200"/>
          </a:xfrm>
        </p:spPr>
        <p:txBody>
          <a:bodyPr/>
          <a:lstStyle/>
          <a:p>
            <a:pPr algn="r"/>
            <a:fld id="{6A89CA72-1F8C-4215-9FD3-7EBFB393CB01}" type="slidenum">
              <a:rPr lang="ru-RU" sz="1800" b="1" smtClean="0">
                <a:solidFill>
                  <a:schemeClr val="tx1"/>
                </a:solidFill>
              </a:rPr>
              <a:pPr algn="r"/>
              <a:t>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111\Desktop\Заказ на 04.06.15-през. колонизация\00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4333882" cy="268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111\Desktop\Заказ на 04.06.15-през. колонизация\ebe0c11482bafdced6152ae4d76d99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23956"/>
            <a:ext cx="392651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1695</Words>
  <Application>Microsoft Office PowerPoint</Application>
  <PresentationFormat>Экран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Страны Востока и колониальная экспансия европейцев</vt:lpstr>
      <vt:lpstr>Условия начала европейской экспансии</vt:lpstr>
      <vt:lpstr>Причины и предпосылки</vt:lpstr>
      <vt:lpstr>Слайд 4</vt:lpstr>
      <vt:lpstr>Карта мира в середине XVIII века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Карта мира в начале XX века</vt:lpstr>
      <vt:lpstr>Последствия  европейской колониальной экспансии</vt:lpstr>
      <vt:lpstr>Последствия  европейской колониальной экспансии</vt:lpstr>
      <vt:lpstr>Спасибо за внимание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Востока и колониальная экспансия европейцев</dc:title>
  <dc:creator>Администратор 2</dc:creator>
  <cp:lastModifiedBy>111</cp:lastModifiedBy>
  <cp:revision>183</cp:revision>
  <dcterms:created xsi:type="dcterms:W3CDTF">2015-06-03T23:38:44Z</dcterms:created>
  <dcterms:modified xsi:type="dcterms:W3CDTF">2015-06-04T09:38:07Z</dcterms:modified>
</cp:coreProperties>
</file>