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65" r:id="rId3"/>
    <p:sldId id="264" r:id="rId4"/>
    <p:sldId id="263" r:id="rId5"/>
    <p:sldId id="262" r:id="rId6"/>
    <p:sldId id="261" r:id="rId7"/>
    <p:sldId id="260" r:id="rId8"/>
    <p:sldId id="259" r:id="rId9"/>
    <p:sldId id="266" r:id="rId10"/>
    <p:sldId id="270" r:id="rId11"/>
    <p:sldId id="269" r:id="rId12"/>
    <p:sldId id="268" r:id="rId13"/>
    <p:sldId id="267" r:id="rId14"/>
    <p:sldId id="276" r:id="rId15"/>
    <p:sldId id="275" r:id="rId16"/>
    <p:sldId id="274" r:id="rId17"/>
    <p:sldId id="273" r:id="rId18"/>
    <p:sldId id="272" r:id="rId19"/>
    <p:sldId id="271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0000"/>
    <a:srgbClr val="0000FF"/>
    <a:srgbClr val="FF9999"/>
    <a:srgbClr val="FF6600"/>
    <a:srgbClr val="146A4F"/>
    <a:srgbClr val="157155"/>
    <a:srgbClr val="1FA97E"/>
    <a:srgbClr val="CC9900"/>
    <a:srgbClr val="26354E"/>
    <a:srgbClr val="1FB8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61" autoAdjust="0"/>
  </p:normalViewPr>
  <p:slideViewPr>
    <p:cSldViewPr>
      <p:cViewPr varScale="1">
        <p:scale>
          <a:sx n="88" d="100"/>
          <a:sy n="88" d="100"/>
        </p:scale>
        <p:origin x="87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3196F-8767-4D48-BCDD-7957D0A2496C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66C971-676F-4171-ACA5-696FFCDA2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158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6C971-676F-4171-ACA5-696FFCDA214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434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6C971-676F-4171-ACA5-696FFCDA214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715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6C971-676F-4171-ACA5-696FFCDA214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051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6C971-676F-4171-ACA5-696FFCDA214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051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B0FB88-89EF-48B3-9F31-6F9283428A0C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A1AF47-FB13-4940-AE59-8A56899738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B0FB88-89EF-48B3-9F31-6F9283428A0C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A1AF47-FB13-4940-AE59-8A56899738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B0FB88-89EF-48B3-9F31-6F9283428A0C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A1AF47-FB13-4940-AE59-8A56899738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B0FB88-89EF-48B3-9F31-6F9283428A0C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A1AF47-FB13-4940-AE59-8A56899738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B0FB88-89EF-48B3-9F31-6F9283428A0C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A1AF47-FB13-4940-AE59-8A56899738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B0FB88-89EF-48B3-9F31-6F9283428A0C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A1AF47-FB13-4940-AE59-8A56899738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B0FB88-89EF-48B3-9F31-6F9283428A0C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A1AF47-FB13-4940-AE59-8A56899738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B0FB88-89EF-48B3-9F31-6F9283428A0C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A1AF47-FB13-4940-AE59-8A56899738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B0FB88-89EF-48B3-9F31-6F9283428A0C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A1AF47-FB13-4940-AE59-8A56899738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B0FB88-89EF-48B3-9F31-6F9283428A0C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A1AF47-FB13-4940-AE59-8A56899738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B0FB88-89EF-48B3-9F31-6F9283428A0C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A1AF47-FB13-4940-AE59-8A56899738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6611779"/>
            <a:ext cx="144943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kern="12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Mistral" pitchFamily="66" charset="0"/>
                <a:ea typeface="+mn-ea"/>
                <a:cs typeface="+mn-cs"/>
              </a:rPr>
              <a:t>© Фокина Лидия Петровна </a:t>
            </a:r>
            <a:endParaRPr lang="ru-RU" sz="1000" kern="1200" dirty="0">
              <a:solidFill>
                <a:schemeClr val="accent4">
                  <a:lumMod val="20000"/>
                  <a:lumOff val="80000"/>
                </a:schemeClr>
              </a:solidFill>
              <a:latin typeface="Mistral" pitchFamily="66" charset="0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857224" y="214290"/>
            <a:ext cx="8072494" cy="6429420"/>
          </a:xfrm>
          <a:prstGeom prst="rect">
            <a:avLst/>
          </a:prstGeom>
          <a:solidFill>
            <a:srgbClr val="FF8B8B"/>
          </a:solidFill>
          <a:ln w="38100" cap="rnd">
            <a:solidFill>
              <a:schemeClr val="accent2">
                <a:lumMod val="50000"/>
              </a:schemeClr>
            </a:solidFill>
            <a:prstDash val="solid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357158" y="1000108"/>
            <a:ext cx="928662" cy="214314"/>
            <a:chOff x="2714612" y="3143248"/>
            <a:chExt cx="2857520" cy="928694"/>
          </a:xfrm>
          <a:solidFill>
            <a:srgbClr val="8A0000"/>
          </a:solidFill>
        </p:grpSpPr>
        <p:sp>
          <p:nvSpPr>
            <p:cNvPr id="10" name="Овал 9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" name="Группа 14"/>
          <p:cNvGrpSpPr/>
          <p:nvPr userDrawn="1"/>
        </p:nvGrpSpPr>
        <p:grpSpPr>
          <a:xfrm>
            <a:off x="357158" y="1658925"/>
            <a:ext cx="928662" cy="214314"/>
            <a:chOff x="2714612" y="3143248"/>
            <a:chExt cx="2857520" cy="928694"/>
          </a:xfrm>
          <a:solidFill>
            <a:srgbClr val="8A0000"/>
          </a:solidFill>
        </p:grpSpPr>
        <p:sp>
          <p:nvSpPr>
            <p:cNvPr id="16" name="Овал 15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/>
          <p:cNvGrpSpPr/>
          <p:nvPr userDrawn="1"/>
        </p:nvGrpSpPr>
        <p:grpSpPr>
          <a:xfrm>
            <a:off x="357158" y="2317742"/>
            <a:ext cx="928662" cy="214314"/>
            <a:chOff x="2714612" y="3143248"/>
            <a:chExt cx="2857520" cy="928694"/>
          </a:xfrm>
          <a:solidFill>
            <a:srgbClr val="8A0000"/>
          </a:solidFill>
        </p:grpSpPr>
        <p:sp>
          <p:nvSpPr>
            <p:cNvPr id="22" name="Овал 21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7" name="Группа 26"/>
          <p:cNvGrpSpPr/>
          <p:nvPr userDrawn="1"/>
        </p:nvGrpSpPr>
        <p:grpSpPr>
          <a:xfrm>
            <a:off x="357158" y="2976559"/>
            <a:ext cx="928662" cy="214314"/>
            <a:chOff x="2714612" y="3143248"/>
            <a:chExt cx="2857520" cy="928694"/>
          </a:xfrm>
          <a:solidFill>
            <a:srgbClr val="8A0000"/>
          </a:solidFill>
        </p:grpSpPr>
        <p:sp>
          <p:nvSpPr>
            <p:cNvPr id="28" name="Овал 27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" name="Группа 32"/>
          <p:cNvGrpSpPr/>
          <p:nvPr userDrawn="1"/>
        </p:nvGrpSpPr>
        <p:grpSpPr>
          <a:xfrm>
            <a:off x="357158" y="3635376"/>
            <a:ext cx="928662" cy="214314"/>
            <a:chOff x="2714612" y="3143248"/>
            <a:chExt cx="2857520" cy="928694"/>
          </a:xfrm>
          <a:solidFill>
            <a:srgbClr val="8A0000"/>
          </a:solidFill>
        </p:grpSpPr>
        <p:sp>
          <p:nvSpPr>
            <p:cNvPr id="34" name="Овал 33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Овал 34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Овал 35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Овал 36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9" name="Группа 38"/>
          <p:cNvGrpSpPr/>
          <p:nvPr userDrawn="1"/>
        </p:nvGrpSpPr>
        <p:grpSpPr>
          <a:xfrm>
            <a:off x="357158" y="4294193"/>
            <a:ext cx="928662" cy="214314"/>
            <a:chOff x="2714612" y="3143248"/>
            <a:chExt cx="2857520" cy="928694"/>
          </a:xfrm>
          <a:solidFill>
            <a:srgbClr val="8A0000"/>
          </a:solidFill>
        </p:grpSpPr>
        <p:sp>
          <p:nvSpPr>
            <p:cNvPr id="40" name="Овал 39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Овал 40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5" name="Группа 44"/>
          <p:cNvGrpSpPr/>
          <p:nvPr userDrawn="1"/>
        </p:nvGrpSpPr>
        <p:grpSpPr>
          <a:xfrm>
            <a:off x="357158" y="4953010"/>
            <a:ext cx="928662" cy="214314"/>
            <a:chOff x="2714612" y="3143248"/>
            <a:chExt cx="2857520" cy="928694"/>
          </a:xfrm>
          <a:solidFill>
            <a:srgbClr val="8A0000"/>
          </a:solidFill>
        </p:grpSpPr>
        <p:sp>
          <p:nvSpPr>
            <p:cNvPr id="46" name="Овал 45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Овал 46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Овал 47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1" name="Группа 50"/>
          <p:cNvGrpSpPr/>
          <p:nvPr userDrawn="1"/>
        </p:nvGrpSpPr>
        <p:grpSpPr>
          <a:xfrm>
            <a:off x="357158" y="6270645"/>
            <a:ext cx="928662" cy="214314"/>
            <a:chOff x="2714612" y="3143248"/>
            <a:chExt cx="2857520" cy="928694"/>
          </a:xfrm>
          <a:solidFill>
            <a:srgbClr val="8A0000"/>
          </a:solidFill>
        </p:grpSpPr>
        <p:sp>
          <p:nvSpPr>
            <p:cNvPr id="52" name="Овал 51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Овал 52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Овал 53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Овал 54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7" name="Группа 56"/>
          <p:cNvGrpSpPr/>
          <p:nvPr userDrawn="1"/>
        </p:nvGrpSpPr>
        <p:grpSpPr>
          <a:xfrm>
            <a:off x="357158" y="5611827"/>
            <a:ext cx="928662" cy="214314"/>
            <a:chOff x="2714612" y="3143248"/>
            <a:chExt cx="2857520" cy="928694"/>
          </a:xfrm>
          <a:solidFill>
            <a:srgbClr val="8A0000"/>
          </a:solidFill>
        </p:grpSpPr>
        <p:sp>
          <p:nvSpPr>
            <p:cNvPr id="58" name="Овал 57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Овал 59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Овал 60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Овал 61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4" name="Группа 63"/>
          <p:cNvGrpSpPr/>
          <p:nvPr userDrawn="1"/>
        </p:nvGrpSpPr>
        <p:grpSpPr>
          <a:xfrm>
            <a:off x="357158" y="341291"/>
            <a:ext cx="928662" cy="214314"/>
            <a:chOff x="2714612" y="3143248"/>
            <a:chExt cx="2857520" cy="928694"/>
          </a:xfrm>
          <a:solidFill>
            <a:srgbClr val="8A0000"/>
          </a:solidFill>
        </p:grpSpPr>
        <p:sp>
          <p:nvSpPr>
            <p:cNvPr id="65" name="Овал 64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Овал 65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Овал 66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Овал 67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Овал 68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-891480"/>
            <a:ext cx="6912768" cy="440120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perspectiveBelow"/>
            <a:lightRig rig="flat" dir="tl">
              <a:rot lat="0" lon="0" rev="6600000"/>
            </a:lightRig>
          </a:scene3d>
          <a:sp3d>
            <a:bevelT w="114300" prst="artDeco"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80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80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ВИКТОРИНА </a:t>
            </a:r>
          </a:p>
          <a:p>
            <a:pPr algn="ctr"/>
            <a:r>
              <a:rPr lang="ru-RU" sz="4000" b="1" dirty="0" smtClean="0">
                <a:ln w="11430"/>
                <a:solidFill>
                  <a:srgbClr val="8A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по предмету охрана труда</a:t>
            </a:r>
          </a:p>
          <a:p>
            <a:pPr algn="ctr"/>
            <a:r>
              <a:rPr lang="ru-RU" sz="4000" b="1" dirty="0" smtClean="0">
                <a:ln w="11430"/>
                <a:solidFill>
                  <a:srgbClr val="15715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«Требования безопасности при нахождении на ж\д путях»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734891"/>
            <a:ext cx="1905000" cy="27051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798" y="3809404"/>
            <a:ext cx="1924050" cy="255607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635896" y="5445224"/>
            <a:ext cx="2376264" cy="9947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A50021"/>
              </a:solidFill>
              <a:latin typeface="Monotype Corsiva" pitchFamily="66" charset="0"/>
            </a:endParaRPr>
          </a:p>
          <a:p>
            <a:pPr algn="ctr"/>
            <a:endParaRPr lang="ru-RU" b="1" dirty="0">
              <a:solidFill>
                <a:srgbClr val="A50021"/>
              </a:solidFill>
              <a:latin typeface="Monotype Corsiva" pitchFamily="66" charset="0"/>
            </a:endParaRPr>
          </a:p>
          <a:p>
            <a:pPr algn="ctr"/>
            <a:r>
              <a:rPr lang="ru-RU" b="1" dirty="0" err="1" smtClean="0">
                <a:solidFill>
                  <a:srgbClr val="A50021"/>
                </a:solidFill>
                <a:latin typeface="Monotype Corsiva" pitchFamily="66" charset="0"/>
              </a:rPr>
              <a:t>г.Белогорск</a:t>
            </a:r>
            <a:r>
              <a:rPr lang="ru-RU" b="1" dirty="0" smtClean="0">
                <a:solidFill>
                  <a:srgbClr val="A50021"/>
                </a:solidFill>
                <a:latin typeface="Monotype Corsiva" pitchFamily="66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A50021"/>
                </a:solidFill>
                <a:latin typeface="Monotype Corsiva" pitchFamily="66" charset="0"/>
              </a:rPr>
              <a:t>2016</a:t>
            </a:r>
            <a:endParaRPr lang="ru-RU" b="1" dirty="0">
              <a:solidFill>
                <a:srgbClr val="A50021"/>
              </a:solidFill>
              <a:latin typeface="Monotype Corsiva" pitchFamily="66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491880" y="3933056"/>
            <a:ext cx="2952328" cy="1728191"/>
          </a:xfrm>
          <a:prstGeom prst="roundRect">
            <a:avLst/>
          </a:prstGeom>
          <a:solidFill>
            <a:srgbClr val="FF9999"/>
          </a:solidFill>
          <a:ln>
            <a:solidFill>
              <a:srgbClr val="FFFF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  <a:t>ГПОАУ АМФЦПК </a:t>
            </a:r>
          </a:p>
          <a:p>
            <a:pPr algn="ctr"/>
            <a:r>
              <a:rPr lang="ru-RU" b="1" smtClean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1" smtClean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  <a:t> Выполнили: </a:t>
            </a:r>
            <a:endParaRPr lang="ru-RU" b="1" dirty="0" smtClean="0">
              <a:solidFill>
                <a:srgbClr val="8A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 п/о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Абрамец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Сергей 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Владимирович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 п\о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Селезнёва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Зоя Николаевна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/>
          <p:cNvSpPr/>
          <p:nvPr/>
        </p:nvSpPr>
        <p:spPr>
          <a:xfrm>
            <a:off x="1259632" y="477727"/>
            <a:ext cx="1224136" cy="792088"/>
          </a:xfrm>
          <a:prstGeom prst="star5">
            <a:avLst/>
          </a:prstGeom>
          <a:solidFill>
            <a:schemeClr val="accent2">
              <a:lumMod val="5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9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Блок-схема: перфолента 2"/>
          <p:cNvSpPr/>
          <p:nvPr/>
        </p:nvSpPr>
        <p:spPr>
          <a:xfrm>
            <a:off x="2512368" y="261702"/>
            <a:ext cx="6164088" cy="2303202"/>
          </a:xfrm>
          <a:prstGeom prst="flowChartPunchedTape">
            <a:avLst/>
          </a:prstGeom>
          <a:solidFill>
            <a:srgbClr val="7030A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Monotype Corsiva" pitchFamily="66" charset="0"/>
              </a:rPr>
              <a:t>Под чем </a:t>
            </a:r>
            <a:r>
              <a:rPr lang="ru-RU" sz="3600" b="1" dirty="0">
                <a:solidFill>
                  <a:srgbClr val="FFFF00"/>
                </a:solidFill>
                <a:latin typeface="Monotype Corsiva" pitchFamily="66" charset="0"/>
              </a:rPr>
              <a:t>з</a:t>
            </a:r>
            <a:r>
              <a:rPr lang="ru-RU" sz="3600" b="1" dirty="0" smtClean="0">
                <a:solidFill>
                  <a:srgbClr val="FFFF00"/>
                </a:solidFill>
                <a:latin typeface="Monotype Corsiva" pitchFamily="66" charset="0"/>
              </a:rPr>
              <a:t>апрещается протаскивать инструмент, приборы и пролезать?  </a:t>
            </a:r>
            <a:endParaRPr lang="ru-RU" sz="36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91680" y="5301208"/>
            <a:ext cx="6696744" cy="936104"/>
          </a:xfrm>
          <a:prstGeom prst="roundRect">
            <a:avLst/>
          </a:prstGeom>
          <a:solidFill>
            <a:srgbClr val="146A4F"/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1844824"/>
            <a:ext cx="8316416" cy="43924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endParaRPr lang="ru-RU" sz="5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   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Под  </a:t>
            </a:r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тоящими вагонами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278" y="2731839"/>
            <a:ext cx="3859213" cy="252514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352" y="2448518"/>
            <a:ext cx="2697409" cy="270867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86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/>
          <p:cNvSpPr/>
          <p:nvPr/>
        </p:nvSpPr>
        <p:spPr>
          <a:xfrm>
            <a:off x="1259632" y="404664"/>
            <a:ext cx="1152128" cy="936104"/>
          </a:xfrm>
          <a:prstGeom prst="star5">
            <a:avLst/>
          </a:prstGeom>
          <a:solidFill>
            <a:schemeClr val="accent2">
              <a:lumMod val="5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10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Блок-схема: перфолента 2"/>
          <p:cNvSpPr/>
          <p:nvPr/>
        </p:nvSpPr>
        <p:spPr>
          <a:xfrm>
            <a:off x="2555776" y="332656"/>
            <a:ext cx="6120680" cy="2304256"/>
          </a:xfrm>
          <a:prstGeom prst="flowChartPunchedTape">
            <a:avLst/>
          </a:prstGeom>
          <a:solidFill>
            <a:srgbClr val="7030A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Monotype Corsiva" pitchFamily="66" charset="0"/>
              </a:rPr>
              <a:t> Во время движения запрещается садиться (на?)   и сходить с них…</a:t>
            </a:r>
            <a:endParaRPr lang="ru-RU" sz="36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475656" y="5229200"/>
            <a:ext cx="7200800" cy="936104"/>
          </a:xfrm>
          <a:prstGeom prst="roundRect">
            <a:avLst/>
          </a:prstGeom>
          <a:solidFill>
            <a:srgbClr val="146A4F"/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2816" y="2967335"/>
            <a:ext cx="8358378" cy="29238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36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endParaRPr lang="ru-RU" sz="36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          </a:t>
            </a:r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Подножки вагонов или локомотивов 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780928"/>
            <a:ext cx="5443239" cy="223911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780928"/>
            <a:ext cx="4530651" cy="223911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47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/>
          <p:cNvSpPr/>
          <p:nvPr/>
        </p:nvSpPr>
        <p:spPr>
          <a:xfrm>
            <a:off x="1115616" y="260648"/>
            <a:ext cx="1152128" cy="936104"/>
          </a:xfrm>
          <a:prstGeom prst="star5">
            <a:avLst/>
          </a:prstGeom>
          <a:solidFill>
            <a:schemeClr val="accent2">
              <a:lumMod val="5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11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Блок-схема: перфолента 2"/>
          <p:cNvSpPr/>
          <p:nvPr/>
        </p:nvSpPr>
        <p:spPr>
          <a:xfrm>
            <a:off x="2339752" y="404664"/>
            <a:ext cx="6336704" cy="2232248"/>
          </a:xfrm>
          <a:prstGeom prst="flowChartPunchedTape">
            <a:avLst/>
          </a:prstGeom>
          <a:solidFill>
            <a:srgbClr val="7030A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Monotype Corsiva" pitchFamily="66" charset="0"/>
              </a:rPr>
              <a:t>Где запрещается </a:t>
            </a:r>
            <a:r>
              <a:rPr lang="ru-RU" sz="2800" b="1" dirty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latin typeface="Monotype Corsiva" pitchFamily="66" charset="0"/>
              </a:rPr>
              <a:t>находится между поездами при безостановочном их следовании по смежным Ж/Д путям?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51720" y="5157193"/>
            <a:ext cx="5976664" cy="1011510"/>
          </a:xfrm>
          <a:prstGeom prst="roundRect">
            <a:avLst/>
          </a:prstGeom>
          <a:solidFill>
            <a:srgbClr val="146A4F"/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2420888"/>
            <a:ext cx="8064896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4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91680" y="2636912"/>
            <a:ext cx="7056784" cy="35086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 </a:t>
            </a:r>
          </a:p>
          <a:p>
            <a:pPr algn="ctr"/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Междупутье</a:t>
            </a:r>
            <a:endParaRPr lang="ru-RU" sz="6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407" y="2708920"/>
            <a:ext cx="593725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077344"/>
            <a:ext cx="1152128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Умножение 6"/>
          <p:cNvSpPr/>
          <p:nvPr/>
        </p:nvSpPr>
        <p:spPr>
          <a:xfrm>
            <a:off x="3623134" y="3635045"/>
            <a:ext cx="2736304" cy="155756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12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/>
          <p:cNvSpPr/>
          <p:nvPr/>
        </p:nvSpPr>
        <p:spPr>
          <a:xfrm>
            <a:off x="899592" y="332656"/>
            <a:ext cx="1440160" cy="864096"/>
          </a:xfrm>
          <a:prstGeom prst="star5">
            <a:avLst/>
          </a:prstGeom>
          <a:solidFill>
            <a:schemeClr val="accent2">
              <a:lumMod val="5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12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Блок-схема: перфолента 2"/>
          <p:cNvSpPr/>
          <p:nvPr/>
        </p:nvSpPr>
        <p:spPr>
          <a:xfrm>
            <a:off x="2339752" y="332656"/>
            <a:ext cx="6264696" cy="1872208"/>
          </a:xfrm>
          <a:prstGeom prst="flowChartPunchedTape">
            <a:avLst/>
          </a:prstGeom>
          <a:solidFill>
            <a:srgbClr val="7030A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Monotype Corsiva" pitchFamily="66" charset="0"/>
              </a:rPr>
              <a:t>В пределах чего запрещается переходить Ж/Д пути?</a:t>
            </a:r>
            <a:endParaRPr lang="ru-RU" sz="40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21632" y="5023048"/>
            <a:ext cx="6192688" cy="1368152"/>
          </a:xfrm>
          <a:prstGeom prst="roundRect">
            <a:avLst/>
          </a:prstGeom>
          <a:solidFill>
            <a:srgbClr val="157155"/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07704" y="2967335"/>
            <a:ext cx="6306616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endParaRPr lang="ru-RU" sz="4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 пределах стрелочных переводов 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348880"/>
            <a:ext cx="2520280" cy="2448272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132856"/>
            <a:ext cx="2952328" cy="271855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18953"/>
            <a:ext cx="1568027" cy="2632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трелка влево 5"/>
          <p:cNvSpPr/>
          <p:nvPr/>
        </p:nvSpPr>
        <p:spPr>
          <a:xfrm>
            <a:off x="2699792" y="3717032"/>
            <a:ext cx="1584176" cy="2880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5429411" y="3717032"/>
            <a:ext cx="1224136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90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/>
          <p:cNvSpPr/>
          <p:nvPr/>
        </p:nvSpPr>
        <p:spPr>
          <a:xfrm>
            <a:off x="1043608" y="332656"/>
            <a:ext cx="1296144" cy="936104"/>
          </a:xfrm>
          <a:prstGeom prst="star5">
            <a:avLst/>
          </a:prstGeom>
          <a:solidFill>
            <a:schemeClr val="accent2">
              <a:lumMod val="5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13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Блок-схема: перфолента 2"/>
          <p:cNvSpPr/>
          <p:nvPr/>
        </p:nvSpPr>
        <p:spPr>
          <a:xfrm>
            <a:off x="2483768" y="324296"/>
            <a:ext cx="6120680" cy="2312615"/>
          </a:xfrm>
          <a:prstGeom prst="flowChartPunchedTape">
            <a:avLst/>
          </a:prstGeom>
          <a:solidFill>
            <a:srgbClr val="7030A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Monotype Corsiva" pitchFamily="66" charset="0"/>
              </a:rPr>
              <a:t>На что запрещается наступать при переходе Ж/Д пути? </a:t>
            </a:r>
            <a:endParaRPr lang="ru-RU" sz="36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475656" y="5175547"/>
            <a:ext cx="6984776" cy="1296144"/>
          </a:xfrm>
          <a:prstGeom prst="roundRect">
            <a:avLst/>
          </a:prstGeom>
          <a:solidFill>
            <a:srgbClr val="157155"/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361834" y="2967335"/>
            <a:ext cx="6420348" cy="353943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endParaRPr lang="ru-RU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       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На головки рельсов и концы </a:t>
            </a:r>
          </a:p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железобетонных шпал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708921"/>
            <a:ext cx="2592288" cy="2381422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819" y="2636912"/>
            <a:ext cx="3376613" cy="2414848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Стрелка влево 5"/>
          <p:cNvSpPr/>
          <p:nvPr/>
        </p:nvSpPr>
        <p:spPr>
          <a:xfrm>
            <a:off x="7350134" y="4647040"/>
            <a:ext cx="864096" cy="18002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лево 6"/>
          <p:cNvSpPr/>
          <p:nvPr/>
        </p:nvSpPr>
        <p:spPr>
          <a:xfrm>
            <a:off x="3131839" y="4432274"/>
            <a:ext cx="1182993" cy="22793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28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/>
          <p:cNvSpPr/>
          <p:nvPr/>
        </p:nvSpPr>
        <p:spPr>
          <a:xfrm>
            <a:off x="1115616" y="368127"/>
            <a:ext cx="1512168" cy="1008112"/>
          </a:xfrm>
          <a:prstGeom prst="star5">
            <a:avLst/>
          </a:prstGeom>
          <a:solidFill>
            <a:schemeClr val="accent2">
              <a:lumMod val="5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14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Блок-схема: перфолента 2"/>
          <p:cNvSpPr/>
          <p:nvPr/>
        </p:nvSpPr>
        <p:spPr>
          <a:xfrm>
            <a:off x="2771800" y="296118"/>
            <a:ext cx="5904656" cy="2412801"/>
          </a:xfrm>
          <a:prstGeom prst="flowChartPunchedTape">
            <a:avLst/>
          </a:prstGeom>
          <a:solidFill>
            <a:srgbClr val="7030A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Monotype Corsiva" pitchFamily="66" charset="0"/>
              </a:rPr>
              <a:t>В каких местах  запрещается находиться на территории </a:t>
            </a: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Monotype Corsiva" pitchFamily="66" charset="0"/>
              </a:rPr>
              <a:t>станции </a:t>
            </a:r>
            <a:r>
              <a:rPr lang="ru-RU" sz="3200" b="1" dirty="0">
                <a:solidFill>
                  <a:srgbClr val="FFFF00"/>
                </a:solidFill>
                <a:latin typeface="Monotype Corsiva" pitchFamily="66" charset="0"/>
              </a:rPr>
              <a:t>?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403648" y="5517232"/>
            <a:ext cx="7374796" cy="1080120"/>
          </a:xfrm>
          <a:prstGeom prst="roundRect">
            <a:avLst/>
          </a:prstGeom>
          <a:solidFill>
            <a:srgbClr val="157155"/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2967335"/>
            <a:ext cx="7272808" cy="37240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endParaRPr lang="ru-RU" sz="4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   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 местах  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тмеченных  знаком</a:t>
            </a:r>
          </a:p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    «Осторожно! Негабаритное место»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117" y="2726244"/>
            <a:ext cx="3074665" cy="2488284"/>
          </a:xfrm>
          <a:prstGeom prst="rect">
            <a:avLst/>
          </a:prstGeom>
          <a:noFill/>
          <a:ln w="9525">
            <a:solidFill>
              <a:srgbClr val="8A0000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36" y="2780928"/>
            <a:ext cx="3348372" cy="24802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68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/>
          <p:cNvSpPr/>
          <p:nvPr/>
        </p:nvSpPr>
        <p:spPr>
          <a:xfrm>
            <a:off x="1043608" y="260648"/>
            <a:ext cx="1224136" cy="1080120"/>
          </a:xfrm>
          <a:prstGeom prst="star5">
            <a:avLst/>
          </a:prstGeom>
          <a:solidFill>
            <a:schemeClr val="accent2">
              <a:lumMod val="5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15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Блок-схема: перфолента 2"/>
          <p:cNvSpPr/>
          <p:nvPr/>
        </p:nvSpPr>
        <p:spPr>
          <a:xfrm>
            <a:off x="2408734" y="288107"/>
            <a:ext cx="6264696" cy="1556717"/>
          </a:xfrm>
          <a:prstGeom prst="flowChartPunchedTape">
            <a:avLst/>
          </a:prstGeom>
          <a:solidFill>
            <a:srgbClr val="7030A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Monotype Corsiva" pitchFamily="66" charset="0"/>
              </a:rPr>
              <a:t>На электрифицированных  участках запрещается?</a:t>
            </a:r>
            <a:endParaRPr lang="ru-RU" sz="28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49313" y="5589240"/>
            <a:ext cx="6909742" cy="1008112"/>
          </a:xfrm>
          <a:prstGeom prst="roundRect">
            <a:avLst/>
          </a:prstGeom>
          <a:solidFill>
            <a:srgbClr val="157155"/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2991693"/>
            <a:ext cx="7848872" cy="384720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6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36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36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</a:t>
            </a:r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аступать на электрические  провода и кабели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064" y="2060848"/>
            <a:ext cx="3203240" cy="324036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060848"/>
            <a:ext cx="3456384" cy="3096344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4896036" y="4221088"/>
            <a:ext cx="1188132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37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/>
          <p:cNvSpPr/>
          <p:nvPr/>
        </p:nvSpPr>
        <p:spPr>
          <a:xfrm>
            <a:off x="1259632" y="404664"/>
            <a:ext cx="1368152" cy="1080120"/>
          </a:xfrm>
          <a:prstGeom prst="star5">
            <a:avLst/>
          </a:prstGeom>
          <a:solidFill>
            <a:schemeClr val="accent2">
              <a:lumMod val="5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16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Блок-схема: перфолента 2"/>
          <p:cNvSpPr/>
          <p:nvPr/>
        </p:nvSpPr>
        <p:spPr>
          <a:xfrm>
            <a:off x="2627784" y="188639"/>
            <a:ext cx="5927179" cy="2778695"/>
          </a:xfrm>
          <a:prstGeom prst="flowChartPunchedTape">
            <a:avLst/>
          </a:prstGeom>
          <a:solidFill>
            <a:srgbClr val="7030A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Monotype Corsiva" pitchFamily="66" charset="0"/>
              </a:rPr>
              <a:t>На каком расстоянии  запрещается приближаться  к находящимся под  напряжением и не ограждённым проводам или частям контактной сети?</a:t>
            </a:r>
            <a:endParaRPr lang="ru-RU" sz="28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411760" y="5388421"/>
            <a:ext cx="5256584" cy="936104"/>
          </a:xfrm>
          <a:prstGeom prst="roundRect">
            <a:avLst/>
          </a:prstGeom>
          <a:solidFill>
            <a:srgbClr val="146A4F"/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46665" y="2967335"/>
            <a:ext cx="1250662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endParaRPr lang="ru-RU" sz="5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     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89829" y="2967335"/>
            <a:ext cx="5564344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ru-RU" sz="5400" b="1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endParaRPr lang="ru-RU" sz="5400" b="1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    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Не менее 2 метра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118866"/>
            <a:ext cx="3219450" cy="211033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118867"/>
            <a:ext cx="3190875" cy="208518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Стрелка вверх 6"/>
          <p:cNvSpPr/>
          <p:nvPr/>
        </p:nvSpPr>
        <p:spPr>
          <a:xfrm>
            <a:off x="4139952" y="3591669"/>
            <a:ext cx="288031" cy="1102479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верх 7"/>
          <p:cNvSpPr/>
          <p:nvPr/>
        </p:nvSpPr>
        <p:spPr>
          <a:xfrm>
            <a:off x="5724128" y="3861048"/>
            <a:ext cx="216024" cy="8331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231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/>
          <p:cNvSpPr/>
          <p:nvPr/>
        </p:nvSpPr>
        <p:spPr>
          <a:xfrm>
            <a:off x="1187624" y="260648"/>
            <a:ext cx="1224136" cy="1152128"/>
          </a:xfrm>
          <a:prstGeom prst="star5">
            <a:avLst/>
          </a:prstGeom>
          <a:solidFill>
            <a:schemeClr val="accent2">
              <a:lumMod val="5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FF00"/>
                </a:solidFill>
              </a:rPr>
              <a:t>17</a:t>
            </a:r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3" name="Блок-схема: перфолента 2"/>
          <p:cNvSpPr/>
          <p:nvPr/>
        </p:nvSpPr>
        <p:spPr>
          <a:xfrm>
            <a:off x="2411760" y="296652"/>
            <a:ext cx="6120680" cy="1908212"/>
          </a:xfrm>
          <a:prstGeom prst="flowChartPunchedTape">
            <a:avLst/>
          </a:prstGeom>
          <a:solidFill>
            <a:srgbClr val="7030A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  <a:latin typeface="Monotype Corsiva" pitchFamily="66" charset="0"/>
              </a:rPr>
              <a:t>На что Запрещается подниматься? </a:t>
            </a:r>
            <a:endParaRPr lang="ru-RU" sz="48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259996" y="5301208"/>
            <a:ext cx="7200436" cy="1080120"/>
          </a:xfrm>
          <a:prstGeom prst="roundRect">
            <a:avLst/>
          </a:prstGeom>
          <a:solidFill>
            <a:srgbClr val="157155"/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08980" y="2967335"/>
            <a:ext cx="7326044" cy="32316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ru-RU" sz="32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endParaRPr lang="ru-RU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endParaRPr lang="ru-RU" sz="32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endParaRPr lang="ru-RU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endParaRPr lang="ru-RU" sz="32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     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На крышу вагона, локомотива </a:t>
            </a:r>
            <a:endParaRPr lang="ru-RU" sz="4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06799"/>
            <a:ext cx="4176464" cy="25783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996" y="2506799"/>
            <a:ext cx="3240360" cy="25783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650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/>
          <p:cNvSpPr/>
          <p:nvPr/>
        </p:nvSpPr>
        <p:spPr>
          <a:xfrm>
            <a:off x="1187624" y="332656"/>
            <a:ext cx="1296144" cy="936104"/>
          </a:xfrm>
          <a:prstGeom prst="star5">
            <a:avLst/>
          </a:prstGeom>
          <a:solidFill>
            <a:schemeClr val="accent2">
              <a:lumMod val="5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18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Блок-схема: перфолента 2"/>
          <p:cNvSpPr/>
          <p:nvPr/>
        </p:nvSpPr>
        <p:spPr>
          <a:xfrm>
            <a:off x="2627784" y="260648"/>
            <a:ext cx="6120680" cy="1728192"/>
          </a:xfrm>
          <a:prstGeom prst="flowChartPunchedTape">
            <a:avLst/>
          </a:prstGeom>
          <a:solidFill>
            <a:srgbClr val="7030A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  <a:latin typeface="Monotype Corsiva" pitchFamily="66" charset="0"/>
              </a:rPr>
              <a:t>К чему запрещается прикасаться? </a:t>
            </a:r>
            <a:endParaRPr lang="ru-RU" sz="44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19672" y="4365104"/>
            <a:ext cx="6696744" cy="1800200"/>
          </a:xfrm>
          <a:prstGeom prst="roundRect">
            <a:avLst/>
          </a:prstGeom>
          <a:solidFill>
            <a:srgbClr val="146A4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2967335"/>
            <a:ext cx="7344816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ru-RU" sz="3200" b="1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К оборванным проводам       контактной сети  и свисающих с них предметов </a:t>
            </a:r>
            <a:endParaRPr lang="ru-RU" sz="32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16" y="2132856"/>
            <a:ext cx="2809428" cy="208823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792" y="2204864"/>
            <a:ext cx="3961656" cy="2016224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138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-конечная звезда 4"/>
          <p:cNvSpPr/>
          <p:nvPr/>
        </p:nvSpPr>
        <p:spPr>
          <a:xfrm>
            <a:off x="1331640" y="476672"/>
            <a:ext cx="1080120" cy="648072"/>
          </a:xfrm>
          <a:prstGeom prst="star5">
            <a:avLst/>
          </a:prstGeom>
          <a:solidFill>
            <a:schemeClr val="accent2">
              <a:lumMod val="5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1</a:t>
            </a:r>
            <a:endParaRPr lang="ru-RU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7" name="Волна 6"/>
          <p:cNvSpPr/>
          <p:nvPr/>
        </p:nvSpPr>
        <p:spPr>
          <a:xfrm>
            <a:off x="2460551" y="332657"/>
            <a:ext cx="6264696" cy="2304256"/>
          </a:xfrm>
          <a:prstGeom prst="wave">
            <a:avLst>
              <a:gd name="adj1" fmla="val 12500"/>
              <a:gd name="adj2" fmla="val 1216"/>
            </a:avLst>
          </a:prstGeom>
          <a:solidFill>
            <a:srgbClr val="7030A0"/>
          </a:solidFill>
          <a:ln>
            <a:solidFill>
              <a:srgbClr val="8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Monotype Corsiva" pitchFamily="66" charset="0"/>
              </a:rPr>
              <a:t>Как следует переходить ж/д путь?</a:t>
            </a:r>
            <a:endParaRPr lang="ru-RU" sz="40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46176" y="5203936"/>
            <a:ext cx="7416824" cy="1224136"/>
          </a:xfrm>
          <a:prstGeom prst="roundRect">
            <a:avLst/>
          </a:prstGeom>
          <a:solidFill>
            <a:srgbClr val="157155"/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00FF"/>
                </a:solidFill>
                <a:latin typeface="Monotype Corsiva" pitchFamily="66" charset="0"/>
              </a:rPr>
              <a:t> </a:t>
            </a:r>
            <a:endParaRPr lang="ru-RU" sz="4000" b="1" dirty="0">
              <a:solidFill>
                <a:srgbClr val="0000FF"/>
              </a:solidFill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38164" y="5235587"/>
            <a:ext cx="7632848" cy="92333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Только под прямым углом 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823592"/>
            <a:ext cx="2952328" cy="1973560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823593"/>
            <a:ext cx="3528392" cy="1994122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82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59632" y="2967335"/>
            <a:ext cx="734481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ru-RU" sz="3200" b="1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</a:t>
            </a:r>
            <a:endParaRPr lang="ru-RU" sz="32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араллелограмм 5"/>
          <p:cNvSpPr/>
          <p:nvPr/>
        </p:nvSpPr>
        <p:spPr>
          <a:xfrm>
            <a:off x="1547664" y="339043"/>
            <a:ext cx="7272808" cy="5256584"/>
          </a:xfrm>
          <a:prstGeom prst="parallelogram">
            <a:avLst/>
          </a:prstGeom>
          <a:solidFill>
            <a:schemeClr val="accent2">
              <a:lumMod val="5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6350" stA="50000" endA="295" endPos="92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627784" y="980728"/>
            <a:ext cx="5112568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all" dirty="0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Monotype Corsiva" pitchFamily="66" charset="0"/>
              </a:rPr>
              <a:t>СПАСИБО </a:t>
            </a:r>
          </a:p>
          <a:p>
            <a:pPr algn="ctr"/>
            <a:r>
              <a:rPr lang="ru-RU" sz="6600" b="1" cap="all" dirty="0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Monotype Corsiva" pitchFamily="66" charset="0"/>
              </a:rPr>
              <a:t>За</a:t>
            </a:r>
          </a:p>
          <a:p>
            <a:pPr algn="ctr"/>
            <a:r>
              <a:rPr lang="ru-RU" sz="6600" b="1" cap="all" spc="0" dirty="0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Monotype Corsiva" pitchFamily="66" charset="0"/>
              </a:rPr>
              <a:t>ВНИМАНИЕ!</a:t>
            </a:r>
            <a:endParaRPr lang="ru-RU" sz="6600" b="1" cap="all" spc="0" dirty="0">
              <a:ln w="0"/>
              <a:solidFill>
                <a:srgbClr val="0000FF"/>
              </a:solidFill>
              <a:effectLst>
                <a:reflection blurRad="12700" stA="50000" endPos="50000" dist="5000" dir="5400000" sy="-100000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459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509" y="332656"/>
            <a:ext cx="6978955" cy="2369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5-конечная звезда 1"/>
          <p:cNvSpPr/>
          <p:nvPr/>
        </p:nvSpPr>
        <p:spPr>
          <a:xfrm>
            <a:off x="1043608" y="332656"/>
            <a:ext cx="792088" cy="849027"/>
          </a:xfrm>
          <a:prstGeom prst="star5">
            <a:avLst/>
          </a:prstGeom>
          <a:solidFill>
            <a:schemeClr val="accent2">
              <a:lumMod val="5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Monotype Corsiva" pitchFamily="66" charset="0"/>
              </a:rPr>
              <a:t>2</a:t>
            </a:r>
            <a:endParaRPr lang="ru-RU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39752" y="419734"/>
            <a:ext cx="64807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 smtClean="0"/>
          </a:p>
          <a:p>
            <a:r>
              <a:rPr lang="ru-RU" sz="3600" b="1" dirty="0" smtClean="0">
                <a:solidFill>
                  <a:srgbClr val="FFFF00"/>
                </a:solidFill>
                <a:latin typeface="Monotype Corsiva" pitchFamily="66" charset="0"/>
              </a:rPr>
              <a:t>Как следует проходить  к месту работы и с работы?</a:t>
            </a:r>
            <a:endParaRPr lang="ru-RU" sz="36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640" y="5373215"/>
            <a:ext cx="6984776" cy="885149"/>
          </a:xfrm>
          <a:prstGeom prst="roundRect">
            <a:avLst/>
          </a:prstGeom>
          <a:solidFill>
            <a:srgbClr val="146A4F"/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4943960"/>
            <a:ext cx="8064896" cy="1138773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ru-RU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Через специальные указатели «Служебный проход»</a:t>
            </a:r>
            <a:endParaRPr lang="ru-RU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20888"/>
            <a:ext cx="3168352" cy="2890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067944" y="2420888"/>
            <a:ext cx="360040" cy="2890267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43608" y="4869161"/>
            <a:ext cx="3096344" cy="441994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15616" y="2420888"/>
            <a:ext cx="288032" cy="2523072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31640" y="2420888"/>
            <a:ext cx="3096344" cy="244971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970" y="2780928"/>
            <a:ext cx="3736429" cy="2387737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88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411760" y="908720"/>
            <a:ext cx="576064" cy="36004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Monotype Corsiva" pitchFamily="66" charset="0"/>
            </a:endParaRPr>
          </a:p>
        </p:txBody>
      </p:sp>
      <p:sp>
        <p:nvSpPr>
          <p:cNvPr id="3" name="5-конечная звезда 2"/>
          <p:cNvSpPr/>
          <p:nvPr/>
        </p:nvSpPr>
        <p:spPr>
          <a:xfrm>
            <a:off x="1187624" y="296652"/>
            <a:ext cx="1008112" cy="792088"/>
          </a:xfrm>
          <a:prstGeom prst="star5">
            <a:avLst/>
          </a:prstGeom>
          <a:solidFill>
            <a:schemeClr val="accent2">
              <a:lumMod val="5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3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4" name="Блок-схема: перфолента 3"/>
          <p:cNvSpPr/>
          <p:nvPr/>
        </p:nvSpPr>
        <p:spPr>
          <a:xfrm>
            <a:off x="2195736" y="304292"/>
            <a:ext cx="6552728" cy="2404628"/>
          </a:xfrm>
          <a:prstGeom prst="flowChartPunchedTape">
            <a:avLst/>
          </a:prstGeom>
          <a:solidFill>
            <a:srgbClr val="7030A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195736" y="692696"/>
            <a:ext cx="64807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latin typeface="Monotype Corsiva" pitchFamily="66" charset="0"/>
              </a:rPr>
              <a:t> Какое расстояние следует соблюдать при проходе вдоль  Ж/Д путей идти по широкому междупутью, по обочине  земляного полотна или в стороне от Ж/Д пути? </a:t>
            </a:r>
            <a:endParaRPr lang="ru-RU" sz="28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843808" y="5085184"/>
            <a:ext cx="4896544" cy="1224136"/>
          </a:xfrm>
          <a:prstGeom prst="roundRect">
            <a:avLst/>
          </a:prstGeom>
          <a:solidFill>
            <a:srgbClr val="157155"/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55776" y="3501008"/>
            <a:ext cx="5392225" cy="24929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ru-RU" sz="5400" b="1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 Не ближе2,5 метра </a:t>
            </a:r>
            <a:endParaRPr lang="ru-RU" sz="4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852936"/>
            <a:ext cx="3456384" cy="213597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477720"/>
            <a:ext cx="1656184" cy="25111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Стрелка вправо 8"/>
          <p:cNvSpPr/>
          <p:nvPr/>
        </p:nvSpPr>
        <p:spPr>
          <a:xfrm>
            <a:off x="4499992" y="4653136"/>
            <a:ext cx="2736304" cy="335770"/>
          </a:xfrm>
          <a:prstGeom prst="rightArrow">
            <a:avLst/>
          </a:prstGeom>
          <a:solidFill>
            <a:srgbClr val="8A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93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/>
          <p:cNvSpPr/>
          <p:nvPr/>
        </p:nvSpPr>
        <p:spPr>
          <a:xfrm>
            <a:off x="1043608" y="404664"/>
            <a:ext cx="1008112" cy="720080"/>
          </a:xfrm>
          <a:prstGeom prst="star5">
            <a:avLst/>
          </a:prstGeom>
          <a:solidFill>
            <a:schemeClr val="accent2">
              <a:lumMod val="5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4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Волна 2"/>
          <p:cNvSpPr/>
          <p:nvPr/>
        </p:nvSpPr>
        <p:spPr>
          <a:xfrm>
            <a:off x="1979712" y="260648"/>
            <a:ext cx="7014864" cy="2160240"/>
          </a:xfrm>
          <a:prstGeom prst="wave">
            <a:avLst>
              <a:gd name="adj1" fmla="val 12500"/>
              <a:gd name="adj2" fmla="val -653"/>
            </a:avLst>
          </a:prstGeom>
          <a:solidFill>
            <a:srgbClr val="7030A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Monotype Corsiva" pitchFamily="66" charset="0"/>
              </a:rPr>
              <a:t>Чем следует  пользоваться  при переходе  Ж/Д пути, занятые вагонами? </a:t>
            </a:r>
            <a:endParaRPr lang="ru-RU" sz="40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640" y="4869160"/>
            <a:ext cx="7560840" cy="1488132"/>
          </a:xfrm>
          <a:prstGeom prst="roundRect">
            <a:avLst/>
          </a:prstGeom>
          <a:solidFill>
            <a:srgbClr val="146A4F"/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87624" y="2708920"/>
            <a:ext cx="7806952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ru-RU" sz="2400" b="1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sz="2400" b="1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sz="2400" b="1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Переходными  площадками с исправными поручнями и подножками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564904"/>
            <a:ext cx="1728192" cy="2160239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03772"/>
            <a:ext cx="3856934" cy="2441029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337442"/>
            <a:ext cx="1563216" cy="237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трелка влево 6"/>
          <p:cNvSpPr/>
          <p:nvPr/>
        </p:nvSpPr>
        <p:spPr>
          <a:xfrm>
            <a:off x="4370251" y="3781981"/>
            <a:ext cx="1131168" cy="295091"/>
          </a:xfrm>
          <a:prstGeom prst="leftArrow">
            <a:avLst/>
          </a:prstGeom>
          <a:solidFill>
            <a:schemeClr val="accent2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6783288" y="3525574"/>
            <a:ext cx="792088" cy="256407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94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/>
          <p:cNvSpPr/>
          <p:nvPr/>
        </p:nvSpPr>
        <p:spPr>
          <a:xfrm>
            <a:off x="1187624" y="404664"/>
            <a:ext cx="1008112" cy="864096"/>
          </a:xfrm>
          <a:prstGeom prst="star5">
            <a:avLst/>
          </a:prstGeom>
          <a:solidFill>
            <a:schemeClr val="accent2">
              <a:lumMod val="5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5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Блок-схема: перфолента 2"/>
          <p:cNvSpPr/>
          <p:nvPr/>
        </p:nvSpPr>
        <p:spPr>
          <a:xfrm>
            <a:off x="2195736" y="332656"/>
            <a:ext cx="6552728" cy="2520280"/>
          </a:xfrm>
          <a:prstGeom prst="flowChartPunchedTape">
            <a:avLst/>
          </a:prstGeom>
          <a:solidFill>
            <a:srgbClr val="7030A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Monotype Corsiva" pitchFamily="66" charset="0"/>
              </a:rPr>
              <a:t>Как следует сходить с локомотива, вагона,  с площадки?  необходимо повернувшись?  </a:t>
            </a:r>
            <a:endParaRPr lang="ru-RU" sz="36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403648" y="5445224"/>
            <a:ext cx="7416824" cy="936104"/>
          </a:xfrm>
          <a:prstGeom prst="roundRect">
            <a:avLst/>
          </a:prstGeom>
          <a:solidFill>
            <a:srgbClr val="146A4F"/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2967335"/>
            <a:ext cx="7848872" cy="3108543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ru-RU" sz="24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sz="24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   Необходимо  повернувшись лицом к вагону, локомотиву</a:t>
            </a:r>
            <a:endParaRPr lang="ru-RU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937222"/>
            <a:ext cx="5544616" cy="2363986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09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/>
          <p:cNvSpPr/>
          <p:nvPr/>
        </p:nvSpPr>
        <p:spPr>
          <a:xfrm>
            <a:off x="1331640" y="404664"/>
            <a:ext cx="1152128" cy="864096"/>
          </a:xfrm>
          <a:prstGeom prst="star5">
            <a:avLst/>
          </a:prstGeom>
          <a:solidFill>
            <a:schemeClr val="accent2">
              <a:lumMod val="5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6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Блок-схема: перфолента 2"/>
          <p:cNvSpPr/>
          <p:nvPr/>
        </p:nvSpPr>
        <p:spPr>
          <a:xfrm>
            <a:off x="2530970" y="389062"/>
            <a:ext cx="6235005" cy="2448272"/>
          </a:xfrm>
          <a:prstGeom prst="flowChartPunchedTape">
            <a:avLst/>
          </a:prstGeom>
          <a:solidFill>
            <a:srgbClr val="7030A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Monotype Corsiva" pitchFamily="66" charset="0"/>
              </a:rPr>
              <a:t>На каком расстоянии следует обходить группы вагонов или  локомотивов, стоящие на Ж/Д </a:t>
            </a:r>
            <a:r>
              <a:rPr lang="ru-RU" sz="3200" b="1" dirty="0" err="1" smtClean="0">
                <a:solidFill>
                  <a:srgbClr val="FFFF00"/>
                </a:solidFill>
                <a:latin typeface="Monotype Corsiva" pitchFamily="66" charset="0"/>
              </a:rPr>
              <a:t>пути?не</a:t>
            </a:r>
            <a:r>
              <a:rPr lang="ru-RU" sz="3200" b="1" dirty="0" smtClean="0">
                <a:solidFill>
                  <a:srgbClr val="FFFF00"/>
                </a:solidFill>
                <a:latin typeface="Monotype Corsiva" pitchFamily="66" charset="0"/>
              </a:rPr>
              <a:t> менее?  </a:t>
            </a:r>
            <a:endParaRPr lang="ru-RU" sz="32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640" y="5689747"/>
            <a:ext cx="7020779" cy="764797"/>
          </a:xfrm>
          <a:prstGeom prst="roundRect">
            <a:avLst/>
          </a:prstGeom>
          <a:solidFill>
            <a:srgbClr val="146A4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3346538"/>
            <a:ext cx="7941464" cy="32008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sz="54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endParaRPr lang="ru-RU" sz="54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 Не менее 5 метров от автосцепки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75" y="2924943"/>
            <a:ext cx="5328592" cy="251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924943"/>
            <a:ext cx="2556284" cy="251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трелка влево 9"/>
          <p:cNvSpPr/>
          <p:nvPr/>
        </p:nvSpPr>
        <p:spPr>
          <a:xfrm>
            <a:off x="3275856" y="4581128"/>
            <a:ext cx="2952328" cy="319682"/>
          </a:xfrm>
          <a:prstGeom prst="leftArrow">
            <a:avLst/>
          </a:prstGeom>
          <a:solidFill>
            <a:srgbClr val="8A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90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/>
          <p:cNvSpPr/>
          <p:nvPr/>
        </p:nvSpPr>
        <p:spPr>
          <a:xfrm>
            <a:off x="1043608" y="387921"/>
            <a:ext cx="864096" cy="792088"/>
          </a:xfrm>
          <a:prstGeom prst="star5">
            <a:avLst/>
          </a:prstGeom>
          <a:solidFill>
            <a:schemeClr val="accent2">
              <a:lumMod val="5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7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Блок-схема: перфолента 2"/>
          <p:cNvSpPr/>
          <p:nvPr/>
        </p:nvSpPr>
        <p:spPr>
          <a:xfrm>
            <a:off x="1979712" y="332656"/>
            <a:ext cx="6768752" cy="2431529"/>
          </a:xfrm>
          <a:prstGeom prst="flowChartPunchedTape">
            <a:avLst/>
          </a:prstGeom>
          <a:solidFill>
            <a:srgbClr val="7030A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Monotype Corsiva" pitchFamily="66" charset="0"/>
              </a:rPr>
              <a:t>На каком расстоянии следует проходить между   расцепленными вагонами?</a:t>
            </a:r>
            <a:endParaRPr lang="ru-RU" sz="32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63688" y="5463902"/>
            <a:ext cx="6120680" cy="1008112"/>
          </a:xfrm>
          <a:prstGeom prst="roundRect">
            <a:avLst/>
          </a:prstGeom>
          <a:solidFill>
            <a:srgbClr val="146A4F"/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46960" y="2967335"/>
            <a:ext cx="693335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ru-RU" sz="54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sz="54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Не менее10 метров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2741315"/>
            <a:ext cx="3103563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764185"/>
            <a:ext cx="1920875" cy="272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87" y="2731021"/>
            <a:ext cx="3620393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388" y="4538176"/>
            <a:ext cx="8175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069" y="4364345"/>
            <a:ext cx="554037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726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-конечная звезда 2"/>
          <p:cNvSpPr/>
          <p:nvPr/>
        </p:nvSpPr>
        <p:spPr>
          <a:xfrm>
            <a:off x="1043608" y="395747"/>
            <a:ext cx="1152128" cy="792088"/>
          </a:xfrm>
          <a:prstGeom prst="star5">
            <a:avLst/>
          </a:prstGeom>
          <a:solidFill>
            <a:schemeClr val="accent2">
              <a:lumMod val="5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8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4" name="Блок-схема: перфолента 3"/>
          <p:cNvSpPr/>
          <p:nvPr/>
        </p:nvSpPr>
        <p:spPr>
          <a:xfrm>
            <a:off x="2267744" y="260648"/>
            <a:ext cx="6408712" cy="2016224"/>
          </a:xfrm>
          <a:prstGeom prst="flowChartPunchedTape">
            <a:avLst/>
          </a:prstGeom>
          <a:solidFill>
            <a:srgbClr val="7030A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Monotype Corsiva" pitchFamily="66" charset="0"/>
              </a:rPr>
              <a:t>Перед чем запрещается переходить или перебегать Ж/Д пути?</a:t>
            </a:r>
            <a:endParaRPr lang="ru-RU" sz="36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619672" y="4725144"/>
            <a:ext cx="6912768" cy="1584176"/>
          </a:xfrm>
          <a:prstGeom prst="roundRect">
            <a:avLst/>
          </a:prstGeom>
          <a:solidFill>
            <a:srgbClr val="146A4F"/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9222" y="2893000"/>
            <a:ext cx="7829387" cy="32008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ru-RU" sz="5400" b="1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       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Пе</a:t>
            </a:r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ред движущимся подвижным </a:t>
            </a:r>
          </a:p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    составом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512928"/>
            <a:ext cx="3440695" cy="208823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2512928"/>
            <a:ext cx="3833962" cy="2088232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5294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2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95373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372</Words>
  <Application>Microsoft Office PowerPoint</Application>
  <PresentationFormat>Экран (4:3)</PresentationFormat>
  <Paragraphs>155</Paragraphs>
  <Slides>20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Mistral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61</cp:revision>
  <dcterms:created xsi:type="dcterms:W3CDTF">2014-11-07T17:01:55Z</dcterms:created>
  <dcterms:modified xsi:type="dcterms:W3CDTF">2016-02-17T05:26:58Z</dcterms:modified>
</cp:coreProperties>
</file>