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0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1" r:id="rId28"/>
    <p:sldId id="282" r:id="rId29"/>
    <p:sldId id="308" r:id="rId30"/>
    <p:sldId id="283" r:id="rId31"/>
    <p:sldId id="284" r:id="rId32"/>
    <p:sldId id="285" r:id="rId33"/>
    <p:sldId id="306" r:id="rId34"/>
    <p:sldId id="307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0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5" r:id="rId51"/>
    <p:sldId id="303" r:id="rId52"/>
    <p:sldId id="30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66"/>
    <a:srgbClr val="FFA0FF"/>
    <a:srgbClr val="CC0066"/>
    <a:srgbClr val="FF8FFF"/>
    <a:srgbClr val="CCCC00"/>
    <a:srgbClr val="009900"/>
    <a:srgbClr val="FF6699"/>
    <a:srgbClr val="660066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580CB-ADC0-45F1-8D98-0E08A8EB5E3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57EA-FC33-48F8-B254-FB4E10B51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17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jpe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jpe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6.gif"/><Relationship Id="rId5" Type="http://schemas.openxmlformats.org/officeDocument/2006/relationships/image" Target="../media/image121.png"/><Relationship Id="rId10" Type="http://schemas.openxmlformats.org/officeDocument/2006/relationships/image" Target="../media/image32.png"/><Relationship Id="rId4" Type="http://schemas.openxmlformats.org/officeDocument/2006/relationships/image" Target="../media/image120.png"/><Relationship Id="rId9" Type="http://schemas.openxmlformats.org/officeDocument/2006/relationships/image" Target="../media/image125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города Иркутска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Викторина по музыке </a:t>
            </a:r>
          </a:p>
          <a:p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6-7-х классов</a:t>
            </a:r>
            <a:endParaRPr lang="ru-RU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«Знатоки музыки»</a:t>
            </a:r>
          </a:p>
          <a:p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823" y="4509120"/>
            <a:ext cx="440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Бабыкина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Александровна,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музыки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4"/>
            <a:ext cx="6004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МЕДНЫЕ ДУХОВЫЕ ИНСТРУМЕНТЫ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9992" y="1268760"/>
            <a:ext cx="399593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 все эти инструменты изготовлены из меди или других металлов. Музыкант дует в мундштук, и эти звуковые колебания усиливаются трубой, а также изменяют свой тон. У современных инструментов  -  труб, рожков и туб  -  есть клапаны, которые регулируют длину трубы, позволяя музыканту извлекать звуки различной высоты. Длина трубы, ее диаметр, а также форма раструба определяют диапазон и тональность звука.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медным духовым инструментам относятся: </a:t>
            </a:r>
            <a:r>
              <a:rPr lang="ru-RU" sz="2400" b="1" kern="0" dirty="0" smtClean="0">
                <a:solidFill>
                  <a:srgbClr val="C00000"/>
                </a:solidFill>
                <a:latin typeface="Monotype Corsiva" pitchFamily="66" charset="0"/>
              </a:rPr>
              <a:t>валторна, труба, тромбон, туба, саксофон.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Instrumenty_1.pn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4032448" cy="345638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701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ДЕРЕВЯННЫЕ ДУХОВЫЕ ИНСТРУМЕНТЫ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628800"/>
            <a:ext cx="4572000" cy="40995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Деревянные духовые инструменты классифицируются не по материалу, из которого сделаны, а по способу. Например флейта и ее разновидности имеют мундштук, который сразу превращает дыхание человека в звуковые колебания. У гобоя, кларнета и фагота есть небольшие вибрирующие язычки. Длина и диаметр трубки определяют диапазон и тональность звучания инструмента. Открывая и закрывая клапаны на трубке, можно извлекать звуки различной высоты. К категории деревянных духовых инструментов  относятся: </a:t>
            </a:r>
            <a:r>
              <a:rPr lang="ru-RU" sz="2400" b="1" kern="0" dirty="0" smtClean="0">
                <a:solidFill>
                  <a:srgbClr val="C00000"/>
                </a:solidFill>
                <a:latin typeface="Monotype Corsiva" pitchFamily="66" charset="0"/>
              </a:rPr>
              <a:t>флейта, флейта – </a:t>
            </a:r>
            <a:r>
              <a:rPr lang="ru-RU" sz="2400" b="1" kern="0" dirty="0" err="1" smtClean="0">
                <a:solidFill>
                  <a:srgbClr val="C00000"/>
                </a:solidFill>
                <a:latin typeface="Monotype Corsiva" pitchFamily="66" charset="0"/>
              </a:rPr>
              <a:t>пиколло</a:t>
            </a:r>
            <a:r>
              <a:rPr lang="ru-RU" sz="2400" b="1" kern="0" dirty="0" smtClean="0">
                <a:solidFill>
                  <a:srgbClr val="C00000"/>
                </a:solidFill>
                <a:latin typeface="Monotype Corsiva" pitchFamily="66" charset="0"/>
              </a:rPr>
              <a:t>, гобой,  кларнет, фагот, английский рожок, дудка, жалейка и др.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72px-Hob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3966">
            <a:off x="993020" y="1057455"/>
            <a:ext cx="677136" cy="564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73px-Clarin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3825">
            <a:off x="1564156" y="429116"/>
            <a:ext cx="725488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62px-FoxBasso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0485524">
            <a:off x="2260889" y="1091945"/>
            <a:ext cx="111636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172400" y="6093296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19672" y="384340"/>
            <a:ext cx="5652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ЯЗЫЧКОВЫЕ ИНСТРУМЕНТЫ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536" y="764704"/>
            <a:ext cx="806489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Язычковые музыкальные инструменты — семейство различных музыкальных инструментов, источником звука у которых является гибкая вибрирующая пластинка — язычок, закреплённый на одном конце. Воздействие на язычок осуществляется потоком воздуха 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защипыванием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(оттягиванием). Это: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аккордеон, баян, волынка, гармонь, губная гармоника, фисгармония и др.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язычковые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3068960"/>
            <a:ext cx="2736304" cy="2432784"/>
          </a:xfrm>
          <a:prstGeom prst="roundRect">
            <a:avLst/>
          </a:prstGeom>
        </p:spPr>
      </p:pic>
      <p:pic>
        <p:nvPicPr>
          <p:cNvPr id="5" name="Рисунок 4" descr="_________________4d46d1a4b25c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068960"/>
            <a:ext cx="2987824" cy="2240868"/>
          </a:xfrm>
          <a:prstGeom prst="cloud">
            <a:avLst/>
          </a:prstGeom>
        </p:spPr>
      </p:pic>
      <p:pic>
        <p:nvPicPr>
          <p:cNvPr id="6" name="Рисунок 5" descr="538835a40e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437112"/>
            <a:ext cx="2769096" cy="2076822"/>
          </a:xfrm>
          <a:prstGeom prst="ellipse">
            <a:avLst/>
          </a:prstGeom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028384" y="6165304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437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УДАРНЫЕ ИНСТРУМЕНТЫ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41764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барабанов на раму туго натянута кожа (мембрана), по которой музыкант ударяет руками, пальцами или палочками. Воздух внутри барабана, а также сама рама инструмента усиливает звук от колебаний мембраны. Колокола, тарелки и гонги изготавливаются целиком из одного материала и при ударе колеблются целиком.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Барабаны и колокола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могут издавать звуки различной высоты, в отличие от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гонга и тарелок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Кроме названных выше инструментов, можно назвать следующие: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литавры, бубен, треугольник, ксилофон и др.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yamaha_trailblaz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209281" cy="3744416"/>
          </a:xfrm>
          <a:prstGeom prst="cloud">
            <a:avLst/>
          </a:prstGeom>
        </p:spPr>
      </p:pic>
      <p:pic>
        <p:nvPicPr>
          <p:cNvPr id="7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9872" flipH="1">
            <a:off x="6649445" y="394623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19672" y="476672"/>
            <a:ext cx="6493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Что относится к музыкальным народным инструментам?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980728"/>
            <a:ext cx="78843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Музыкальные народные инструменты это инструменты используемые в народном музыкальном творчестве и являющиеся частью национальной культуры того или иного народа.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музыкальные инструменты отличаются необычными, оригинальными способами изготовления и нередко наделяются свойствами ритуальных предметов и используются в календарных, семейных и общественных обрядах, а также в магической практике.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Чаще всего изобретатель инструмента неизвестен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народные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068960"/>
            <a:ext cx="2926981" cy="23042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76108350_666666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645024"/>
            <a:ext cx="2952328" cy="239876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100208_094326_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93096"/>
            <a:ext cx="2926405" cy="21961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7544" y="332656"/>
            <a:ext cx="8064896" cy="5760640"/>
          </a:xfrm>
          <a:prstGeom prst="horizontalScroll">
            <a:avLst/>
          </a:prstGeom>
          <a:solidFill>
            <a:srgbClr val="FF6699">
              <a:alpha val="44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7a4316cb4a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547638">
            <a:off x="1577001" y="4968623"/>
            <a:ext cx="2104576" cy="14751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Что такое рапсодия?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РАПСОДИЯ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ῥαψῳδία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эпическая песнь) — инструментальное или вокальное произведение, написанное в свободном, импровизационном, эпическом стиле. Для рапсодии характерно чередование разнохарактерных эпизодов на народно-песенном материале. Оно словно воссоздаёт исполнение древнегреческого певца-рапсода.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XIX веке возрождается под влиянием эстетики романтизма с присущим ей интересом к фольклору. Поначалу рапсодия предназначалась чаще всего для фортепиано и напоминала фантазию на народные темы (19 венгерских Рапсодий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Ференца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Листа). Позднее рапсодия приблизилась к поэмам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Иоганнес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Брамс), сольным концертам для фортепиано с оркестром («Украинская рапсодия» Сергея Ляпунова, «Рапсодия на тему Паганини» Сергея Рахманинова, «Рапсодия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блюзовых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тонах» (англ.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Rhapsody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1924) Джорджа Гершвина), к кантатам.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2689">
            <a:off x="6085493" y="171416"/>
            <a:ext cx="1550316" cy="1234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4382" flipH="1">
            <a:off x="4413522" y="2247936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76672"/>
            <a:ext cx="73337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Какими особенностями отличаются следующие виды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музыкальных  произведений: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оната, симфония, концерт, квартет?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1277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СОНАТА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музыкальное произведение для одного или нескольких инструментов, состоящее из нескольких контрастирующих частей, объединенных общим замыслом.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17032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музыке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КВАРТЕТОМ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называют ансамбль, состоящий из четырех музыкантов или певцов. Наибольшее распространение среди них получил струнный квартет, состоящий из двух скрипок, альта и виолончели. Соната и квартет – это камерная музыка.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IAN_01021602.LR.ru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3402812" cy="191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trunnyiy_kvartet_modern_na_svadbu-1359827469-8-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3384376" cy="2443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76672"/>
            <a:ext cx="73337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Какими особенностями отличаются следующие виды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музыкальных  произведений: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оната, симфония, концерт, квартет?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196752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(от греч. «созвучие») — жанр симфонической инструментальной музыки многочастной канонизированной формы фундаментального мировоззренческого содержания. Симфония, обычно, является сочинением для оркестра, состоящее, как правило, из нескольких частей.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861048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музыкальный жанр, в основе которого лежит контрастное противопоставление партий солиста, нескольких солистов, всему оркестру.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Существуют концерты для одного или нескольких инструментов с оркестром, для оркестра, для хора без сопровождения и т. 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098789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0" y="4095292"/>
            <a:ext cx="3366860" cy="214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484784"/>
            <a:ext cx="336927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1138" y="338174"/>
            <a:ext cx="8343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Как называется народный духовой инструмент, основу которого составляет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кожаный мешок и несколько трубок? Подберите картинку.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интересного вы узнали об этом инструменте?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p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56439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55776" y="1318022"/>
            <a:ext cx="62646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Когда мы слышим о таком музыкальном инструменте, как волынка, то без тени сомнения можем сказать, что это шотландский народный инструмент. На волынке играют все англоязычные страны.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самом деле вокруг истории появления волынки ходят легенды. История этого замечательного инструмента насчитывает более двух тысяч лет.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Одни историки считают, что Древний Египет стал родиной волынки, где обнаружили прототип волынки — свиристель.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историки утверждают, что волынка впервые появилась на Востоке, и, вероятно, ее прототипами были такие инструменты, как рожок и гобоя.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Великобританию волынку привезли кельты в 5 веке до нашей эры. Некоторые историки считают, что в Англии волынка появилась раньше, чем в Шотландии. Однако, первые музыкальные выступления проходили в Шотландии еще в 1 веке нашей эры.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Изначально голос волынки предназначался для уличного звучания из-за своего громкого звука. И только в первой половине 18 столетия этот музыкальный инструмент занесли в помещение.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Как ни странно, но на Руси волынка тоже пользовалась большой популярностью. Только эта популярность была среди низших слоев населения. Высшие слои общества не приняли этот инструмент, не найдя в звучащей мелодии гармонии. Поэтому к концу 19 столетия волынку постепенно заменили другими духовыми инструментами.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Шотландии и теперь используются волынки и из поколения в поколение передаются традиции их изготовления.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84784"/>
            <a:ext cx="141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ВОЛЫНКА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lalaik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46731">
            <a:off x="1562799" y="649441"/>
            <a:ext cx="4284680" cy="561723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76672"/>
            <a:ext cx="8415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Как называется русский народный трехструнный щипковый инструмент?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Подберите картинку. Что интересного вы узнали об этом инструменте?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русский народный трёхструнный щипковый музыкальный инструмент с треугольным слегка изогнутым (в XVIII—XIX веках также овальным) деревянным корпусом. Балалайка — это один из инструментов, ставших (наряду с гармонью и, в меньшей степени, жалейкой) музыкальным символом русского народа.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7720" y="1196752"/>
            <a:ext cx="480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Наверное, балалайку придумали крепостные крестьяне, чтобы скрасить свое существование в подчинении у жестокого помещика. Постепенно балалайка распространилась среди крестьян и скоморохов, разъезжающих по всей огромной нашей стране. Скоморохи выступали на ярмарках, веселили народ, зарабатывали на пропитание и даже не подозревали, на каком чудо - инструменте они играют.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Веселье долго продолжаться не могло, и, наконец, царь и великий князь всея Руси Алексей Михайлович издал указ, в котором велел все инструменты (домры, балалайки, рожки, гусли и др.) собрать и сжечь, а тех людей, которые не будут подчиняться и отдавать балалайки, пороть и отправлять в ссылку в Малороссию. Но время шло, царь умер, и репрессии постепенно прекратились. Балалайка снова зазвучала по всей стране, но опять ненадолго. Время популярности вновь сменилось почти полным забвением до середины XIX века.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720" y="548680"/>
            <a:ext cx="224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Каждому известно, что у всего на свете есть вой ритм: у человеческого сердца, у природы, у Земли, у Солнца. Чувствовать все эти ритмы и быть с ними в согласии, означает пребывать в гармонии с окружающим миром, в гармонии с собой.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Музыка, которая звучит в ритме с самой Жизнью – волшебная, она оказывает благотворное влияние на жизнь человека, который её слушает.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Нас в одну команду объединила любовь к музыке. И пусть мы не посещаем музыкальную школу, но мысли наши созвучны, сердца бьются в едином ритме, они открыты красоте и гармонии.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71155"/>
            <a:ext cx="794466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Как называют человека, исполняющего музыку на церковных колоколах? Что вы знаете о церковных колоколах? </a:t>
            </a: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Звонарь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Колоколотерапия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Целительная “музыка” колоколов. Лечение колоколами — давняя русская традиция.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Колокольный звон  помогает сосредоточиться, прислушаться к самому себе, что в суете  обыденной жизни удается не часто.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Специалисты утверждают, что колокол  воздействует на человеческий организм. Каждому отделу позвоночника —  шейному,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грудному, поясничному — соответствует своя звуковая нота.  «Играя» на этих нотах, колокольный звон воздействует через вегетативную  нервную систему на тот или иной орган, участок тела. Получается  «звуковой массаж».</a:t>
            </a:r>
          </a:p>
          <a:p>
            <a:pPr lvl="0"/>
            <a:endParaRPr lang="ru-RU" dirty="0"/>
          </a:p>
        </p:txBody>
      </p:sp>
      <p:pic>
        <p:nvPicPr>
          <p:cNvPr id="3" name="Рисунок 2" descr="437822_58ABAl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365104"/>
            <a:ext cx="3325962" cy="2206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91018900_large_4709286_kolo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26" y="4365104"/>
            <a:ext cx="324285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3146" y="476672"/>
            <a:ext cx="77075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 Какой музыкальный инструмент является эмблемой музыкального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искусства? Подберите картинку.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0768"/>
            <a:ext cx="34381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струнный щипковый музыкальный инструмент в форме хомута с двумя изогнутыми стойками, выступающими из резонаторного корпуса и соединенными ближе к верхнему концу перекладиной, к которой от корпуса протянуты пять или более жильных струн. Лира является неотъемлемым  спутником Аполлона – покровитель искусства и муз. Аполлон подарил свою лиру, но уже семиструнную, легендарному певцу Орфею, который и принес ее в мир людей.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ir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196752"/>
            <a:ext cx="2166888" cy="216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88840"/>
            <a:ext cx="2385045" cy="417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5707" flipH="1">
            <a:off x="6297775" y="3488343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346" flipH="1">
            <a:off x="6468770" y="3132181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32656"/>
            <a:ext cx="719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 Кто сочинил симфонии? Приведите примеры, указав названия.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συμφωνία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«созвучие», «благозвучие») — музыкальное произведение для оркестра.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Гайдна впервые появились программные симфонии: № 6 («Утро») № 7 («Полдень») № 8 («Вечер»), по форме ещё близкие к жанру концерта с солирующим инструментом, и Симфония № 45 («Прощальная»)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«Неоконченная симфония» Франца Шуберта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09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«Шотландская» и «Итальянская» симфонии Феликса Мендельсона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7544" y="350100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«Манфред»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«Зимние грёзы» , «Патетическая» П.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Чайковского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«Божественная поэма» А. Скрябин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14908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Симфония № 40 и «Юпитер» В. Моцарт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Третья «Героическая» и Шестая «Пасторальная» Л. Бетховена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«Ленинградская» Д. Шостаковича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«Классическая» С. Прокофьева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«Богатырская» А. Бородина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a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833" y="2348880"/>
            <a:ext cx="4035543" cy="273630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2575" y="548680"/>
            <a:ext cx="7940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 Знаете ли вы широко известные для всех пьесы? Приведите примеры.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768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Шопен «Баллада № 1», «Весенний вальс»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 Бах «Шутка»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 Римский – Корсаков «Полёт шмеля»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 Глинка «Вальс - фантазия»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Л. Бетховен «К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Элизе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 Штраус «На прекрасном голубом Дунае»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Моцарт «Турецкий марш»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 Паганини «Каприс № 24»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 Рахманинов «Вокализ»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 Дебюсси «Лунный Свет»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 Чайковский «Па – де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и «Вальс цветов» из балета «Щелкунчик»; «Марш деревянных солдатиков»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4382" flipH="1">
            <a:off x="597098" y="4984241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620688"/>
            <a:ext cx="3658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15. Что означают эти термины?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628800"/>
            <a:ext cx="77768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Piano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(итальянское)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Legato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(итальянское)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связно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Crescendo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(итальянское)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усиливая; постепенно увеличивая силу звука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Forte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(итальянское)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сильно, громко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Staccato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(итальянское)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отрывисто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Diminuendo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(итальянское)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уменьшая;  постепенно ослабляя силу звука</a:t>
            </a:r>
            <a:endParaRPr kumimoji="0" lang="es-ES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346" flipH="1">
            <a:off x="6108730" y="611902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a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620485">
            <a:off x="2527766" y="4766450"/>
            <a:ext cx="2199676" cy="14914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36200" y="620688"/>
            <a:ext cx="6898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16. Что такое темп в музыке?  Что означают следующие темпы?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136939"/>
            <a:ext cx="799288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«Темп»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произошло от итальянского слова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Tempo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которое в свою очередь произошло от латинского слова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Tempns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- время.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Темпом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музыке называется скорость музыкального процесса; скорость движения (смены) метрических единиц. Темп определяет абсолютную скорость, с которой исполняется музыкальное произведение. Темп в музыке является одним из средств выразительности.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Largo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медленно и широко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Moderato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умеренно, сдержанно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Presto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очень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Andante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спокойно, не спеш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 темпе спокойного шага)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Allegro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Vivace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</a:t>
            </a:r>
            <a:endParaRPr kumimoji="0" lang="es-E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01858" y="482189"/>
            <a:ext cx="5366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17. Каково национальное происхождение танцев?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052736"/>
            <a:ext cx="583264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родиной польки можно по праву считать Чехию. Согласно летописям Богемии, этот танец придумала девушка, которая жила в деревушке вблизи городка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Лабска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Тунисв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было это в 1834 году. Как-то раз случая забавную песенку, она придумала под нее особенные прыжки и уже спустя год это танец с честью был представлен во всех танцзалах Праги.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ЛЕЗГИНКА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— старинный быстрый кавказский народный танец. Танец издревле распространён среди всех без исключения кавказских народов  и является своего рода эмблемой или визитной карточкой любого кавказца, выражением души горцев. 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ЧАРДАШ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традиционный венгерский народный танец. Название происходит от венг.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csárda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постоялый двор, трактир. Появившись в Венгрии, чардаш был распространён цыганскими музыкальными ансамблями по Венгрии и близким странам: Воеводина, Словакия, Словения, Хорватия Трансильвания и Моравия.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3903539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980728"/>
            <a:ext cx="208955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oto_chesh_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581128"/>
            <a:ext cx="2066384" cy="154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5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780928"/>
            <a:ext cx="2644755" cy="165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01858" y="482189"/>
            <a:ext cx="5366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17. Каково национальное происхождение танцев?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052736"/>
            <a:ext cx="532859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МЕНУЭТ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 танец французского происхождения, в умеренном тройном метре. Менуэт был известен при дворе Людовика XIV как изящный социальный танец, исполняемый одной парой и оставался самым популярным танцем среди европейской аристократии до конца 18-ого столетия.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ГОПАК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 относится к бытовым украинским танцам. Историю возникновения гопака связывают с боевыми тренировками казаков Запорожской Сечи в 16-18 веках. Поэтому первоначально это был исключительно мужской танец.  Гетманы, взяв булаву, начинали плясать в центре круга, а входившие в круг казаки подтверждали этим их главенство. Название гопака произошло от слова «гопать» - прыгать, и от аналогичного восклицания «гоп».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КАМАРИНСКАЯ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(русский народны танец)— старинная народная танцевальная песня и танец. Исполняли камаринскую обычно мужчины, соревнуясь в танцевальном мастерстве.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Мелодию и ритм Камаринской использовали в своих произведениях профессиональные композиторы, в частности П. Чайковский и М. Глинка.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7463939_m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052736"/>
            <a:ext cx="2520280" cy="168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671c7c59dc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852936"/>
            <a:ext cx="2232248" cy="167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par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653136"/>
            <a:ext cx="245967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4382" flipH="1">
            <a:off x="173720" y="301707"/>
            <a:ext cx="1427143" cy="106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476672"/>
            <a:ext cx="7094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 Какую роль сыграла пушкинская поэзия на русскую музыку?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«Ни один поэт в России не имел такой завидной участи как Пушкин» - писал Н.В. Гоголь. Одной из наиболее часто возникающих тем является тема «Пушкин и музыка», «Пушкин в музыке». И это не удивительно. Сколько романсов написано на его стихи, сколько опер и балетов, симфоний и песен создано на сюжеты его поэм, сказок, драм. Великий русский композитор П. И. Чайковский писал: «Пушкин силой гениального таланта очень часто вырывается из тесных сфер стихотворчества в бесконечную область музыки...». Так что же такое стихи Александра Пушкина - поэзия или музыка? Скорее всего, то и другое, слившиеся в единое целое, где звуки образуют картины, слова блещут красками, вьются образами, звучат гармонично. «... В самом стихе, в его звуковой последовательности есть что-то проникающее в самую глубь души. Это что-то и есть музыка». (П.И. Чайковский). Так может быть, правильнее будет сказать «Музыка Пушкина»? Да, именно музыка Пушкина! И тогда становится ясно, почему поэт был вдохновителем и неизменным спутником на дорогах творческого искания для великой плеяды русских композиторов - Глинки, Даргомыжского, Римского-Корсакова, Чайковского. Темы пушкинского творчества поистине неисчерпаемы. Каждое его стихотворение - это целостный художественный мир. И каждый композитор, который обращался к поэтическому миру пушкинского стиха слышал его по-своему. Среди первых пушкинских романсов есть удивительные по чуткости. «Зимний вечер», созданный лицейским товарищем Пушкина Яковлевым - пример глубочайшего проникновения в сущность стиха. Поэзия Пушкина с ее красотой и пластичностью, с богатством образов и  глубиной содержания сыграла огромную роль в художественном формировании  талантливого русского композитора Александра Даргомыжского. Он пишет несколько прекрасных романсов на стихи А.С. Пушкина. Один из таких романсов «Юноша и дева» относятся к антологическим романсам композитора. Антологическая поэзия возникла как отклик на вспыхнувший интерес к художественным открытиям античного мира. Стихотворения «Юноша и дева»,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Царскосельская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статуя» - это дань увлечения антологическим жанром Пушкина.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548680"/>
            <a:ext cx="7094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 Какую роль сыграла пушкинская поэзия на русскую музыку?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говорить о любовных романсах, то прежде других надо вспомнить Михаила Глинку, который написал 10 романсов на стихи Александра Пушкина. И Пушкин, и Глинка были натурами страстными, легко увлекающимися, и это сказывалось в творениях их музы. В лирике поэта и в музыкальном творчестве композитора много родственного. В тяготении к светлым, возвышенным образам сказывается совпадение их мироощущения. Не только стихи А.С. Пушкина обращали на себя внимание русских музыкантов. Его романы, повести в стихах служили исходным материалом для создания крупных музыкальных произведений - опер. Вспомним «Руслана и Людмилу» Глинки, «Золотого петушка»  Римского-Корсакова, «Каменного гостя» Даргомыжского. А П. И. Чайковский, восхищаясь непринужденностью, с какой Пушкин описывал жизнь своих героев в романе «Евгений Онегин», отметил, что поэту удалось запечатлеть не только черты своего века, но и основные свойства русского характера. Творческой мысли Чайковского оказались близки лирико-философская и лирико-бытовая темы произведений Пушкина. Он создает оперу «Евгений Онегин». А позже, в невероятно короткий срок (в эскизах - за 22 дня, а полностью, с партитурой и клавиром - за 4 месяца десять дней) Чайковский создает «Пиковую даму», оперу, которая с особой силой выразила существенные черты сложной эпохи, с ее противоречиями и трагическим пафосом. Неудивительно, что и современные композиторы пленяются глубокой народной напевностью некоторых пушкинских стихов. Музыка стихов Александра Сергеевича Пушкина, музыка его души вот уже 200 лет звучит для нас с неослабевающей силой.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ota2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862469">
            <a:off x="1890918" y="5207138"/>
            <a:ext cx="1086143" cy="1103462"/>
          </a:xfrm>
          <a:prstGeom prst="rect">
            <a:avLst/>
          </a:prstGeom>
        </p:spPr>
      </p:pic>
      <p:pic>
        <p:nvPicPr>
          <p:cNvPr id="5" name="Рисунок 4" descr="nota2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26539">
            <a:off x="5553893" y="5272636"/>
            <a:ext cx="1105277" cy="1122901"/>
          </a:xfrm>
          <a:prstGeom prst="rect">
            <a:avLst/>
          </a:prstGeom>
        </p:spPr>
      </p:pic>
      <p:pic>
        <p:nvPicPr>
          <p:cNvPr id="6" name="Рисунок 5" descr="nota2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26539">
            <a:off x="7292113" y="5138450"/>
            <a:ext cx="1199368" cy="121849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_148278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77726">
            <a:off x="5342884" y="3894478"/>
            <a:ext cx="3376616" cy="226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esktopwallpapers.org.ua-32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96" y="908720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332656"/>
            <a:ext cx="2412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Что такое музыка?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370967"/>
            <a:ext cx="48245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(греч.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μουσική,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прилагательное от греч.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μούσα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муза) — искусство, средством воплощения художественных образов для которого являются звук и тишина, особым образом организованные во времени.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	Музыка - это особенное стихийное явление, отражающее состояние ума и души композитора, проявление его психики, настроения, эмоций, любви и страсти, фантазий и впечатлений. Музыка – это трансформация космической энергии через сознание человека. Это искусство, пожалуй, самое великое и прекрасное в истории человечества! Ничто не может ярче выразить  ЭГО и сущность человека, как музыка (и поэзия)!                                                                                         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620688"/>
            <a:ext cx="7438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19. Кто из русских композиторов использовал их в своем творчестве?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916832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«Евгений Онегин»  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П. И. Чайковского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«Золотой петушок»  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Н. А. Римского - Корсакова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«Русалка»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А.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Даргомыжского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«Борис Годунов»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М. П. Мусоргского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«Руслан и Людмила» 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М. И. Глинки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«Каменный гость»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А. С. Даргомыжского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548680"/>
            <a:ext cx="6440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20. Чьё произведение вдохновило Г. Свиридова на создание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музыкальных иллюстраций?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826675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Г.В.Свиридов написал Музыкальные иллюстрации к повести А.С.Пушкина «Метель». Музыкальные иллюстрации  состоят из девяти музыкальных иллюстраций: Тройка, Пастораль, Вальс, Венчание, Марш, Весна и осень, Романс, Отзвуки вальса, Зимняя дорога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44758060_08129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2776"/>
            <a:ext cx="2592288" cy="311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36903317_bio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igpic17761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4387">
            <a:off x="7209645" y="777569"/>
            <a:ext cx="1311208" cy="1507890"/>
          </a:xfrm>
          <a:prstGeom prst="rect">
            <a:avLst/>
          </a:prstGeom>
        </p:spPr>
      </p:pic>
      <p:pic>
        <p:nvPicPr>
          <p:cNvPr id="8" name="Рисунок 7" descr="17a4316cb4a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547638">
            <a:off x="3150422" y="3262233"/>
            <a:ext cx="1974005" cy="1383611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48680"/>
            <a:ext cx="80889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21. Какие произведения этих композиторов вы можете назвать?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Глинка, Бетховен, Чайковский, Гайдн, Моцарт,  Римский-Корсаков,  Бах,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Бородин, Шопен, Мусоргский, Даргомыжский, Шуберт. Подбери портреты.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28800"/>
            <a:ext cx="50453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И. Глинка: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«Попутная песня», опера «Руслан и Людмила», «Вальс - фантазия»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 Ван Бетховен: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песня «Сурок», пьеса «К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Элизе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«Лунная» соната № 14, увертюра «Эгмонт»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И. Чайковский: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Увертюра-фантазия «Ромео и Джульетта», Первый фортепианный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концерт, Шестая симфония «Патетическая», балеты «Щелкунчик», «Спящая красавица»,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«Лебединое озеро», оперы: «Пиковая дама», «Евгений Онегин» и многое другое.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Гайдн: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Сонаты, симфонии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74249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556792"/>
            <a:ext cx="131486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eetho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122261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hajkovskij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789040"/>
            <a:ext cx="1316047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9204579_474pxJoseph_Haydn_m_229lning_av_Thomas_Hardy_fr_229n_17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5013176"/>
            <a:ext cx="1231024" cy="1555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48680"/>
            <a:ext cx="80889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21. Какие произведения этих композиторов вы можете назвать?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Глинка, Бетховен, Чайковский, Гайдн, Моцарт,  Римский-Корсаков,  Бах,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Бородин, Шопен, Мусоргский, Даргомыжский, Шуберт. Подбери портреты.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628800"/>
            <a:ext cx="51894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А. Моцарт: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40-я симфония, опера «Свадьба Фигаро», «Маленькая ночная серенада»,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«Реквием»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А. Римский – Корсаков: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 опер («Золотой петушок», «Сказка о царе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«Садко»,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«Снегурочка» и др.), симфоническая сюита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Шехеразада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С. Бах: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«Шутка»,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Токатто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фуга» ре-минор,  «Страсти по Матфею»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П. Бородин: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Вторая симфония «Богатырская», «Спящая княжна»,  Струнный квартет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1846258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1229354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RIMSKI_KORSA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564904"/>
            <a:ext cx="136095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5988314_4000491_bah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573016"/>
            <a:ext cx="122836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35px-borod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725144"/>
            <a:ext cx="1096321" cy="151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48680"/>
            <a:ext cx="80889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21. Какие произведения этих композиторов вы можете назвать?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Глинка, Бетховен, Чайковский, Гайдн, Моцарт,  Римский-Корсаков,  Бах,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Бородин, Шопен, Мусоргский, Даргомыжский, Шуберт. Подбери портреты.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56166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 Шопен: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Полонезы, вальсы, мазурки, ноктюрны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П. Мусоргский: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Фортепианный цикл «Картинки с выставки», оперы «Борис Годунов»,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Хованщина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 симфоническая картина «Ночь на Лысой горе»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С. Даргомыжский: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оперы «Русалка»,  «Каменный гость»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 Шуберт: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«Вечерняя серенада»,  молитва «Аве Мария», баллада «Лесной  царь»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1077732" cy="1590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usorgsk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564904"/>
            <a:ext cx="1238250" cy="147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argomyzhsky_8484b3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933056"/>
            <a:ext cx="1109249" cy="139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797152"/>
            <a:ext cx="1185660" cy="162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352" y="687180"/>
            <a:ext cx="8225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22. Какие сказочные оперы Н. А. Римского-Корсакова, если расположить их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определенном порядке, составят календарный круг?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28800"/>
            <a:ext cx="43924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«Ночь перед Рождеством»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зимняя сказка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«Снегурочка» и «Майская ночь» -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весенние сказки</a:t>
            </a:r>
          </a:p>
          <a:p>
            <a:endParaRPr lang="ru-RU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Опера – балет «Млада» - 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летняя сказка</a:t>
            </a:r>
          </a:p>
          <a:p>
            <a:endParaRPr lang="ru-RU" sz="24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Бессмертный»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осенняя сказочка</a:t>
            </a:r>
          </a:p>
          <a:p>
            <a:endParaRPr lang="ru-RU" dirty="0"/>
          </a:p>
        </p:txBody>
      </p:sp>
      <p:pic>
        <p:nvPicPr>
          <p:cNvPr id="4" name="Рисунок 3" descr="m_24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438128" cy="435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5445224"/>
            <a:ext cx="714375" cy="762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20688"/>
            <a:ext cx="8059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23. Экзаменуя,  какого студента консерватории, П.И.Чайковский досрочно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поставил “пятерку”, а до конца прослушивания успел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окружить высший балл целой рамкой из плюсов?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83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3456384" cy="437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99992" y="2204864"/>
            <a:ext cx="3337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Сергея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Васильевича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Рахманинова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513160">
            <a:off x="7389817" y="4428782"/>
            <a:ext cx="714375" cy="762000"/>
          </a:xfrm>
          <a:prstGeom prst="rect">
            <a:avLst/>
          </a:prstGeom>
        </p:spPr>
      </p:pic>
      <p:pic>
        <p:nvPicPr>
          <p:cNvPr id="7" name="Рисунок 6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714375" cy="762000"/>
          </a:xfrm>
          <a:prstGeom prst="rect">
            <a:avLst/>
          </a:prstGeom>
        </p:spPr>
      </p:pic>
      <p:pic>
        <p:nvPicPr>
          <p:cNvPr id="8" name="Рисунок 7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5729">
            <a:off x="4987778" y="4560793"/>
            <a:ext cx="714375" cy="762000"/>
          </a:xfrm>
          <a:prstGeom prst="rect">
            <a:avLst/>
          </a:prstGeom>
        </p:spPr>
      </p:pic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53821">
            <a:off x="7452320" y="1628800"/>
            <a:ext cx="714375" cy="762000"/>
          </a:xfrm>
          <a:prstGeom prst="rect">
            <a:avLst/>
          </a:prstGeom>
        </p:spPr>
      </p:pic>
      <p:pic>
        <p:nvPicPr>
          <p:cNvPr id="14" name="Рисунок 13" descr="1847794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60532">
            <a:off x="2648777" y="1566686"/>
            <a:ext cx="1905000" cy="1428750"/>
          </a:xfrm>
          <a:prstGeom prst="rect">
            <a:avLst/>
          </a:prstGeom>
        </p:spPr>
      </p:pic>
      <p:pic>
        <p:nvPicPr>
          <p:cNvPr id="15" name="Рисунок 14" descr="1847794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052736"/>
            <a:ext cx="1905000" cy="1428750"/>
          </a:xfrm>
          <a:prstGeom prst="rect">
            <a:avLst/>
          </a:prstGeom>
        </p:spPr>
      </p:pic>
      <p:pic>
        <p:nvPicPr>
          <p:cNvPr id="16" name="Рисунок 15" descr="1847794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81747" y="3667125"/>
            <a:ext cx="1905000" cy="1428750"/>
          </a:xfrm>
          <a:prstGeom prst="rect">
            <a:avLst/>
          </a:prstGeom>
        </p:spPr>
      </p:pic>
      <p:pic>
        <p:nvPicPr>
          <p:cNvPr id="17" name="Рисунок 16" descr="1847794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38125" y="3379093"/>
            <a:ext cx="1905000" cy="1428750"/>
          </a:xfrm>
          <a:prstGeom prst="rect">
            <a:avLst/>
          </a:prstGeom>
        </p:spPr>
      </p:pic>
      <p:pic>
        <p:nvPicPr>
          <p:cNvPr id="18" name="Рисунок 17" descr="1847794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42925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548680"/>
            <a:ext cx="73502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24. В заглавие четырех произведений А.П.Чехова введены названия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музыкальных инструментов. Назовите их.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2420888"/>
            <a:ext cx="48704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1885 год – «Контрабас и флейта»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1886 год – «Роман с контрабасом»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1887 год – «Свирель»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1894 год – «Скрипка Ротшильда»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3594600_1263126023_portrait_anton_pavlovich_che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13" y="1816711"/>
            <a:ext cx="321450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45456" y="687180"/>
            <a:ext cx="6658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25. Врубель, Лермонтов, Шаляпин, Висковатов, Рубинштейн.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объединяет всех этих людей?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1588151"/>
            <a:ext cx="81369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«Демон»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Обращение к поэме Лермонтова «Демон» не случайно. Поэт создал яркий разносторонний образ, который привлек внимание создателей других видов искусств. Его интерпретировали А.Г. Рубинштейн в опере «Демон» и М.А. Врубель в картинах и иллюстрациях к поэме. Неудивительно, что интерпретации образа в литературе, музыке и живописи имеют общие черты, но они индивидуальны, как индивидуален каждый творец.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написанию оперы Рубинштейн приступил в конце 1871 года. Автором либретто стал известный биограф и исследователь творчества Ю. Лермонтова П. А. Висковатов. Увлеченный поэмой Рубинштейн спешил с её написанием. Через три месяца она была закончена и представлена в дирекцию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театра в Петербурге. Позже последовал трехлетний период ожидания постановки, и лишь в январе 1875 года опера впервые увидела сцену. Фёдор Иванович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Шаляпин создал яркий образ Демона в опере.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48680"/>
            <a:ext cx="8118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 Назовите итальянского скрипача и композитора, который первым стал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играть в концертах наизусть?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Никколо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Паганини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(1782—1840), итальянский скрипач и композитор. Один из основоположников музыкального романтизма, заложил основы современной скрипичной техники. Первый из скрипачей, игравший в концертах наизусть.  С 1954 в Генуе проводится Международный конкурс скрипачей им. Паганини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3685415_pgn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3702744" cy="444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87824" y="157863"/>
            <a:ext cx="2412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Что такое музыка?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764704"/>
            <a:ext cx="79208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 -  это как будто узор сотканный из разных звуков, она родилась из древних заклинаний и народных песен и поднялась до бессмертных произведений Чайковского, Моцарта, Бетховена… Если бы на Земле перестала звучать музыка мир стал бы унылым и как будто немым. Человек не смог бы порадоваться с друзьями в праздник, вместе спеть, потанцевать или погрустить под тихую красивую мелодию. В дни Великой Отечественной войны песня поднимала людей в бой, жила вместе с солдатами в землянках, помогая вспомнить свой дом, самых близких и родных людей. Музыка передает мысли и чувства человека, понятные всем людям на Земле, потому что звуки музыки подарил человеку удивительно красивый окружающий его мир. Радостная и торжественная, нежная и печальная – музыка открывает нам мир добра и красоты.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83768" y="4437112"/>
            <a:ext cx="4176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 чуть слышно поет,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Кружится дождь листопада,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Чуткая музыка всюду живет,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прислушаться надо.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6182">
            <a:off x="6389573" y="3534805"/>
            <a:ext cx="2247427" cy="1789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4382" flipH="1">
            <a:off x="273570" y="4120143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260648"/>
            <a:ext cx="7212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27. Продолжите ряд пословиц и поговорок о музыке и музыкантах: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75656" y="791126"/>
            <a:ext cx="56886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Какова душа – такие и песни.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бойся того, кто песни поёт,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бойся того, кто дремлет.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спрашивай глухого про пенье соловья.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умеешь петь, в запевалы не суйся.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Соловей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берёт пением,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человек умением.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 запевалы и песня не поется.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песне и напев.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Гусли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самогуды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сами заводятся, сами играют, сами пляшут, сами песни поют.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рад бы спел, да голос не смел.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Затянул бы я песню, да подголосков нет.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Учился читать да писать, а выучился петь да плясать.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всякая песня до конца допевается.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Спела б и рыбка песенку, когда б голос был.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Старая песня на новый лад.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Были б песни, будут и пляски.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Натощак и песня не поется.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 нем песни напевают, сказки сказывают.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Петь вместе, а говорить порознь.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Хоть песни пой, хоть волком вой.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Доведется и нам свою песенку спеть.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словах, что на гуслях, а на деле, что на балалайке.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Певали и мы эту песню, да устали.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Полпесенки спела — половина дела.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Звонки бубны за горами.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пляске погудка, по песне припев.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Хороша потеха гусли, а ореха не стоят.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Рано пташка запела, как бы кошка не съела.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Слышали мы эту песенку.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Звони, звони, да и перезванивай!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Звенят бубны хорошо, да плохо кормят.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Скоморох голос на гудке настроит, а житья своего не устроит.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 всякого скомороха свои погудки.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410" y="548680"/>
            <a:ext cx="8851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28. Укажите, в какой опере (второй список) встречаются герои из  первого списка. </a:t>
            </a: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Можно сопровождать свои ответы иллюстрациями.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331640" y="1340768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– опера – композитор: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Водемон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Роберт – «Иоланта» П. И. Чайковский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Мельник, Наташа – «Русалка» А. С. Даргомыжский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Грязной,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Бомеля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«Царская невеста» Н. А. Римский - Корсаков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Пимен, Юродивый – «Борис Годунов» М. П. Мусоргский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Елецкий, Лиза – «Пиковая дама» П. И. Чайковский</a:t>
            </a:r>
          </a:p>
        </p:txBody>
      </p:sp>
      <p:pic>
        <p:nvPicPr>
          <p:cNvPr id="5" name="Рисунок 4" descr="031218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140968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0653267_1297657065_darg3_rusalk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140968"/>
            <a:ext cx="225136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140968"/>
            <a:ext cx="2184959" cy="146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review_NechaevMatorinKudryash(D)B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869160"/>
            <a:ext cx="2260856" cy="150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676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797152"/>
            <a:ext cx="2182765" cy="165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520" y="35730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364502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5730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53732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53732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410" y="548680"/>
            <a:ext cx="8851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28. Укажите, в какой опере (второй список) встречаются герои из  первого списка. </a:t>
            </a: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Можно сопровождать свои ответы иллюстрациями.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1412776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– опера – композитор: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Ольга,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Гремин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«Евгений Онегин» П. И. Чайковский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Собинин,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Антонида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«Жизнь за царя» («Иван Сусанин») М. И. Глинка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Мезгирь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Купава – «Снегурочка»  Н. А. Римский - Корсаков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9. Анна,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Лаура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«Каменный гость» А. С. Даргомыжский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Кончак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Владимир – «Князь Игорь» А. П. Бородин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4522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7170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4452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7890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onegi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3212976"/>
            <a:ext cx="232587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008-015-Arija-pesnja-v-opere-kotoruju-ispolnjajut-solis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212976"/>
            <a:ext cx="225216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negyroshka_01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212976"/>
            <a:ext cx="2304255" cy="153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72596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941168"/>
            <a:ext cx="1872208" cy="1458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941168"/>
            <a:ext cx="1944216" cy="1522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20688"/>
            <a:ext cx="8217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 Поводом для создания цикла пьес "Картинки с выставки" послужила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картин и рисунков известного русского художника и архитектора.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автор музыки, назовите так же имя художника.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usorgsk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2952328" cy="350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Kartinky - Hartman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14530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03648" y="5373216"/>
            <a:ext cx="2029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Модест Петрович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Мусоргский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 Александрович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Гартман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ota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789040"/>
            <a:ext cx="2592288" cy="1757703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a1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68760"/>
            <a:ext cx="2718511" cy="261122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620688"/>
            <a:ext cx="7279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30. Какой танец на своей Родине, в Германии, в старину назывался </a:t>
            </a: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роллер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круженец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дреер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вертенец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3861048"/>
            <a:ext cx="4320480" cy="231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ВАЛЬС.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По-немецки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вальцер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что значит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вращательный,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танец – вращение.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ard5_6268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412776"/>
            <a:ext cx="3384376" cy="4861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620689"/>
            <a:ext cx="75472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31. Какому молдавскому композитору принадлежит авторство вальса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кинофильма «Мой ласковый и нежный зверь»?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844824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Евгений Дога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«Мой ласковый и нежный зверь» — художественный фильм, снятый по мотивам повести А. П. Чехова «Драма на охоте» (режиссёр Эмиль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Лотяну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Лотяну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признался, что тот вальс на озере - живой нерв фильма «Мой ласковый и нежный зверь», «тончайшая паутина звуков, сотканная из грез и былей, порывов и предчувствий...» Музыка без слов написала чью-то драму души. Она расширила пространство драмы, протянула куда-то за экранное изображение линию судьбы героев.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1614_ee00f5581723bb37ee1f776e7dc8df4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916831"/>
            <a:ext cx="3024336" cy="3294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3688" y="548680"/>
            <a:ext cx="5738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32. Кто был признан лучшим пианистом XVIII века?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213302"/>
            <a:ext cx="4176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два из трех «венских классиков»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 и Бетховен.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этот период к пианистам в первую очередь предъявлялось требование уметь импровизировать. Профессия пианиста была тесно связана 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композиторством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даже при исполнении чужих произведений считалась правильной его собственная трактовка, вольная интерпретация. Сегодня такое исполнение посчитали бы безвкусным, неправильным, даже неумелым.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5158088_541_moz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2140520" cy="27294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555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3789d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3573016"/>
            <a:ext cx="2715730" cy="29246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555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01205172303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07949">
            <a:off x="4946711" y="3081526"/>
            <a:ext cx="3665862" cy="115212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92648" y="410181"/>
            <a:ext cx="5481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33. Кто первым начал поддерживать Шуберта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исполнять его песни на собственных концертах?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628800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 много сделал для Шуберта знаменитый певец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Иоганн Михаэль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Фогль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которому понравились его необычные, простые песни: он стал выступать с ними во всех концертах. Шуберт, никуда за всю жизнь не уезжавший дальше предместий Вены, поехал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Фоглем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гастрольную поездку по Верхней Австрии — на родину певца — и даже аккомпанировал ему.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22682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ranc_shubert_ocherki_zhizni_i_tvorchestva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96752"/>
            <a:ext cx="2237047" cy="307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nota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293096"/>
            <a:ext cx="2376264" cy="161122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404664"/>
            <a:ext cx="70852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34. Кто сказал про Бетховена такие слова: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«Обратите внимание на него! Он всех заставит о себе говорить!»?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eethoven_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56992"/>
            <a:ext cx="435917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olfgang-amadeus-mozart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3714866" cy="278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55976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 слова сказал </a:t>
            </a:r>
            <a:r>
              <a:rPr lang="vi-VN" b="1" dirty="0" smtClean="0">
                <a:solidFill>
                  <a:srgbClr val="C00000"/>
                </a:solidFill>
                <a:latin typeface="+mj-lt"/>
              </a:rPr>
              <a:t>Вольфганг Амадей Моцарт,</a:t>
            </a:r>
            <a:r>
              <a:rPr lang="vi-VN" b="1" dirty="0" smtClean="0">
                <a:latin typeface="+mj-lt"/>
              </a:rPr>
              <a:t> полное имя Иоганн Хризостом Вольфганг Теофил Моцарт</a:t>
            </a:r>
            <a:endParaRPr lang="ru-RU" b="1" dirty="0">
              <a:latin typeface="+mj-lt"/>
            </a:endParaRPr>
          </a:p>
        </p:txBody>
      </p:sp>
      <p:pic>
        <p:nvPicPr>
          <p:cNvPr id="8" name="Рисунок 7" descr="nota2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26539">
            <a:off x="2756980" y="4130242"/>
            <a:ext cx="1887877" cy="191798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88640"/>
            <a:ext cx="6577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оставьте кроссворд о композиторах и их произведениях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692696"/>
            <a:ext cx="8208912" cy="5904656"/>
          </a:xfrm>
          <a:prstGeom prst="roundRect">
            <a:avLst/>
          </a:prstGeom>
          <a:solidFill>
            <a:srgbClr val="FFA0FF">
              <a:alpha val="48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4177" y="836712"/>
            <a:ext cx="2880320" cy="360040"/>
          </a:xfrm>
          <a:prstGeom prst="roundRect">
            <a:avLst/>
          </a:prstGeom>
          <a:solidFill>
            <a:srgbClr val="FF8FFF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По вертикали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5042" r="51081" b="75493"/>
          <a:stretch/>
        </p:blipFill>
        <p:spPr>
          <a:xfrm>
            <a:off x="629293" y="2060846"/>
            <a:ext cx="2988059" cy="6037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314209"/>
            <a:ext cx="3054350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22369"/>
          <a:stretch/>
        </p:blipFill>
        <p:spPr bwMode="auto">
          <a:xfrm>
            <a:off x="4646058" y="6053740"/>
            <a:ext cx="2928046" cy="108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593"/>
          <a:stretch/>
        </p:blipFill>
        <p:spPr bwMode="auto">
          <a:xfrm>
            <a:off x="1259632" y="2827588"/>
            <a:ext cx="3054350" cy="3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9293" y="3359394"/>
            <a:ext cx="2988059" cy="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701227"/>
            <a:ext cx="3054350" cy="6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9293" y="4509120"/>
            <a:ext cx="2988059" cy="3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4941168"/>
            <a:ext cx="3054349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74"/>
          <a:stretch/>
        </p:blipFill>
        <p:spPr bwMode="auto">
          <a:xfrm>
            <a:off x="629293" y="5445224"/>
            <a:ext cx="2988060" cy="74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058" y="1314209"/>
            <a:ext cx="2917617" cy="4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1854269"/>
            <a:ext cx="2917617" cy="4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486" y="2419380"/>
            <a:ext cx="2917617" cy="37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486" y="2797065"/>
            <a:ext cx="2912129" cy="3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252813"/>
            <a:ext cx="2917617" cy="34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487" y="3745216"/>
            <a:ext cx="2917616" cy="31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169255"/>
            <a:ext cx="2923348" cy="36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488" y="4668815"/>
            <a:ext cx="2917616" cy="44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5190573"/>
            <a:ext cx="2923348" cy="6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4" y="476672"/>
            <a:ext cx="8064896" cy="4896544"/>
          </a:xfrm>
          <a:prstGeom prst="horizontalScroll">
            <a:avLst/>
          </a:prstGeom>
          <a:solidFill>
            <a:srgbClr val="FF6699">
              <a:alpha val="44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476672"/>
            <a:ext cx="327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Что такое музыковедение?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1484784"/>
            <a:ext cx="77048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МУЗЫКОВЕДЕНИЕ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наука о музыке, область искусствоведения. Отрасли музыковедения - теория музыки, история музыки, музыкальная палеография, музыкальная этнография (музыкальная фольклористика, изучение профессиональной музыки, устной традиции у неевропейских народов), музыкальное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инструментоведение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социология музыки, музыкальная эстетика, музыкальная критика. Теория музыки включает учения о мелодии, гармонии, полифонии, музыкальном ритме и метре, инструментовке, анализе музыкального произведения и музыкальных формах. Начальные сведения по различным музыкально-теоретическим предметам излагаются в элементарной теории музыки. К теории музыки относят и научно-методические дисциплины, разрабатывающие принципы музыкального исполнения и развития музыкального слуха (сольфеджио). Музыкальная акустика - раздел музыки и общей акустики, музыкальная психология - музыки и психологии)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МАМА\картинки на школьныю тему\анемашки для през. карандаш перо ластикk\Feather_writ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58000"/>
            <a:ext cx="333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88640"/>
            <a:ext cx="6577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оставьте кроссворд о композиторах и их произведениях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692696"/>
            <a:ext cx="8136904" cy="5904656"/>
          </a:xfrm>
          <a:prstGeom prst="roundRect">
            <a:avLst/>
          </a:prstGeom>
          <a:solidFill>
            <a:srgbClr val="FFA0FF">
              <a:alpha val="48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0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431" y="847984"/>
            <a:ext cx="290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0181" y="836712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По горизонтали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6260" b="90081"/>
          <a:stretch/>
        </p:blipFill>
        <p:spPr>
          <a:xfrm>
            <a:off x="971600" y="1364050"/>
            <a:ext cx="3037662" cy="4734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27769" y="5445224"/>
            <a:ext cx="30376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1" y="2060848"/>
            <a:ext cx="3037662" cy="4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54462" y="2788085"/>
            <a:ext cx="3037661" cy="37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50833" y="3448945"/>
            <a:ext cx="3019307" cy="39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61" y="4097173"/>
            <a:ext cx="3019306" cy="3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60" y="4729562"/>
            <a:ext cx="3019307" cy="36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78" y="5445224"/>
            <a:ext cx="3019305" cy="33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169" y="1364050"/>
            <a:ext cx="3037662" cy="3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93731" y="2060848"/>
            <a:ext cx="3015034" cy="47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169" y="2788085"/>
            <a:ext cx="3037662" cy="2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01945" y="3448945"/>
            <a:ext cx="3037662" cy="33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169" y="4097173"/>
            <a:ext cx="3037662" cy="3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169" y="4729562"/>
            <a:ext cx="3037661" cy="28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66461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7128792" cy="6408712"/>
          </a:xfrm>
          <a:prstGeom prst="roundRect">
            <a:avLst/>
          </a:prstGeom>
          <a:solidFill>
            <a:srgbClr val="FFA0FF">
              <a:alpha val="48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00000"/>
                </a:solidFill>
              </a:ln>
            </a:endParaRPr>
          </a:p>
        </p:txBody>
      </p:sp>
      <p:pic>
        <p:nvPicPr>
          <p:cNvPr id="2" name="Рисунок 1" descr="img0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32656"/>
            <a:ext cx="5724144" cy="5958840"/>
          </a:xfrm>
          <a:prstGeom prst="rect">
            <a:avLst/>
          </a:prstGeom>
        </p:spPr>
      </p:pic>
      <p:pic>
        <p:nvPicPr>
          <p:cNvPr id="5" name="Рисунок 4" descr="9c2c51b017c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8640"/>
            <a:ext cx="705948" cy="897310"/>
          </a:xfrm>
          <a:prstGeom prst="rect">
            <a:avLst/>
          </a:prstGeom>
        </p:spPr>
      </p:pic>
      <p:pic>
        <p:nvPicPr>
          <p:cNvPr id="6" name="Рисунок 5" descr="9c2c51b017c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647387">
            <a:off x="7132224" y="5310596"/>
            <a:ext cx="723247" cy="919298"/>
          </a:xfrm>
          <a:prstGeom prst="rect">
            <a:avLst/>
          </a:prstGeom>
        </p:spPr>
      </p:pic>
      <p:pic>
        <p:nvPicPr>
          <p:cNvPr id="7" name="Рисунок 6" descr="9c2c51b017c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796005">
            <a:off x="1382729" y="5285373"/>
            <a:ext cx="776915" cy="987513"/>
          </a:xfrm>
          <a:prstGeom prst="rect">
            <a:avLst/>
          </a:prstGeom>
        </p:spPr>
      </p:pic>
      <p:pic>
        <p:nvPicPr>
          <p:cNvPr id="8" name="Рисунок 7" descr="9c2c51b017c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481399">
            <a:off x="1117748" y="1528444"/>
            <a:ext cx="747108" cy="949627"/>
          </a:xfrm>
          <a:prstGeom prst="rect">
            <a:avLst/>
          </a:prstGeom>
        </p:spPr>
      </p:pic>
      <p:pic>
        <p:nvPicPr>
          <p:cNvPr id="9" name="Рисунок 8" descr="9c2c51b017c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03390">
            <a:off x="7250358" y="2602369"/>
            <a:ext cx="748441" cy="951321"/>
          </a:xfrm>
          <a:prstGeom prst="rect">
            <a:avLst/>
          </a:prstGeom>
        </p:spPr>
      </p:pic>
      <p:pic>
        <p:nvPicPr>
          <p:cNvPr id="10" name="Рисунок 9" descr="_55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653136"/>
            <a:ext cx="948706" cy="913256"/>
          </a:xfrm>
          <a:prstGeom prst="rect">
            <a:avLst/>
          </a:prstGeom>
        </p:spPr>
      </p:pic>
      <p:pic>
        <p:nvPicPr>
          <p:cNvPr id="11" name="Рисунок 10" descr="thpinkno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2076210"/>
            <a:ext cx="570359" cy="631197"/>
          </a:xfrm>
          <a:prstGeom prst="rect">
            <a:avLst/>
          </a:prstGeom>
        </p:spPr>
      </p:pic>
      <p:pic>
        <p:nvPicPr>
          <p:cNvPr id="13" name="Рисунок 12" descr="thpinkno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7511" y="4581128"/>
            <a:ext cx="650674" cy="720079"/>
          </a:xfrm>
          <a:prstGeom prst="rect">
            <a:avLst/>
          </a:prstGeom>
        </p:spPr>
      </p:pic>
      <p:pic>
        <p:nvPicPr>
          <p:cNvPr id="15" name="Рисунок 14" descr="nota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797152"/>
            <a:ext cx="1274382" cy="864096"/>
          </a:xfrm>
          <a:prstGeom prst="rect">
            <a:avLst/>
          </a:prstGeom>
        </p:spPr>
      </p:pic>
      <p:pic>
        <p:nvPicPr>
          <p:cNvPr id="16" name="Рисунок 15" descr="621823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5856" y="836712"/>
            <a:ext cx="504056" cy="504056"/>
          </a:xfrm>
          <a:prstGeom prst="rect">
            <a:avLst/>
          </a:prstGeom>
        </p:spPr>
      </p:pic>
      <p:pic>
        <p:nvPicPr>
          <p:cNvPr id="17" name="Рисунок 16" descr="thpinkno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2860617"/>
            <a:ext cx="504056" cy="55782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944" y="884761"/>
            <a:ext cx="6048672" cy="558209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00000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77042">
            <a:off x="2051434" y="1133577"/>
            <a:ext cx="4881707" cy="50844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05593" y="260648"/>
            <a:ext cx="3888432" cy="504056"/>
          </a:xfrm>
          <a:prstGeom prst="roundRect">
            <a:avLst/>
          </a:prstGeom>
          <a:solidFill>
            <a:srgbClr val="FFA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«Знатоки музыки»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81" y="4869160"/>
            <a:ext cx="1296144" cy="12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5392">
            <a:off x="6961015" y="3394641"/>
            <a:ext cx="10175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4187">
            <a:off x="6928498" y="2707756"/>
            <a:ext cx="10175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3695">
            <a:off x="6213633" y="2887643"/>
            <a:ext cx="10175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В отрасли музыковедения включена музыкальная этнография. Что она изучает?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340768"/>
            <a:ext cx="7200800" cy="4248472"/>
          </a:xfrm>
          <a:prstGeom prst="roundRect">
            <a:avLst/>
          </a:prstGeom>
          <a:solidFill>
            <a:srgbClr val="FF6699">
              <a:alpha val="55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Этнография музыкальная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etnos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народ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grapo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пишу) - научная дисциплина, посвященная изучению народной музыки. Известна в разных странах и в различные исторические периоды под названиями: музыкальная фольклористика, музыкальная этнология (в странах нем. и слав. яз.), сравнительное музыкознание (в ряде стран Зап. Европы),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этномузыкология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англоязычной, ныне также во франкоязычной традиции),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этномузыкознание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РФ).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F:\МАМА\картинки муз\анимации\ноты\muzyka-57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2197">
            <a:off x="582925" y="5139725"/>
            <a:ext cx="1160372" cy="1080000"/>
          </a:xfrm>
          <a:prstGeom prst="rect">
            <a:avLst/>
          </a:prstGeom>
          <a:noFill/>
        </p:spPr>
      </p:pic>
      <p:pic>
        <p:nvPicPr>
          <p:cNvPr id="5" name="Picture 8" descr="F:\МАМА\картинки муз\анимации\ноты\muzyka-57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1877">
            <a:off x="147148" y="2439769"/>
            <a:ext cx="1160372" cy="1080000"/>
          </a:xfrm>
          <a:prstGeom prst="rect">
            <a:avLst/>
          </a:prstGeom>
          <a:noFill/>
        </p:spPr>
      </p:pic>
      <p:pic>
        <p:nvPicPr>
          <p:cNvPr id="7" name="Picture 8" descr="F:\МАМА\картинки муз\анимации\ноты\muzyka-57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5340">
            <a:off x="7465392" y="2307388"/>
            <a:ext cx="1160372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95736" y="476672"/>
            <a:ext cx="4548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Что такое музыкальные инструменты?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0" y="1052736"/>
            <a:ext cx="9144000" cy="5544616"/>
          </a:xfrm>
          <a:prstGeom prst="ribbon">
            <a:avLst/>
          </a:prstGeom>
          <a:solidFill>
            <a:srgbClr val="FF6699">
              <a:alpha val="39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39752" y="1475492"/>
            <a:ext cx="41764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Музыка́льные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инструме́нты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предметы, с помощью которых извлекаются различные музыкальные, а также немузыкальные неорганизованные звуки для исполнения музыкального произведения.   Физическая основа музыкального инструмента, производящего музыкальные звуки (за исключением цифровых электрических устройств), это резонатор. Это может быть струна, столб воздуха в некотором объёме, колебательный контур, или иной объект, способный запасать подведённую энергию в виде колебаний. Резонансная частота резонатора определяет основной тон (первый обертон) производимого звука. Инструмент может производить столько звуков одновременно, сколько резонаторов в нём смонтировано. Звучание начинается в момент ввода энергии в резонатор. Резонансные частоты резонаторов некоторых инструментов часто можно плавно или дискретно изменять в процессе игры на инструменте. Для принудительного прекращения звучания можно использовать демпфирование.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5" descr="F:\МАМА\картинки муз\анимации\9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672" y="260648"/>
            <a:ext cx="2952328" cy="16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:\МАМА\картинки муз\анимации\ноты\muzyka-57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8938">
            <a:off x="7230279" y="4229385"/>
            <a:ext cx="1160372" cy="1080000"/>
          </a:xfrm>
          <a:prstGeom prst="rect">
            <a:avLst/>
          </a:prstGeom>
          <a:noFill/>
        </p:spPr>
      </p:pic>
      <p:pic>
        <p:nvPicPr>
          <p:cNvPr id="8" name="Picture 8" descr="F:\МАМА\картинки муз\анимации\ноты\muzyka-57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5432">
            <a:off x="926202" y="4051731"/>
            <a:ext cx="1160372" cy="1080000"/>
          </a:xfrm>
          <a:prstGeom prst="rect">
            <a:avLst/>
          </a:prstGeom>
          <a:noFill/>
        </p:spPr>
      </p:pic>
      <p:pic>
        <p:nvPicPr>
          <p:cNvPr id="9" name="Picture 8" descr="F:\МАМА\картинки муз\анимации\ноты\muzyka-57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5340">
            <a:off x="840658" y="1371284"/>
            <a:ext cx="1160372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548680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Перечисли по группам музыкальные инструменты. Подберите картинки.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536" y="1052736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Ныне существующие обыкновенные музыкальные инструменты подразделяются на несколько групп: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струнные, духовые, язычковые, ударные.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отдельную группу можно выделить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клавишные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инструменты, хотя способы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звукоизвлечения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них зачастую различны.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780928"/>
            <a:ext cx="2808312" cy="720080"/>
          </a:xfrm>
          <a:prstGeom prst="round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  <a:hlinkClick r:id="rId2" action="ppaction://hlinksldjump"/>
              </a:rPr>
              <a:t>Струнные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3645024"/>
            <a:ext cx="2808312" cy="720080"/>
          </a:xfrm>
          <a:prstGeom prst="round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  <a:hlinkClick r:id="rId3" action="ppaction://hlinksldjump"/>
              </a:rPr>
              <a:t>Духовые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4509120"/>
            <a:ext cx="2808312" cy="720080"/>
          </a:xfrm>
          <a:prstGeom prst="round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  <a:hlinkClick r:id="rId4" action="ppaction://hlinksldjump"/>
              </a:rPr>
              <a:t>Язычковые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5373216"/>
            <a:ext cx="2808312" cy="720080"/>
          </a:xfrm>
          <a:prstGeom prst="round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  <a:hlinkClick r:id="rId5" action="ppaction://hlinksldjump"/>
              </a:rPr>
              <a:t>Ударные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9" name="Picture 3" descr="F:\Классика\Разработки уроков музыки\Музыкальная грамота\Как нотки научились петь\4132-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4382" flipH="1">
            <a:off x="5853681" y="2607976"/>
            <a:ext cx="2247427" cy="167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384339"/>
            <a:ext cx="7164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СТРУННЫЕ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СМЫЧКОВЫЕ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3851756"/>
            <a:ext cx="806489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этих инструментах звук возникает благодаря колебаниям струн. При игре на скрипке, альте, виолончели и контрабасе для извлечения звука используется смычок. Есть и другие струнные инструменты, щипковые, например гитара. Чтобы заставить струну колебаться, по ней необходимо ударить или дернуть, щипнуть ее. Чтобы изменить высоту звучания, музыкант должен в определенном месте прижать струну. Дека  -  часть корпуса струнных инструментов, служит для отражения и усиления звука. К струнным смычковым инструментам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относятся: </a:t>
            </a:r>
            <a:r>
              <a:rPr lang="ru-RU" sz="2400" b="1" kern="0" dirty="0" smtClean="0">
                <a:solidFill>
                  <a:srgbClr val="C00000"/>
                </a:solidFill>
                <a:latin typeface="Monotype Corsiva" pitchFamily="66" charset="0"/>
              </a:rPr>
              <a:t>скрипка, альт,   виолончель и контрабас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stringed-instrument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608512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1268760"/>
            <a:ext cx="3798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тетивы струна возникла,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Упругой быть она привыкла,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только в луке не звенела,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Певучим голосом не пела.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 человеческий решил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Струну создать из тонких жил.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сокровенный тот момент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струнный инструмент.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12360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4656</Words>
  <Application>Microsoft Office PowerPoint</Application>
  <PresentationFormat>Экран (4:3)</PresentationFormat>
  <Paragraphs>327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Муниципальное бюджетное  общеобразовательное учреждение  города Иркутска  средняя общеобразовательная школа № 12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инга</cp:lastModifiedBy>
  <cp:revision>79</cp:revision>
  <dcterms:created xsi:type="dcterms:W3CDTF">2013-03-02T11:51:33Z</dcterms:created>
  <dcterms:modified xsi:type="dcterms:W3CDTF">2016-02-16T08:49:28Z</dcterms:modified>
</cp:coreProperties>
</file>