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68" r:id="rId4"/>
    <p:sldId id="25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6" r:id="rId22"/>
    <p:sldId id="285" r:id="rId23"/>
    <p:sldId id="26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CC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1086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71538" y="1571612"/>
            <a:ext cx="657229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Урок математики,</a:t>
            </a:r>
          </a:p>
          <a:p>
            <a:pPr algn="ctr">
              <a:defRPr/>
            </a:pPr>
            <a:r>
              <a:rPr lang="ru-RU" sz="54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1в класс.</a:t>
            </a:r>
          </a:p>
          <a:p>
            <a:pPr algn="ctr">
              <a:defRPr/>
            </a:pPr>
            <a:r>
              <a:rPr lang="ru-RU" sz="54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УМК «Перспектива» </a:t>
            </a:r>
            <a:endParaRPr lang="ru-RU" sz="5400" b="1" dirty="0">
              <a:ln w="19050">
                <a:solidFill>
                  <a:prstClr val="white"/>
                </a:solidFill>
                <a:prstDash val="solid"/>
              </a:ln>
              <a:solidFill>
                <a:srgbClr val="0000CC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5733256"/>
            <a:ext cx="72448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Составила: Булах Ольга Владимировна,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учитель начальных классов,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МБОУ СОШ №1 г.Завитинска Амурской области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dirty="0" err="1" smtClean="0">
                <a:solidFill>
                  <a:srgbClr val="C00000"/>
                </a:solidFill>
                <a:latin typeface="Monotype Corsiva" pitchFamily="66" charset="0"/>
              </a:rPr>
              <a:t>Физминутка</a:t>
            </a:r>
            <a:endParaRPr lang="ru-RU" sz="60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916832"/>
            <a:ext cx="770485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Мы решали, мы считали,</a:t>
            </a:r>
          </a:p>
          <a:p>
            <a:pPr algn="ctr"/>
            <a:r>
              <a:rPr lang="ru-RU" sz="40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А теперь все дружно встали.</a:t>
            </a:r>
          </a:p>
          <a:p>
            <a:pPr algn="ctr"/>
            <a:r>
              <a:rPr lang="ru-RU" sz="40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Чтоб движенья выполнять</a:t>
            </a:r>
          </a:p>
          <a:p>
            <a:pPr algn="ctr"/>
            <a:r>
              <a:rPr lang="ru-RU" sz="40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Нужно быстро сосчитать.</a:t>
            </a:r>
          </a:p>
          <a:p>
            <a:pPr algn="ctr"/>
            <a:r>
              <a:rPr lang="ru-RU" sz="40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Все готовы? Всё в порядке?</a:t>
            </a:r>
          </a:p>
          <a:p>
            <a:pPr algn="ctr"/>
            <a:r>
              <a:rPr lang="ru-RU" sz="40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Начинаем мы зарядку!</a:t>
            </a:r>
          </a:p>
          <a:p>
            <a:endParaRPr lang="ru-RU" sz="5400" b="1" dirty="0" smtClean="0">
              <a:solidFill>
                <a:srgbClr val="000099"/>
              </a:solidFill>
              <a:latin typeface="Monotype Corsiva" pitchFamily="66" charset="0"/>
            </a:endParaRPr>
          </a:p>
        </p:txBody>
      </p:sp>
      <p:pic>
        <p:nvPicPr>
          <p:cNvPr id="4" name="Picture 2" descr="D:\материалы к урокам\Я УЧУСЬ\ШАБЛОН ДЛЯ ПРЕЗЕНТАЦИИ\готовые шаблоны\Шаблон Школьная страна\Девочка для триггер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5143512"/>
            <a:ext cx="1928826" cy="1571612"/>
          </a:xfrm>
          <a:prstGeom prst="rect">
            <a:avLst/>
          </a:prstGeom>
          <a:noFill/>
        </p:spPr>
      </p:pic>
      <p:pic>
        <p:nvPicPr>
          <p:cNvPr id="5" name="Picture 2" descr="D:\материалы к урокам\Я УЧУСЬ\ШАБЛОН ДЛЯ ПРЕЗЕНТАЦИИ\готовые шаблоны\Шаблон Школьная страна\мальчик для триггер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8399" y="5143488"/>
            <a:ext cx="1714512" cy="1714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367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99"/>
                </a:solidFill>
              </a:rPr>
              <a:t>Сколько палочек до точки,</a:t>
            </a:r>
            <a:br>
              <a:rPr lang="ru-RU" b="1" dirty="0" smtClean="0">
                <a:solidFill>
                  <a:srgbClr val="000099"/>
                </a:solidFill>
              </a:rPr>
            </a:br>
            <a:r>
              <a:rPr lang="ru-RU" b="1" dirty="0" smtClean="0">
                <a:solidFill>
                  <a:srgbClr val="000099"/>
                </a:solidFill>
              </a:rPr>
              <a:t>Столько встанем на носочки.</a:t>
            </a:r>
            <a:endParaRPr lang="ru-RU" b="1" dirty="0">
              <a:solidFill>
                <a:srgbClr val="000099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502994"/>
            <a:ext cx="8712968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600" dirty="0" smtClean="0">
                <a:solidFill>
                  <a:srgbClr val="C00000"/>
                </a:solidFill>
              </a:rPr>
              <a:t>/ / / / / / .</a:t>
            </a:r>
            <a:endParaRPr lang="ru-RU" sz="16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64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0099"/>
                </a:solidFill>
              </a:rPr>
              <a:t>Сколько </a:t>
            </a:r>
            <a:r>
              <a:rPr lang="ru-RU" b="1" dirty="0" smtClean="0">
                <a:solidFill>
                  <a:srgbClr val="000099"/>
                </a:solidFill>
              </a:rPr>
              <a:t>ёлочек зелёных,</a:t>
            </a:r>
            <a:r>
              <a:rPr lang="ru-RU" b="1" dirty="0">
                <a:solidFill>
                  <a:srgbClr val="000099"/>
                </a:solidFill>
              </a:rPr>
              <a:t/>
            </a:r>
            <a:br>
              <a:rPr lang="ru-RU" b="1" dirty="0">
                <a:solidFill>
                  <a:srgbClr val="000099"/>
                </a:solidFill>
              </a:rPr>
            </a:br>
            <a:r>
              <a:rPr lang="ru-RU" b="1" dirty="0">
                <a:solidFill>
                  <a:srgbClr val="000099"/>
                </a:solidFill>
              </a:rPr>
              <a:t>Столько </a:t>
            </a:r>
            <a:r>
              <a:rPr lang="ru-RU" b="1" dirty="0" smtClean="0">
                <a:solidFill>
                  <a:srgbClr val="000099"/>
                </a:solidFill>
              </a:rPr>
              <a:t>сделаем наклонов.</a:t>
            </a:r>
            <a:endParaRPr lang="ru-RU" dirty="0"/>
          </a:p>
        </p:txBody>
      </p:sp>
      <p:pic>
        <p:nvPicPr>
          <p:cNvPr id="1026" name="Picture 2" descr="http://sonnikolaev.net/slova/yol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63" y="2389854"/>
            <a:ext cx="2381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onnikolaev.net/slova/yol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80729"/>
            <a:ext cx="2381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onnikolaev.net/slova/yol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498" y="2204864"/>
            <a:ext cx="2381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onnikolaev.net/slova/yol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356992"/>
            <a:ext cx="2381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59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347" y="9178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99"/>
                </a:solidFill>
              </a:rPr>
              <a:t>Покружитесь столько раз,</a:t>
            </a:r>
            <a:r>
              <a:rPr lang="ru-RU" b="1" dirty="0">
                <a:solidFill>
                  <a:srgbClr val="000099"/>
                </a:solidFill>
              </a:rPr>
              <a:t/>
            </a:r>
            <a:br>
              <a:rPr lang="ru-RU" b="1" dirty="0">
                <a:solidFill>
                  <a:srgbClr val="000099"/>
                </a:solidFill>
              </a:rPr>
            </a:br>
            <a:r>
              <a:rPr lang="ru-RU" b="1" dirty="0" smtClean="0">
                <a:solidFill>
                  <a:srgbClr val="000099"/>
                </a:solidFill>
              </a:rPr>
              <a:t>Сколько бабочек у нас.</a:t>
            </a:r>
            <a:endParaRPr lang="ru-RU" dirty="0"/>
          </a:p>
        </p:txBody>
      </p:sp>
      <p:pic>
        <p:nvPicPr>
          <p:cNvPr id="2050" name="Picture 2" descr="http://cdn3.imgbb.ru/user/78/788715/717cb212e385fe0cc8d30df0708de4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3184667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lamastudio.ru/wp-content/uploads/2013/03/butterfly-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016720"/>
            <a:ext cx="2912151" cy="234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zooclub.ru/attach/fotogal/clip/baboch/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20" y="2204864"/>
            <a:ext cx="277230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babochkiz.narod.ru/111/fon/297_babochkiz.narod.r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76" y="4336559"/>
            <a:ext cx="3119022" cy="221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stockers.ru/linked/paras/large/inkscape_tutorial/2/inkscape_butterfly_1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49080"/>
            <a:ext cx="2592288" cy="223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82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0099"/>
                </a:solidFill>
              </a:rPr>
              <a:t>Повернитесь столько раз,</a:t>
            </a:r>
            <a:br>
              <a:rPr lang="ru-RU" b="1" dirty="0">
                <a:solidFill>
                  <a:srgbClr val="000099"/>
                </a:solidFill>
              </a:rPr>
            </a:br>
            <a:r>
              <a:rPr lang="ru-RU" b="1" dirty="0">
                <a:solidFill>
                  <a:srgbClr val="000099"/>
                </a:solidFill>
              </a:rPr>
              <a:t>Сколько </a:t>
            </a:r>
            <a:r>
              <a:rPr lang="ru-RU" b="1" dirty="0" smtClean="0">
                <a:solidFill>
                  <a:srgbClr val="000099"/>
                </a:solidFill>
              </a:rPr>
              <a:t>яблочек </a:t>
            </a:r>
            <a:r>
              <a:rPr lang="ru-RU" b="1" dirty="0">
                <a:solidFill>
                  <a:srgbClr val="000099"/>
                </a:solidFill>
              </a:rPr>
              <a:t>у нас.</a:t>
            </a:r>
            <a:endParaRPr lang="ru-RU" dirty="0"/>
          </a:p>
        </p:txBody>
      </p:sp>
      <p:pic>
        <p:nvPicPr>
          <p:cNvPr id="3074" name="Picture 2" descr="http://dietas.elembarazo.net/files/2012/08/Manzana-embaraz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2466975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dietas.elembarazo.net/files/2012/08/Manzana-embaraz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564904"/>
            <a:ext cx="2466975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dietas.elembarazo.net/files/2012/08/Manzana-embaraz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568901"/>
            <a:ext cx="2466975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05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99"/>
                </a:solidFill>
              </a:rPr>
              <a:t>Мы присядем </a:t>
            </a:r>
            <a:r>
              <a:rPr lang="ru-RU" b="1" dirty="0">
                <a:solidFill>
                  <a:srgbClr val="000099"/>
                </a:solidFill>
              </a:rPr>
              <a:t>столько раз,</a:t>
            </a:r>
            <a:br>
              <a:rPr lang="ru-RU" b="1" dirty="0">
                <a:solidFill>
                  <a:srgbClr val="000099"/>
                </a:solidFill>
              </a:rPr>
            </a:br>
            <a:r>
              <a:rPr lang="ru-RU" b="1" dirty="0">
                <a:solidFill>
                  <a:srgbClr val="000099"/>
                </a:solidFill>
              </a:rPr>
              <a:t>Сколько </a:t>
            </a:r>
            <a:r>
              <a:rPr lang="ru-RU" b="1" dirty="0" smtClean="0">
                <a:solidFill>
                  <a:srgbClr val="000099"/>
                </a:solidFill>
              </a:rPr>
              <a:t>листиков </a:t>
            </a:r>
            <a:r>
              <a:rPr lang="ru-RU" b="1" dirty="0">
                <a:solidFill>
                  <a:srgbClr val="000099"/>
                </a:solidFill>
              </a:rPr>
              <a:t>у нас.</a:t>
            </a:r>
            <a:endParaRPr lang="ru-RU" dirty="0"/>
          </a:p>
        </p:txBody>
      </p:sp>
      <p:pic>
        <p:nvPicPr>
          <p:cNvPr id="4098" name="Picture 2" descr="http://img-fotki.yandex.ru/get/4410/28257045.5d1/0_6ef89_c11e3c5d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98" y="2204864"/>
            <a:ext cx="2867562" cy="25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img-fotki.yandex.ru/get/4410/28257045.5d1/0_6ef89_c11e3c5d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991" y="4077072"/>
            <a:ext cx="2867562" cy="25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mg-fotki.yandex.ru/get/4410/28257045.5d1/0_6ef89_c11e3c5d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639064"/>
            <a:ext cx="2867562" cy="25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mg-fotki.yandex.ru/get/4410/28257045.5d1/0_6ef89_c11e3c5d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132856"/>
            <a:ext cx="2867562" cy="25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31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99"/>
                </a:solidFill>
              </a:rPr>
              <a:t>Капельки считаем,</a:t>
            </a:r>
            <a:r>
              <a:rPr lang="ru-RU" b="1" dirty="0">
                <a:solidFill>
                  <a:srgbClr val="000099"/>
                </a:solidFill>
              </a:rPr>
              <a:t/>
            </a:r>
            <a:br>
              <a:rPr lang="ru-RU" b="1" dirty="0">
                <a:solidFill>
                  <a:srgbClr val="000099"/>
                </a:solidFill>
              </a:rPr>
            </a:br>
            <a:r>
              <a:rPr lang="ru-RU" b="1" dirty="0" smtClean="0">
                <a:solidFill>
                  <a:srgbClr val="000099"/>
                </a:solidFill>
              </a:rPr>
              <a:t>Гири поднимаем.</a:t>
            </a:r>
            <a:endParaRPr lang="ru-RU" dirty="0"/>
          </a:p>
        </p:txBody>
      </p:sp>
      <p:pic>
        <p:nvPicPr>
          <p:cNvPr id="5122" name="Picture 2" descr="http://sitewater.ru/images/water_drop_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92896"/>
            <a:ext cx="2016224" cy="20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sitewater.ru/images/water_drop_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49079"/>
            <a:ext cx="2016224" cy="20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sitewater.ru/images/water_drop_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149080"/>
            <a:ext cx="2016224" cy="20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sitewater.ru/images/water_drop_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444926"/>
            <a:ext cx="2016224" cy="20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sitewater.ru/images/water_drop_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444927"/>
            <a:ext cx="2016224" cy="20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75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99"/>
                </a:solidFill>
              </a:rPr>
              <a:t>Сколько видите цветов,</a:t>
            </a:r>
            <a:r>
              <a:rPr lang="ru-RU" b="1" dirty="0">
                <a:solidFill>
                  <a:srgbClr val="000099"/>
                </a:solidFill>
              </a:rPr>
              <a:t/>
            </a:r>
            <a:br>
              <a:rPr lang="ru-RU" b="1" dirty="0">
                <a:solidFill>
                  <a:srgbClr val="000099"/>
                </a:solidFill>
              </a:rPr>
            </a:br>
            <a:r>
              <a:rPr lang="ru-RU" b="1" dirty="0" smtClean="0">
                <a:solidFill>
                  <a:srgbClr val="000099"/>
                </a:solidFill>
              </a:rPr>
              <a:t>Столько сделайте прыжков.</a:t>
            </a:r>
            <a:endParaRPr lang="ru-RU" dirty="0"/>
          </a:p>
        </p:txBody>
      </p:sp>
      <p:pic>
        <p:nvPicPr>
          <p:cNvPr id="6146" name="Picture 2" descr="http://www.diy.ru/media/st/63/6d/7c/dc0d1df4260fc02c96e3e8899a23e081d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99092"/>
            <a:ext cx="252028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diy.ru/media/st/63/6d/7c/dc0d1df4260fc02c96e3e8899a23e081d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360900"/>
            <a:ext cx="270030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diy.ru/media/st/63/6d/7c/dc0d1df4260fc02c96e3e8899a23e081d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392564"/>
            <a:ext cx="270030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20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57770" y="2330316"/>
            <a:ext cx="18710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>2 + 4 =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4581128"/>
            <a:ext cx="18710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>2 + 8 =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35193" y="3417420"/>
            <a:ext cx="17203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Arial Black" pitchFamily="34" charset="0"/>
              </a:rPr>
              <a:t>6</a:t>
            </a:r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3600" dirty="0">
                <a:solidFill>
                  <a:srgbClr val="002060"/>
                </a:solidFill>
                <a:latin typeface="Arial Black" pitchFamily="34" charset="0"/>
              </a:rPr>
              <a:t>-</a:t>
            </a:r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> 1 =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20072" y="4584248"/>
            <a:ext cx="20281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>10 </a:t>
            </a:r>
            <a:r>
              <a:rPr lang="ru-RU" sz="3600" dirty="0">
                <a:solidFill>
                  <a:srgbClr val="002060"/>
                </a:solidFill>
                <a:latin typeface="Arial Black" pitchFamily="34" charset="0"/>
              </a:rPr>
              <a:t>-</a:t>
            </a:r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3600" dirty="0">
                <a:solidFill>
                  <a:srgbClr val="002060"/>
                </a:solidFill>
                <a:latin typeface="Arial Black" pitchFamily="34" charset="0"/>
              </a:rPr>
              <a:t>3</a:t>
            </a:r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> =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57770" y="3428101"/>
            <a:ext cx="18710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Arial Black" pitchFamily="34" charset="0"/>
              </a:rPr>
              <a:t>4</a:t>
            </a:r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> + 4 =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220072" y="2299104"/>
            <a:ext cx="17203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Arial Black" pitchFamily="34" charset="0"/>
              </a:rPr>
              <a:t>7</a:t>
            </a:r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3600" dirty="0">
                <a:solidFill>
                  <a:srgbClr val="002060"/>
                </a:solidFill>
                <a:latin typeface="Arial Black" pitchFamily="34" charset="0"/>
              </a:rPr>
              <a:t>-</a:t>
            </a:r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3600" dirty="0">
                <a:solidFill>
                  <a:srgbClr val="002060"/>
                </a:solidFill>
                <a:latin typeface="Arial Black" pitchFamily="34" charset="0"/>
              </a:rPr>
              <a:t>5</a:t>
            </a:r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> =</a:t>
            </a:r>
            <a:endParaRPr lang="ru-RU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2838181" y="2187985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38181" y="3325086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14633" y="4491914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10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84305" y="4488794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40415" y="3325085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5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40415" y="2187985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15" name="Picture 2" descr="D:\материалы к урокам\Я УЧУСЬ\ШАБЛОН ДЛЯ ПРЕЗЕНТАЦИИ\готовые шаблоны\Шаблон Школьная страна\Девочка для триггер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5143512"/>
            <a:ext cx="1928826" cy="1571612"/>
          </a:xfrm>
          <a:prstGeom prst="rect">
            <a:avLst/>
          </a:prstGeom>
          <a:noFill/>
        </p:spPr>
      </p:pic>
      <p:pic>
        <p:nvPicPr>
          <p:cNvPr id="16" name="Picture 2" descr="D:\материалы к урокам\Я УЧУСЬ\ШАБЛОН ДЛЯ ПРЕЗЕНТАЦИИ\готовые шаблоны\Шаблон Школьная страна\мальчик для триггер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8399" y="5143488"/>
            <a:ext cx="1714512" cy="1714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713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044984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Эталон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57770" y="2330316"/>
            <a:ext cx="17972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Arial Black" pitchFamily="34" charset="0"/>
              </a:rPr>
              <a:t>6</a:t>
            </a:r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> – 3 =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4581128"/>
            <a:ext cx="17203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Arial Black" pitchFamily="34" charset="0"/>
              </a:rPr>
              <a:t>5</a:t>
            </a:r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3600" dirty="0">
                <a:solidFill>
                  <a:srgbClr val="002060"/>
                </a:solidFill>
                <a:latin typeface="Arial Black" pitchFamily="34" charset="0"/>
              </a:rPr>
              <a:t>-</a:t>
            </a:r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3600" dirty="0">
                <a:solidFill>
                  <a:srgbClr val="002060"/>
                </a:solidFill>
                <a:latin typeface="Arial Black" pitchFamily="34" charset="0"/>
              </a:rPr>
              <a:t>1</a:t>
            </a:r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> =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35193" y="3417420"/>
            <a:ext cx="17203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>8 </a:t>
            </a:r>
            <a:r>
              <a:rPr lang="ru-RU" sz="3600" dirty="0">
                <a:solidFill>
                  <a:srgbClr val="002060"/>
                </a:solidFill>
                <a:latin typeface="Arial Black" pitchFamily="34" charset="0"/>
              </a:rPr>
              <a:t>-</a:t>
            </a:r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> 3 =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20072" y="4584248"/>
            <a:ext cx="17203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Arial Black" pitchFamily="34" charset="0"/>
              </a:rPr>
              <a:t>9</a:t>
            </a:r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3600" dirty="0">
                <a:solidFill>
                  <a:srgbClr val="002060"/>
                </a:solidFill>
                <a:latin typeface="Arial Black" pitchFamily="34" charset="0"/>
              </a:rPr>
              <a:t>-</a:t>
            </a:r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> 4 =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57770" y="3428101"/>
            <a:ext cx="17203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>7 - </a:t>
            </a:r>
            <a:r>
              <a:rPr lang="ru-RU" sz="3600" dirty="0">
                <a:solidFill>
                  <a:srgbClr val="002060"/>
                </a:solidFill>
                <a:latin typeface="Arial Black" pitchFamily="34" charset="0"/>
              </a:rPr>
              <a:t>2</a:t>
            </a:r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> =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220072" y="2299104"/>
            <a:ext cx="20281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>10 </a:t>
            </a:r>
            <a:r>
              <a:rPr lang="ru-RU" sz="3600" dirty="0">
                <a:solidFill>
                  <a:srgbClr val="002060"/>
                </a:solidFill>
                <a:latin typeface="Arial Black" pitchFamily="34" charset="0"/>
              </a:rPr>
              <a:t>-</a:t>
            </a:r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> 6 =</a:t>
            </a:r>
            <a:endParaRPr lang="ru-RU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2838181" y="2187985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3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38181" y="3325086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5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14633" y="4491914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99565" y="4491914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5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40415" y="3325085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5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76673" y="2187984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4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15" name="Picture 2" descr="D:\материалы к урокам\Я УЧУСЬ\ШАБЛОН ДЛЯ ПРЕЗЕНТАЦИИ\готовые шаблоны\Шаблон Школьная страна\Девочка для триггер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5143512"/>
            <a:ext cx="1928826" cy="1571612"/>
          </a:xfrm>
          <a:prstGeom prst="rect">
            <a:avLst/>
          </a:prstGeom>
          <a:noFill/>
        </p:spPr>
      </p:pic>
      <p:pic>
        <p:nvPicPr>
          <p:cNvPr id="16" name="Picture 2" descr="D:\материалы к урокам\Я УЧУСЬ\ШАБЛОН ДЛЯ ПРЕЗЕНТАЦИИ\готовые шаблоны\Шаблон Школьная страна\мальчик для триггер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8399" y="5143488"/>
            <a:ext cx="1714512" cy="1714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601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1484784"/>
            <a:ext cx="56886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Урок математики</a:t>
            </a:r>
          </a:p>
          <a:p>
            <a:pPr algn="ctr"/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Мы начинаем</a:t>
            </a:r>
          </a:p>
          <a:p>
            <a:pPr algn="ctr"/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Ещё одну тайну</a:t>
            </a:r>
          </a:p>
          <a:p>
            <a:pPr algn="ctr"/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Сегодня узнаем</a:t>
            </a:r>
          </a:p>
          <a:p>
            <a:pPr algn="ctr"/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 отвлекайся,</a:t>
            </a:r>
          </a:p>
          <a:p>
            <a:pPr algn="ctr"/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Внимателен будь!</a:t>
            </a:r>
          </a:p>
          <a:p>
            <a:pPr algn="ctr"/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 новыми знаниями</a:t>
            </a:r>
          </a:p>
          <a:p>
            <a:pPr algn="ctr"/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Отправимся в путь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D:\материалы к урокам\Я УЧУСЬ\ШАБЛОН ДЛЯ ПРЕЗЕНТАЦИИ\готовые шаблоны\Шаблон Школьная страна\мальчик для триггер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5562" y="5143512"/>
            <a:ext cx="1714512" cy="1714512"/>
          </a:xfrm>
          <a:prstGeom prst="rect">
            <a:avLst/>
          </a:prstGeom>
          <a:noFill/>
        </p:spPr>
      </p:pic>
      <p:pic>
        <p:nvPicPr>
          <p:cNvPr id="5" name="Picture 2" descr="D:\материалы к урокам\Я УЧУСЬ\ШАБЛОН ДЛЯ ПРЕЗЕНТАЦИИ\готовые шаблоны\Шаблон Школьная страна\Девочка для триггер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5143512"/>
            <a:ext cx="1928826" cy="15716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37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Работа в рабочей тетради</a:t>
            </a: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26205" y="980728"/>
            <a:ext cx="35621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  <a:latin typeface="Monotype Corsiva" pitchFamily="66" charset="0"/>
              </a:rPr>
              <a:t>Стр. 42, задание 1 и 2</a:t>
            </a:r>
            <a:endParaRPr lang="ru-RU" sz="3200" dirty="0">
              <a:solidFill>
                <a:srgbClr val="000099"/>
              </a:solidFill>
            </a:endParaRPr>
          </a:p>
        </p:txBody>
      </p:sp>
      <p:pic>
        <p:nvPicPr>
          <p:cNvPr id="7170" name="Picture 2" descr="C:\Users\Оля\Pictures\img1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7071818" cy="488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материалы к урокам\Я УЧУСЬ\ШАБЛОН ДЛЯ ПРЕЗЕНТАЦИИ\готовые шаблоны\Шаблон Школьная страна\Девочка для триггер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7672" y="5074318"/>
            <a:ext cx="1928826" cy="1571612"/>
          </a:xfrm>
          <a:prstGeom prst="rect">
            <a:avLst/>
          </a:prstGeom>
          <a:noFill/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826205" y="2132856"/>
            <a:ext cx="1393272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2826205" y="1988840"/>
            <a:ext cx="1393272" cy="15121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2826205" y="2132856"/>
            <a:ext cx="1393272" cy="19442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4607302" y="2132856"/>
            <a:ext cx="1404858" cy="7200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 flipV="1">
            <a:off x="4607302" y="2420888"/>
            <a:ext cx="1404858" cy="3240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 flipV="1">
            <a:off x="4607302" y="3356992"/>
            <a:ext cx="1404858" cy="720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4607302" y="4077072"/>
            <a:ext cx="1404858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699543" y="569848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1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62486" y="569848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6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09731" y="569681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1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58105" y="569848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5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71323" y="568385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1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33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484784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Monotype Corsiva" pitchFamily="66" charset="0"/>
              </a:rPr>
              <a:t>Работа в парах</a:t>
            </a:r>
            <a:endParaRPr lang="ru-RU" sz="6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5183" y="2536736"/>
            <a:ext cx="69127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3600" b="1" dirty="0" smtClean="0">
                <a:solidFill>
                  <a:srgbClr val="000099"/>
                </a:solidFill>
              </a:rPr>
              <a:t>Прочитайте задачу. </a:t>
            </a:r>
          </a:p>
          <a:p>
            <a:pPr marL="342900" indent="-342900">
              <a:buAutoNum type="arabicPeriod"/>
            </a:pPr>
            <a:r>
              <a:rPr lang="ru-RU" sz="3600" b="1" dirty="0" smtClean="0">
                <a:solidFill>
                  <a:srgbClr val="000099"/>
                </a:solidFill>
              </a:rPr>
              <a:t>Дополните краткую запись. </a:t>
            </a:r>
          </a:p>
          <a:p>
            <a:pPr marL="342900" indent="-342900">
              <a:buAutoNum type="arabicPeriod"/>
            </a:pPr>
            <a:r>
              <a:rPr lang="ru-RU" sz="3600" b="1" dirty="0" smtClean="0">
                <a:solidFill>
                  <a:srgbClr val="000099"/>
                </a:solidFill>
              </a:rPr>
              <a:t>Решите задачу. </a:t>
            </a:r>
          </a:p>
          <a:p>
            <a:pPr marL="342900" indent="-342900">
              <a:buAutoNum type="arabicPeriod"/>
            </a:pPr>
            <a:r>
              <a:rPr lang="ru-RU" sz="3600" b="1" dirty="0" smtClean="0">
                <a:solidFill>
                  <a:srgbClr val="000099"/>
                </a:solidFill>
              </a:rPr>
              <a:t>Запишите решение и ответ.</a:t>
            </a:r>
          </a:p>
          <a:p>
            <a:pPr marL="342900" indent="-342900">
              <a:buAutoNum type="arabicPeriod"/>
            </a:pPr>
            <a:r>
              <a:rPr lang="ru-RU" sz="3600" b="1" dirty="0" smtClean="0">
                <a:solidFill>
                  <a:srgbClr val="000099"/>
                </a:solidFill>
              </a:rPr>
              <a:t>Проверьте решение.</a:t>
            </a:r>
            <a:endParaRPr lang="ru-RU" sz="3600" b="1" dirty="0">
              <a:solidFill>
                <a:srgbClr val="000099"/>
              </a:solidFill>
            </a:endParaRPr>
          </a:p>
        </p:txBody>
      </p:sp>
      <p:pic>
        <p:nvPicPr>
          <p:cNvPr id="10" name="Picture 2" descr="D:\материалы к урокам\Я УЧУСЬ\ШАБЛОН ДЛЯ ПРЕЗЕНТАЦИИ\готовые шаблоны\Шаблон Школьная страна\Девочка для триггер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5143512"/>
            <a:ext cx="1928826" cy="1571612"/>
          </a:xfrm>
          <a:prstGeom prst="rect">
            <a:avLst/>
          </a:prstGeom>
          <a:noFill/>
        </p:spPr>
      </p:pic>
      <p:pic>
        <p:nvPicPr>
          <p:cNvPr id="11" name="Picture 2" descr="D:\материалы к урокам\Я УЧУСЬ\ШАБЛОН ДЛЯ ПРЕЗЕНТАЦИИ\готовые шаблоны\Шаблон Школьная страна\мальчик для триггер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8399" y="5143488"/>
            <a:ext cx="1714512" cy="1714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827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555" y="1336204"/>
            <a:ext cx="8229600" cy="710083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rgbClr val="C00000"/>
                </a:solidFill>
                <a:latin typeface="Monotype Corsiva" pitchFamily="66" charset="0"/>
              </a:rPr>
              <a:t>Рефлексия </a:t>
            </a:r>
            <a:endParaRPr lang="ru-RU" sz="54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Заголовок 1"/>
          <p:cNvSpPr>
            <a:spLocks noGrp="1"/>
          </p:cNvSpPr>
          <p:nvPr/>
        </p:nvSpPr>
        <p:spPr bwMode="auto">
          <a:xfrm>
            <a:off x="794544" y="1474787"/>
            <a:ext cx="7543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dirty="0" smtClean="0"/>
          </a:p>
        </p:txBody>
      </p:sp>
      <p:pic>
        <p:nvPicPr>
          <p:cNvPr id="4" name="Picture 6" descr="http://opt.sklad-7.ru/published/publicdata/SKLAD7RR/attachments/SC/products_pictures/ek1918_en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44" y="2547938"/>
            <a:ext cx="1976437" cy="228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cdn.bolshoyvopros.ru/files/users/images/bf/42/bf426a43c0e996c51a2a26cd5a8f236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611" y="3707606"/>
            <a:ext cx="2249488" cy="224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i.piccy.info/i5/58/88/1428858/item_96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822" y="2046287"/>
            <a:ext cx="2132012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D:\материалы к урокам\Я УЧУСЬ\ШАБЛОН ДЛЯ ПРЕЗЕНТАЦИИ\готовые шаблоны\Шаблон Школьная страна\мальчик для триггера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88399" y="5143488"/>
            <a:ext cx="1714512" cy="1714512"/>
          </a:xfrm>
          <a:prstGeom prst="rect">
            <a:avLst/>
          </a:prstGeom>
          <a:noFill/>
        </p:spPr>
      </p:pic>
      <p:pic>
        <p:nvPicPr>
          <p:cNvPr id="8" name="Picture 2" descr="D:\материалы к урокам\Я УЧУСЬ\ШАБЛОН ДЛЯ ПРЕЗЕНТАЦИИ\готовые шаблоны\Шаблон Школьная страна\Девочка для триггера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68" y="5143512"/>
            <a:ext cx="1928826" cy="15716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15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:\материалы к урокам\Я УЧУСЬ\ШАБЛОН ДЛЯ ПРЕЗЕНТАЦИИ\готовые шаблоны\Шаблон Школьная страна\Девочка для триггер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5143512"/>
            <a:ext cx="1928826" cy="1571612"/>
          </a:xfrm>
          <a:prstGeom prst="rect">
            <a:avLst/>
          </a:prstGeom>
          <a:noFill/>
        </p:spPr>
      </p:pic>
      <p:pic>
        <p:nvPicPr>
          <p:cNvPr id="11" name="Picture 2" descr="D:\материалы к урокам\Я УЧУСЬ\ШАБЛОН ДЛЯ ПРЕЗЕНТАЦИИ\готовые шаблоны\Шаблон Школьная страна\мальчик для триггер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8399" y="5143488"/>
            <a:ext cx="1714512" cy="1714512"/>
          </a:xfrm>
          <a:prstGeom prst="rect">
            <a:avLst/>
          </a:prstGeom>
          <a:noFill/>
        </p:spPr>
      </p:pic>
      <p:pic>
        <p:nvPicPr>
          <p:cNvPr id="6148" name="Picture 4" descr="http://s1v1.irc.lv/files/1/0/0/397/sgerLuhn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732" y="2533762"/>
            <a:ext cx="2241422" cy="2525546"/>
          </a:xfrm>
          <a:prstGeom prst="rect">
            <a:avLst/>
          </a:prstGeom>
          <a:noFill/>
        </p:spPr>
      </p:pic>
      <p:pic>
        <p:nvPicPr>
          <p:cNvPr id="6150" name="Picture 6" descr="http://cs317926.vk.me/v317926748/54ab/UnEW_o7h2P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4688606"/>
            <a:ext cx="1916765" cy="1916765"/>
          </a:xfrm>
          <a:prstGeom prst="rect">
            <a:avLst/>
          </a:prstGeom>
          <a:noFill/>
        </p:spPr>
      </p:pic>
      <p:pic>
        <p:nvPicPr>
          <p:cNvPr id="6152" name="Picture 8" descr="http://liubavyshka.ru/_ph/55/1/84423278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1578850"/>
            <a:ext cx="3643338" cy="221768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 rot="19685237">
            <a:off x="128771" y="3260027"/>
            <a:ext cx="764994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Monotype Corsiva" pitchFamily="66" charset="0"/>
              </a:rPr>
              <a:t>Спасибо за урок! 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атериалы к урокам\Я УЧУСЬ\ШАБЛОН ДЛЯ ПРЕЗЕНТАЦИИ\готовые шаблоны\Шаблон Школьная страна\Девочка для триггер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5143512"/>
            <a:ext cx="1928826" cy="157161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2564904"/>
            <a:ext cx="67687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Если знаешь - не скрывай, </a:t>
            </a:r>
          </a:p>
          <a:p>
            <a:pPr algn="ctr"/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Руку быстро поднимай. </a:t>
            </a:r>
          </a:p>
          <a:p>
            <a:pPr algn="ctr"/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 кричи и не вставай, </a:t>
            </a:r>
          </a:p>
          <a:p>
            <a:pPr algn="ctr"/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Когда спросят – отвечай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!»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41277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Девиз урока:</a:t>
            </a:r>
            <a:endParaRPr lang="ru-RU" sz="4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D:\материалы к урокам\Я УЧУСЬ\ШАБЛОН ДЛЯ ПРЕЗЕНТАЦИИ\готовые шаблоны\Шаблон Школьная страна\мальчик для триггер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5562" y="5143512"/>
            <a:ext cx="1714512" cy="1714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89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материалы к урокам\Я УЧУСЬ\ШАБЛОН ДЛЯ ПРЕЗЕНТАЦИИ\готовые шаблоны\Шаблон Школьная страна\Девочка для триггер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5143512"/>
            <a:ext cx="1928826" cy="1571612"/>
          </a:xfrm>
          <a:prstGeom prst="rect">
            <a:avLst/>
          </a:prstGeom>
          <a:noFill/>
        </p:spPr>
      </p:pic>
      <p:pic>
        <p:nvPicPr>
          <p:cNvPr id="7" name="Picture 2" descr="D:\материалы к урокам\Я УЧУСЬ\ШАБЛОН ДЛЯ ПРЕЗЕНТАЦИИ\готовые шаблоны\Шаблон Школьная страна\мальчик для триггер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5562" y="5143512"/>
            <a:ext cx="1714512" cy="171451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67544" y="2143116"/>
            <a:ext cx="76763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002060"/>
                </a:solidFill>
                <a:latin typeface="Arial Black" pitchFamily="34" charset="0"/>
              </a:rPr>
              <a:t>2, 5, 7, 1, 9, 3, 10, 4</a:t>
            </a:r>
            <a:endParaRPr lang="ru-RU" sz="5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11760" y="4789569"/>
            <a:ext cx="2571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rgbClr val="FF0000"/>
                </a:solidFill>
                <a:latin typeface="Arial Black" pitchFamily="34" charset="0"/>
              </a:rPr>
              <a:t>6, 8</a:t>
            </a:r>
            <a:endParaRPr lang="ru-RU" sz="7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7646" y="3384674"/>
            <a:ext cx="7572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002060"/>
                </a:solidFill>
                <a:latin typeface="Arial Black" pitchFamily="34" charset="0"/>
              </a:rPr>
              <a:t>1, 2, 3, 4, 5, 7, 9, 10</a:t>
            </a:r>
            <a:endParaRPr lang="ru-RU" sz="54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10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79961" y="1211052"/>
            <a:ext cx="1584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002060"/>
                </a:solidFill>
                <a:latin typeface="Arial Black" pitchFamily="34" charset="0"/>
              </a:rPr>
              <a:t>10</a:t>
            </a:r>
            <a:endParaRPr lang="ru-RU" sz="6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228902" y="1897442"/>
            <a:ext cx="223224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2569698" y="2096689"/>
            <a:ext cx="108012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716016" y="2060848"/>
            <a:ext cx="93610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004048" y="1988840"/>
            <a:ext cx="1944216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482890" y="2527255"/>
            <a:ext cx="504056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524328" y="2420888"/>
            <a:ext cx="504056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020272" y="2428929"/>
            <a:ext cx="504056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991844" y="2528737"/>
            <a:ext cx="504056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821039" y="2650377"/>
            <a:ext cx="504056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345026" y="2652994"/>
            <a:ext cx="504056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142348" y="2827304"/>
            <a:ext cx="504056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632313" y="2827304"/>
            <a:ext cx="504056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443668" y="2833562"/>
            <a:ext cx="504056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964137" y="2827304"/>
            <a:ext cx="504056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6300192" y="2621388"/>
            <a:ext cx="504056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5793242" y="2621388"/>
            <a:ext cx="504056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1029600" y="2420888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1</a:t>
            </a:r>
            <a:endParaRPr lang="ru-RU" sz="36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1831715" y="2562963"/>
            <a:ext cx="553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187980" y="2758117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5</a:t>
            </a:r>
            <a:endParaRPr lang="ru-RU" sz="36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4529020" y="273984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8</a:t>
            </a:r>
            <a:endParaRPr lang="ru-RU" sz="36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5819860" y="2520124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3</a:t>
            </a:r>
            <a:endParaRPr lang="ru-RU" sz="3600" b="1" dirty="0"/>
          </a:p>
        </p:txBody>
      </p:sp>
      <p:cxnSp>
        <p:nvCxnSpPr>
          <p:cNvPr id="43" name="Прямая со стрелкой 42"/>
          <p:cNvCxnSpPr/>
          <p:nvPr/>
        </p:nvCxnSpPr>
        <p:spPr>
          <a:xfrm flipH="1">
            <a:off x="3461150" y="2204864"/>
            <a:ext cx="495211" cy="4481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4209579" y="2178838"/>
            <a:ext cx="399951" cy="5001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949263" y="2312713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10</a:t>
            </a:r>
            <a:endParaRPr lang="ru-RU" sz="36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2569698" y="5301208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9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537657" y="442890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6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611687" y="429309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5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597097" y="4443952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2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754785" y="5244287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300192" y="5478948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0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720894" y="458284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91844" y="4978042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4</a:t>
            </a:r>
          </a:p>
        </p:txBody>
      </p:sp>
      <p:pic>
        <p:nvPicPr>
          <p:cNvPr id="56" name="Picture 2" descr="D:\материалы к урокам\Я УЧУСЬ\ШАБЛОН ДЛЯ ПРЕЗЕНТАЦИИ\готовые шаблоны\Шаблон Школьная страна\мальчик для триггер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1128" y="5090283"/>
            <a:ext cx="1714512" cy="171451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25566" y="2452794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76315" y="2562963"/>
            <a:ext cx="488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649818" y="2744053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5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973492" y="2755422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2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342868" y="2520123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7567004" y="2334363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0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45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36" grpId="0"/>
      <p:bldP spid="37" grpId="0"/>
      <p:bldP spid="41" grpId="0"/>
      <p:bldP spid="47" grpId="0"/>
      <p:bldP spid="49" grpId="0"/>
      <p:bldP spid="50" grpId="0"/>
      <p:bldP spid="51" grpId="0"/>
      <p:bldP spid="52" grpId="0"/>
      <p:bldP spid="53" grpId="0"/>
      <p:bldP spid="2" grpId="0"/>
      <p:bldP spid="4" grpId="0"/>
      <p:bldP spid="39" grpId="0"/>
      <p:bldP spid="40" grpId="0"/>
      <p:bldP spid="42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19672" y="2032602"/>
            <a:ext cx="18710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>2 + 4 =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05210" y="4744142"/>
            <a:ext cx="18710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>2 + 8 =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3629109"/>
            <a:ext cx="17203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Arial Black" pitchFamily="34" charset="0"/>
              </a:rPr>
              <a:t>6</a:t>
            </a:r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3600" dirty="0">
                <a:solidFill>
                  <a:srgbClr val="002060"/>
                </a:solidFill>
                <a:latin typeface="Arial Black" pitchFamily="34" charset="0"/>
              </a:rPr>
              <a:t>-</a:t>
            </a:r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> 1 =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338265" y="3429000"/>
            <a:ext cx="20281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>10 </a:t>
            </a:r>
            <a:r>
              <a:rPr lang="ru-RU" sz="3600" dirty="0">
                <a:solidFill>
                  <a:srgbClr val="002060"/>
                </a:solidFill>
                <a:latin typeface="Arial Black" pitchFamily="34" charset="0"/>
              </a:rPr>
              <a:t>-</a:t>
            </a:r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3600" dirty="0">
                <a:solidFill>
                  <a:srgbClr val="002060"/>
                </a:solidFill>
                <a:latin typeface="Arial Black" pitchFamily="34" charset="0"/>
              </a:rPr>
              <a:t>3</a:t>
            </a:r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> =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36487" y="3134187"/>
            <a:ext cx="18710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Arial Black" pitchFamily="34" charset="0"/>
              </a:rPr>
              <a:t>4</a:t>
            </a:r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> + 4 =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631981" y="2000166"/>
            <a:ext cx="17203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Arial Black" pitchFamily="34" charset="0"/>
              </a:rPr>
              <a:t>7</a:t>
            </a:r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3600" dirty="0">
                <a:solidFill>
                  <a:srgbClr val="002060"/>
                </a:solidFill>
                <a:latin typeface="Arial Black" pitchFamily="34" charset="0"/>
              </a:rPr>
              <a:t>-</a:t>
            </a:r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3600" dirty="0">
                <a:solidFill>
                  <a:srgbClr val="002060"/>
                </a:solidFill>
                <a:latin typeface="Arial Black" pitchFamily="34" charset="0"/>
              </a:rPr>
              <a:t>5</a:t>
            </a:r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> =</a:t>
            </a:r>
            <a:endParaRPr lang="ru-RU" sz="3600" dirty="0"/>
          </a:p>
        </p:txBody>
      </p:sp>
      <p:pic>
        <p:nvPicPr>
          <p:cNvPr id="9" name="Picture 2" descr="D:\материалы к урокам\Я УЧУСЬ\ШАБЛОН ДЛЯ ПРЕЗЕНТАЦИИ\готовые шаблоны\Шаблон Школьная страна\Девочка для триггер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5143512"/>
            <a:ext cx="1928826" cy="1571612"/>
          </a:xfrm>
          <a:prstGeom prst="rect">
            <a:avLst/>
          </a:prstGeom>
          <a:noFill/>
        </p:spPr>
      </p:pic>
      <p:pic>
        <p:nvPicPr>
          <p:cNvPr id="10" name="Picture 2" descr="D:\материалы к урокам\Я УЧУСЬ\ШАБЛОН ДЛЯ ПРЕЗЕНТАЦИИ\готовые шаблоны\Шаблон Школьная страна\мальчик для триггер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8399" y="5143488"/>
            <a:ext cx="1714512" cy="1714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520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57770" y="2330316"/>
            <a:ext cx="18710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>2 + 4 =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4581128"/>
            <a:ext cx="18710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>2 + 8 =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35193" y="3417420"/>
            <a:ext cx="17203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Arial Black" pitchFamily="34" charset="0"/>
              </a:rPr>
              <a:t>6</a:t>
            </a:r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3600" dirty="0">
                <a:solidFill>
                  <a:srgbClr val="002060"/>
                </a:solidFill>
                <a:latin typeface="Arial Black" pitchFamily="34" charset="0"/>
              </a:rPr>
              <a:t>-</a:t>
            </a:r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> 1 =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20072" y="4584248"/>
            <a:ext cx="20281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>10 </a:t>
            </a:r>
            <a:r>
              <a:rPr lang="ru-RU" sz="3600" dirty="0">
                <a:solidFill>
                  <a:srgbClr val="002060"/>
                </a:solidFill>
                <a:latin typeface="Arial Black" pitchFamily="34" charset="0"/>
              </a:rPr>
              <a:t>-</a:t>
            </a:r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3600" dirty="0">
                <a:solidFill>
                  <a:srgbClr val="002060"/>
                </a:solidFill>
                <a:latin typeface="Arial Black" pitchFamily="34" charset="0"/>
              </a:rPr>
              <a:t>3</a:t>
            </a:r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> =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57770" y="3428101"/>
            <a:ext cx="18710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Arial Black" pitchFamily="34" charset="0"/>
              </a:rPr>
              <a:t>4</a:t>
            </a:r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> + 4 =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220072" y="2299104"/>
            <a:ext cx="17203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Arial Black" pitchFamily="34" charset="0"/>
              </a:rPr>
              <a:t>7</a:t>
            </a:r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3600" dirty="0">
                <a:solidFill>
                  <a:srgbClr val="002060"/>
                </a:solidFill>
                <a:latin typeface="Arial Black" pitchFamily="34" charset="0"/>
              </a:rPr>
              <a:t>-</a:t>
            </a:r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3600" dirty="0">
                <a:solidFill>
                  <a:srgbClr val="002060"/>
                </a:solidFill>
                <a:latin typeface="Arial Black" pitchFamily="34" charset="0"/>
              </a:rPr>
              <a:t>5</a:t>
            </a:r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> =</a:t>
            </a:r>
            <a:endParaRPr lang="ru-RU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2838181" y="2187985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38181" y="3325086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14633" y="4491914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10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84305" y="4488794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40415" y="3325085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5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40415" y="2187985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15" name="Picture 2" descr="D:\материалы к урокам\Я УЧУСЬ\ШАБЛОН ДЛЯ ПРЕЗЕНТАЦИИ\готовые шаблоны\Шаблон Школьная страна\Девочка для триггер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5143512"/>
            <a:ext cx="1928826" cy="1571612"/>
          </a:xfrm>
          <a:prstGeom prst="rect">
            <a:avLst/>
          </a:prstGeom>
          <a:noFill/>
        </p:spPr>
      </p:pic>
      <p:pic>
        <p:nvPicPr>
          <p:cNvPr id="16" name="Picture 2" descr="D:\материалы к урокам\Я УЧУСЬ\ШАБЛОН ДЛЯ ПРЕЗЕНТАЦИИ\готовые шаблоны\Шаблон Школьная страна\мальчик для триггер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8399" y="5143488"/>
            <a:ext cx="1714512" cy="1714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77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56" y="1421904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C00000"/>
                </a:solidFill>
                <a:latin typeface="Monotype Corsiva" pitchFamily="66" charset="0"/>
              </a:rPr>
              <a:t>Тема урока:</a:t>
            </a:r>
            <a:endParaRPr lang="ru-RU" sz="60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2564904"/>
            <a:ext cx="853310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000099"/>
                </a:solidFill>
                <a:latin typeface="Monotype Corsiva" pitchFamily="66" charset="0"/>
              </a:rPr>
              <a:t>Название чисел при вычитании.</a:t>
            </a:r>
            <a:endParaRPr lang="ru-RU" sz="5400" b="1" dirty="0">
              <a:solidFill>
                <a:srgbClr val="000099"/>
              </a:solidFill>
            </a:endParaRPr>
          </a:p>
        </p:txBody>
      </p:sp>
      <p:pic>
        <p:nvPicPr>
          <p:cNvPr id="4" name="Picture 2" descr="D:\материалы к урокам\Я УЧУСЬ\ШАБЛОН ДЛЯ ПРЕЗЕНТАЦИИ\готовые шаблоны\Шаблон Школьная страна\мальчик для триггер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5229200"/>
            <a:ext cx="1714512" cy="1714512"/>
          </a:xfrm>
          <a:prstGeom prst="rect">
            <a:avLst/>
          </a:prstGeom>
          <a:noFill/>
        </p:spPr>
      </p:pic>
      <p:pic>
        <p:nvPicPr>
          <p:cNvPr id="5" name="Picture 2" descr="D:\материалы к урокам\Я УЧУСЬ\ШАБЛОН ДЛЯ ПРЕЗЕНТАЦИИ\готовые шаблоны\Шаблон Школьная страна\Девочка для триггер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5229200"/>
            <a:ext cx="1928826" cy="15716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698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" y="1124744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Monotype Corsiva" pitchFamily="66" charset="0"/>
              </a:rPr>
              <a:t>Задачи:</a:t>
            </a:r>
            <a:endParaRPr lang="ru-RU" sz="5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3" name="Picture 2" descr="D:\материалы к урокам\Я УЧУСЬ\ШАБЛОН ДЛЯ ПРЕЗЕНТАЦИИ\готовые шаблоны\Шаблон Школьная страна\Девочка для триггер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5143512"/>
            <a:ext cx="1928826" cy="157161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92198" y="2420888"/>
            <a:ext cx="77048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>
              <a:buAutoNum type="arabicPeriod"/>
            </a:pPr>
            <a:r>
              <a:rPr lang="ru-RU" sz="5400" b="1" dirty="0" smtClean="0">
                <a:solidFill>
                  <a:srgbClr val="000099"/>
                </a:solidFill>
                <a:latin typeface="Monotype Corsiva" pitchFamily="66" charset="0"/>
              </a:rPr>
              <a:t>Узнаем  ...</a:t>
            </a:r>
          </a:p>
          <a:p>
            <a:pPr marL="914400" indent="-914400">
              <a:buAutoNum type="arabicPeriod"/>
            </a:pPr>
            <a:r>
              <a:rPr lang="ru-RU" sz="5400" b="1" dirty="0" smtClean="0">
                <a:solidFill>
                  <a:srgbClr val="000099"/>
                </a:solidFill>
                <a:latin typeface="Monotype Corsiva" pitchFamily="66" charset="0"/>
              </a:rPr>
              <a:t>Развивать …</a:t>
            </a:r>
          </a:p>
          <a:p>
            <a:pPr marL="914400" indent="-914400">
              <a:buAutoNum type="arabicPeriod"/>
            </a:pPr>
            <a:r>
              <a:rPr lang="ru-RU" sz="5400" b="1" dirty="0" smtClean="0">
                <a:solidFill>
                  <a:srgbClr val="000099"/>
                </a:solidFill>
                <a:latin typeface="Monotype Corsiva" pitchFamily="66" charset="0"/>
              </a:rPr>
              <a:t>Воспитывать …</a:t>
            </a:r>
            <a:endParaRPr lang="ru-RU" sz="5400" b="1" dirty="0">
              <a:solidFill>
                <a:srgbClr val="000099"/>
              </a:solidFill>
            </a:endParaRPr>
          </a:p>
        </p:txBody>
      </p:sp>
      <p:pic>
        <p:nvPicPr>
          <p:cNvPr id="5" name="Picture 2" descr="D:\материалы к урокам\Я УЧУСЬ\ШАБЛОН ДЛЯ ПРЕЗЕНТАЦИИ\готовые шаблоны\Шаблон Школьная страна\мальчик для триггер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5164238"/>
            <a:ext cx="1714512" cy="1714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228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1550</TotalTime>
  <Words>369</Words>
  <Application>Microsoft Office PowerPoint</Application>
  <PresentationFormat>Экран (4:3)</PresentationFormat>
  <Paragraphs>122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Тема урока:</vt:lpstr>
      <vt:lpstr>Задачи:</vt:lpstr>
      <vt:lpstr>Физминутка</vt:lpstr>
      <vt:lpstr>Сколько палочек до точки, Столько встанем на носочки.</vt:lpstr>
      <vt:lpstr>Сколько ёлочек зелёных, Столько сделаем наклонов.</vt:lpstr>
      <vt:lpstr>Покружитесь столько раз, Сколько бабочек у нас.</vt:lpstr>
      <vt:lpstr>Повернитесь столько раз, Сколько яблочек у нас.</vt:lpstr>
      <vt:lpstr>Мы присядем столько раз, Сколько листиков у нас.</vt:lpstr>
      <vt:lpstr>Капельки считаем, Гири поднимаем.</vt:lpstr>
      <vt:lpstr>Сколько видите цветов, Столько сделайте прыжков.</vt:lpstr>
      <vt:lpstr>Презентация PowerPoint</vt:lpstr>
      <vt:lpstr>Эталон</vt:lpstr>
      <vt:lpstr>Работа в рабочей тетради</vt:lpstr>
      <vt:lpstr>Работа в парах</vt:lpstr>
      <vt:lpstr>Рефлексия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Оля</cp:lastModifiedBy>
  <cp:revision>131</cp:revision>
  <dcterms:created xsi:type="dcterms:W3CDTF">2014-07-23T13:48:54Z</dcterms:created>
  <dcterms:modified xsi:type="dcterms:W3CDTF">2016-02-09T15:15:28Z</dcterms:modified>
</cp:coreProperties>
</file>