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71" r:id="rId5"/>
    <p:sldId id="272" r:id="rId6"/>
    <p:sldId id="261" r:id="rId7"/>
    <p:sldId id="262" r:id="rId8"/>
    <p:sldId id="265" r:id="rId9"/>
    <p:sldId id="267" r:id="rId10"/>
    <p:sldId id="269" r:id="rId11"/>
    <p:sldId id="263" r:id="rId12"/>
    <p:sldId id="264" r:id="rId13"/>
    <p:sldId id="275" r:id="rId14"/>
    <p:sldId id="276" r:id="rId15"/>
    <p:sldId id="277" r:id="rId16"/>
    <p:sldId id="278" r:id="rId17"/>
    <p:sldId id="273" r:id="rId18"/>
    <p:sldId id="282" r:id="rId19"/>
    <p:sldId id="283" r:id="rId20"/>
    <p:sldId id="284" r:id="rId21"/>
    <p:sldId id="285" r:id="rId22"/>
    <p:sldId id="286" r:id="rId23"/>
    <p:sldId id="281" r:id="rId24"/>
    <p:sldId id="279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29EAC-090D-4048-B93D-2AD2A3FDD3E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7D777-BD2E-46B9-923A-21735DFDF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06ABA-9B15-40CB-BF1A-B986AC66804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9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0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2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3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5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6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7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8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71438"/>
          <a:ext cx="9144000" cy="6929438"/>
        </p:xfrm>
        <a:graphic>
          <a:graphicData uri="http://schemas.openxmlformats.org/presentationml/2006/ole">
            <p:oleObj spid="_x0000_s2050" name="Презентация" r:id="rId3" imgW="1975275" imgH="1481349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59759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В) Вычислите площадь: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3357586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142873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1000100" y="3929066"/>
            <a:ext cx="1500198" cy="250033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286116" y="4357694"/>
            <a:ext cx="2143140" cy="128588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5000628" y="3929066"/>
            <a:ext cx="1500198" cy="150019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714744" y="5429264"/>
            <a:ext cx="2786082" cy="64294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20482" name="Презентация" r:id="rId3" imgW="3163964" imgH="2371166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414" y="928670"/>
            <a:ext cx="7786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       Шаг2. Рефлексия изменившихся        условий:</a:t>
            </a:r>
          </a:p>
          <a:p>
            <a:r>
              <a:rPr lang="ru-RU" sz="3200" b="1" i="1" dirty="0" smtClean="0"/>
              <a:t>Понимание места и причины затруднения, определение границы между знаниями и незнаниями.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21506" name="Презентация" r:id="rId3" imgW="3163964" imgH="2371166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4811" y="714356"/>
            <a:ext cx="752918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Шаг 3</a:t>
            </a:r>
            <a:r>
              <a:rPr lang="ru-RU" sz="3200" b="1" i="1" dirty="0" smtClean="0">
                <a:solidFill>
                  <a:schemeClr val="tx2"/>
                </a:solidFill>
              </a:rPr>
              <a:t>.</a:t>
            </a:r>
            <a:r>
              <a:rPr lang="ru-RU" sz="3200" b="1" i="1" dirty="0" smtClean="0"/>
              <a:t>Постановка учащимися цели урока как собственной учебной задачи.</a:t>
            </a:r>
          </a:p>
          <a:p>
            <a:endParaRPr lang="ru-RU" sz="3200" b="1" i="1" dirty="0" smtClean="0"/>
          </a:p>
          <a:p>
            <a:r>
              <a:rPr lang="ru-RU" sz="3600" b="1" i="1" dirty="0" smtClean="0">
                <a:solidFill>
                  <a:schemeClr val="tx2"/>
                </a:solidFill>
              </a:rPr>
              <a:t>Шаг </a:t>
            </a:r>
            <a:r>
              <a:rPr lang="ru-RU" sz="3200" b="1" i="1" dirty="0" smtClean="0"/>
              <a:t>4.Разработка проекта выхода из затруднений.</a:t>
            </a:r>
          </a:p>
          <a:p>
            <a:r>
              <a:rPr lang="ru-RU" sz="3200" b="1" i="1" dirty="0" smtClean="0"/>
              <a:t>1.Подсчет клеток.</a:t>
            </a:r>
          </a:p>
          <a:p>
            <a:r>
              <a:rPr lang="ru-RU" sz="3200" b="1" i="1" dirty="0" smtClean="0"/>
              <a:t>2. Сложение площадей.</a:t>
            </a:r>
          </a:p>
          <a:p>
            <a:r>
              <a:rPr lang="ru-RU" sz="3200" b="1" i="1" dirty="0" smtClean="0"/>
              <a:t>3. Вычитание площадей.</a:t>
            </a:r>
          </a:p>
          <a:p>
            <a:r>
              <a:rPr lang="ru-RU" sz="3200" b="1" i="1" dirty="0" smtClean="0"/>
              <a:t>4. Формула Пика.</a:t>
            </a:r>
          </a:p>
          <a:p>
            <a:endParaRPr lang="ru-RU" sz="3600" b="1" i="1" dirty="0" smtClean="0">
              <a:solidFill>
                <a:schemeClr val="tx2"/>
              </a:solidFill>
            </a:endParaRPr>
          </a:p>
          <a:p>
            <a:r>
              <a:rPr lang="ru-RU" sz="3600" b="1" i="1" dirty="0" smtClean="0">
                <a:solidFill>
                  <a:schemeClr val="tx2"/>
                </a:solidFill>
              </a:rPr>
              <a:t>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pic.3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71625"/>
            <a:ext cx="4000500" cy="4000500"/>
          </a:xfrm>
        </p:spPr>
      </p:pic>
      <p:sp>
        <p:nvSpPr>
          <p:cNvPr id="9" name="Прямоугольник 8"/>
          <p:cNvSpPr/>
          <p:nvPr/>
        </p:nvSpPr>
        <p:spPr>
          <a:xfrm>
            <a:off x="2857500" y="3571875"/>
            <a:ext cx="500063" cy="500063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6FF66"/>
                </a:solidFill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438" y="4071938"/>
            <a:ext cx="500062" cy="50006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6FF66"/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313" y="4071938"/>
            <a:ext cx="500062" cy="50006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6FF66"/>
                </a:solidFill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7375" y="4071938"/>
            <a:ext cx="500063" cy="50006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6FF66"/>
                </a:solidFill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500" y="4071938"/>
            <a:ext cx="500063" cy="50006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6FF66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57375" y="3571875"/>
            <a:ext cx="500063" cy="500063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6FF66"/>
                </a:solidFill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7438" y="3571875"/>
            <a:ext cx="500062" cy="500063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6FF66"/>
                </a:solidFill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57438" y="3071813"/>
            <a:ext cx="500062" cy="50006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6FF66"/>
                </a:solidFill>
              </a:rPr>
              <a:t>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500" y="3071813"/>
            <a:ext cx="500063" cy="50006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6FF66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500" y="2571750"/>
            <a:ext cx="500063" cy="500063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6FF66"/>
                </a:solidFill>
              </a:rPr>
              <a:t>10</a:t>
            </a:r>
          </a:p>
        </p:txBody>
      </p:sp>
      <p:sp>
        <p:nvSpPr>
          <p:cNvPr id="21" name="Прямоугольный треугольник 20"/>
          <p:cNvSpPr/>
          <p:nvPr/>
        </p:nvSpPr>
        <p:spPr>
          <a:xfrm rot="16200000">
            <a:off x="857251" y="4071937"/>
            <a:ext cx="500062" cy="500063"/>
          </a:xfrm>
          <a:prstGeom prst="rtTriangle">
            <a:avLst/>
          </a:prstGeom>
          <a:solidFill>
            <a:srgbClr val="00B050">
              <a:alpha val="41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ый треугольник 28"/>
          <p:cNvSpPr/>
          <p:nvPr/>
        </p:nvSpPr>
        <p:spPr>
          <a:xfrm rot="16200000">
            <a:off x="1357312" y="3571876"/>
            <a:ext cx="500063" cy="500062"/>
          </a:xfrm>
          <a:prstGeom prst="rtTriangle">
            <a:avLst/>
          </a:prstGeom>
          <a:solidFill>
            <a:srgbClr val="00B050">
              <a:alpha val="41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rot="16200000">
            <a:off x="1857376" y="3071812"/>
            <a:ext cx="500062" cy="500063"/>
          </a:xfrm>
          <a:prstGeom prst="rtTriangle">
            <a:avLst/>
          </a:prstGeom>
          <a:solidFill>
            <a:srgbClr val="00B050">
              <a:alpha val="41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 rot="16200000">
            <a:off x="2357437" y="2571751"/>
            <a:ext cx="500063" cy="500062"/>
          </a:xfrm>
          <a:prstGeom prst="rtTriangle">
            <a:avLst/>
          </a:prstGeom>
          <a:solidFill>
            <a:srgbClr val="00B050">
              <a:alpha val="41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ый треугольник 31"/>
          <p:cNvSpPr/>
          <p:nvPr/>
        </p:nvSpPr>
        <p:spPr>
          <a:xfrm rot="16200000">
            <a:off x="2857501" y="2071687"/>
            <a:ext cx="500062" cy="500063"/>
          </a:xfrm>
          <a:prstGeom prst="rtTriangle">
            <a:avLst/>
          </a:prstGeom>
          <a:solidFill>
            <a:srgbClr val="00B050">
              <a:alpha val="41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3371850" y="4068763"/>
            <a:ext cx="492125" cy="503237"/>
          </a:xfrm>
          <a:custGeom>
            <a:avLst/>
            <a:gdLst>
              <a:gd name="connsiteX0" fmla="*/ 0 w 491490"/>
              <a:gd name="connsiteY0" fmla="*/ 0 h 502920"/>
              <a:gd name="connsiteX1" fmla="*/ 365760 w 491490"/>
              <a:gd name="connsiteY1" fmla="*/ 0 h 502920"/>
              <a:gd name="connsiteX2" fmla="*/ 491490 w 491490"/>
              <a:gd name="connsiteY2" fmla="*/ 491490 h 502920"/>
              <a:gd name="connsiteX3" fmla="*/ 0 w 491490"/>
              <a:gd name="connsiteY3" fmla="*/ 502920 h 502920"/>
              <a:gd name="connsiteX4" fmla="*/ 0 w 491490"/>
              <a:gd name="connsiteY4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490" h="502920">
                <a:moveTo>
                  <a:pt x="0" y="0"/>
                </a:moveTo>
                <a:lnTo>
                  <a:pt x="365760" y="0"/>
                </a:lnTo>
                <a:lnTo>
                  <a:pt x="491490" y="49149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34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3360738" y="3554413"/>
            <a:ext cx="376237" cy="492125"/>
          </a:xfrm>
          <a:custGeom>
            <a:avLst/>
            <a:gdLst>
              <a:gd name="connsiteX0" fmla="*/ 0 w 377190"/>
              <a:gd name="connsiteY0" fmla="*/ 0 h 491490"/>
              <a:gd name="connsiteX1" fmla="*/ 285750 w 377190"/>
              <a:gd name="connsiteY1" fmla="*/ 0 h 491490"/>
              <a:gd name="connsiteX2" fmla="*/ 377190 w 377190"/>
              <a:gd name="connsiteY2" fmla="*/ 480060 h 491490"/>
              <a:gd name="connsiteX3" fmla="*/ 11430 w 377190"/>
              <a:gd name="connsiteY3" fmla="*/ 491490 h 491490"/>
              <a:gd name="connsiteX4" fmla="*/ 0 w 377190"/>
              <a:gd name="connsiteY4" fmla="*/ 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" h="491490">
                <a:moveTo>
                  <a:pt x="0" y="0"/>
                </a:moveTo>
                <a:lnTo>
                  <a:pt x="285750" y="0"/>
                </a:lnTo>
                <a:lnTo>
                  <a:pt x="377190" y="480060"/>
                </a:lnTo>
                <a:lnTo>
                  <a:pt x="11430" y="49149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3360738" y="3051175"/>
            <a:ext cx="285750" cy="492125"/>
          </a:xfrm>
          <a:custGeom>
            <a:avLst/>
            <a:gdLst>
              <a:gd name="connsiteX0" fmla="*/ 11430 w 285750"/>
              <a:gd name="connsiteY0" fmla="*/ 11430 h 491490"/>
              <a:gd name="connsiteX1" fmla="*/ 194310 w 285750"/>
              <a:gd name="connsiteY1" fmla="*/ 0 h 491490"/>
              <a:gd name="connsiteX2" fmla="*/ 285750 w 285750"/>
              <a:gd name="connsiteY2" fmla="*/ 491490 h 491490"/>
              <a:gd name="connsiteX3" fmla="*/ 0 w 285750"/>
              <a:gd name="connsiteY3" fmla="*/ 491490 h 491490"/>
              <a:gd name="connsiteX4" fmla="*/ 11430 w 285750"/>
              <a:gd name="connsiteY4" fmla="*/ 1143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491490">
                <a:moveTo>
                  <a:pt x="11430" y="11430"/>
                </a:moveTo>
                <a:lnTo>
                  <a:pt x="194310" y="0"/>
                </a:lnTo>
                <a:lnTo>
                  <a:pt x="285750" y="491490"/>
                </a:lnTo>
                <a:lnTo>
                  <a:pt x="0" y="491490"/>
                </a:lnTo>
                <a:lnTo>
                  <a:pt x="11430" y="11430"/>
                </a:lnTo>
                <a:close/>
              </a:path>
            </a:pathLst>
          </a:custGeom>
          <a:solidFill>
            <a:srgbClr val="00B050">
              <a:alpha val="35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3371850" y="2549525"/>
            <a:ext cx="160338" cy="490538"/>
          </a:xfrm>
          <a:custGeom>
            <a:avLst/>
            <a:gdLst>
              <a:gd name="connsiteX0" fmla="*/ 0 w 160020"/>
              <a:gd name="connsiteY0" fmla="*/ 11430 h 491490"/>
              <a:gd name="connsiteX1" fmla="*/ 0 w 160020"/>
              <a:gd name="connsiteY1" fmla="*/ 11430 h 491490"/>
              <a:gd name="connsiteX2" fmla="*/ 68580 w 160020"/>
              <a:gd name="connsiteY2" fmla="*/ 0 h 491490"/>
              <a:gd name="connsiteX3" fmla="*/ 160020 w 160020"/>
              <a:gd name="connsiteY3" fmla="*/ 491490 h 491490"/>
              <a:gd name="connsiteX4" fmla="*/ 0 w 160020"/>
              <a:gd name="connsiteY4" fmla="*/ 491490 h 491490"/>
              <a:gd name="connsiteX5" fmla="*/ 0 w 160020"/>
              <a:gd name="connsiteY5" fmla="*/ 1143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20" h="491490">
                <a:moveTo>
                  <a:pt x="0" y="11430"/>
                </a:moveTo>
                <a:lnTo>
                  <a:pt x="0" y="11430"/>
                </a:lnTo>
                <a:lnTo>
                  <a:pt x="68580" y="0"/>
                </a:lnTo>
                <a:lnTo>
                  <a:pt x="160020" y="491490"/>
                </a:lnTo>
                <a:lnTo>
                  <a:pt x="0" y="491490"/>
                </a:lnTo>
                <a:lnTo>
                  <a:pt x="0" y="11430"/>
                </a:lnTo>
                <a:close/>
              </a:path>
            </a:pathLst>
          </a:custGeom>
          <a:solidFill>
            <a:srgbClr val="00B050">
              <a:alpha val="32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3360738" y="2057400"/>
            <a:ext cx="79375" cy="479425"/>
          </a:xfrm>
          <a:custGeom>
            <a:avLst/>
            <a:gdLst>
              <a:gd name="connsiteX0" fmla="*/ 0 w 80010"/>
              <a:gd name="connsiteY0" fmla="*/ 0 h 480060"/>
              <a:gd name="connsiteX1" fmla="*/ 80010 w 80010"/>
              <a:gd name="connsiteY1" fmla="*/ 480060 h 480060"/>
              <a:gd name="connsiteX2" fmla="*/ 0 w 80010"/>
              <a:gd name="connsiteY2" fmla="*/ 480060 h 480060"/>
              <a:gd name="connsiteX3" fmla="*/ 0 w 80010"/>
              <a:gd name="connsiteY3" fmla="*/ 0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" h="480060">
                <a:moveTo>
                  <a:pt x="0" y="0"/>
                </a:moveTo>
                <a:lnTo>
                  <a:pt x="80010" y="480060"/>
                </a:lnTo>
                <a:lnTo>
                  <a:pt x="0" y="48006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31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6786563" y="285750"/>
            <a:ext cx="1789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BirchCTT" pitchFamily="2" charset="0"/>
              </a:rPr>
              <a:t>1 способ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5357813" y="1214438"/>
            <a:ext cx="269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« Считаем по клеткам»</a:t>
            </a: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4643438" y="1643063"/>
            <a:ext cx="4286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irchCTT" pitchFamily="2" charset="0"/>
              </a:rPr>
              <a:t>1.Посчитаем количество полных клеток внутри данного треугольника.      </a:t>
            </a: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6215063" y="2786063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BirchCTT" pitchFamily="2" charset="0"/>
              </a:rPr>
              <a:t>10</a:t>
            </a:r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4643438" y="3143250"/>
            <a:ext cx="428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irchCTT" pitchFamily="2" charset="0"/>
              </a:rPr>
              <a:t>2.Дополним неполные клетки друг другом до полных клеток. </a:t>
            </a: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6215063" y="3929063"/>
            <a:ext cx="382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BirchCTT" pitchFamily="2" charset="0"/>
              </a:rPr>
              <a:t>5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643438" y="4357688"/>
            <a:ext cx="3929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irchCTT" pitchFamily="2" charset="0"/>
              </a:rPr>
              <a:t>3. Сложим полученные количества полных клеток:</a:t>
            </a:r>
            <a:r>
              <a:rPr lang="ru-RU">
                <a:latin typeface="BirchCTT" pitchFamily="2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5786438" y="5143500"/>
            <a:ext cx="149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BirchCTT" pitchFamily="2" charset="0"/>
              </a:rPr>
              <a:t>10+5=15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500563" y="5857875"/>
            <a:ext cx="1606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BirchCTT" pitchFamily="2" charset="0"/>
              </a:rPr>
              <a:t>Ответ: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15см</a:t>
            </a:r>
            <a:r>
              <a:rPr lang="ru-RU" sz="2000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endParaRPr lang="ru-RU" sz="2000" baseline="30000" dirty="0">
              <a:latin typeface="BirchCTT" pitchFamily="2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071563" y="4214813"/>
            <a:ext cx="357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66FF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Прямоугольный треугольник 34"/>
          <p:cNvSpPr/>
          <p:nvPr/>
        </p:nvSpPr>
        <p:spPr>
          <a:xfrm rot="5400000">
            <a:off x="857251" y="4071937"/>
            <a:ext cx="500062" cy="500063"/>
          </a:xfrm>
          <a:prstGeom prst="rtTriangle">
            <a:avLst/>
          </a:prstGeom>
          <a:solidFill>
            <a:srgbClr val="00B050">
              <a:alpha val="41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ый треугольник 35"/>
          <p:cNvSpPr/>
          <p:nvPr/>
        </p:nvSpPr>
        <p:spPr>
          <a:xfrm rot="5400000">
            <a:off x="1857376" y="3071812"/>
            <a:ext cx="500062" cy="500063"/>
          </a:xfrm>
          <a:prstGeom prst="rtTriangle">
            <a:avLst/>
          </a:prstGeom>
          <a:solidFill>
            <a:srgbClr val="00B050">
              <a:alpha val="41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00250" y="3214688"/>
            <a:ext cx="44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66FF66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40" name="Скругленная соединительная линия 39"/>
          <p:cNvCxnSpPr/>
          <p:nvPr/>
        </p:nvCxnSpPr>
        <p:spPr>
          <a:xfrm rot="10800000" flipV="1">
            <a:off x="1000125" y="3929063"/>
            <a:ext cx="642938" cy="285750"/>
          </a:xfrm>
          <a:prstGeom prst="curvedConnector3">
            <a:avLst>
              <a:gd name="adj1" fmla="val 135555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/>
          <p:nvPr/>
        </p:nvCxnSpPr>
        <p:spPr>
          <a:xfrm rot="10800000" flipV="1">
            <a:off x="2000250" y="2928938"/>
            <a:ext cx="642938" cy="285750"/>
          </a:xfrm>
          <a:prstGeom prst="curvedConnector3">
            <a:avLst>
              <a:gd name="adj1" fmla="val 135555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32" idx="3"/>
          </p:cNvCxnSpPr>
          <p:nvPr/>
        </p:nvCxnSpPr>
        <p:spPr>
          <a:xfrm>
            <a:off x="3357563" y="2320925"/>
            <a:ext cx="500062" cy="1822450"/>
          </a:xfrm>
          <a:prstGeom prst="curved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олилиния 86"/>
          <p:cNvSpPr/>
          <p:nvPr/>
        </p:nvSpPr>
        <p:spPr>
          <a:xfrm flipH="1" flipV="1">
            <a:off x="3714750" y="4071938"/>
            <a:ext cx="142875" cy="428625"/>
          </a:xfrm>
          <a:custGeom>
            <a:avLst/>
            <a:gdLst>
              <a:gd name="connsiteX0" fmla="*/ 0 w 80010"/>
              <a:gd name="connsiteY0" fmla="*/ 0 h 480060"/>
              <a:gd name="connsiteX1" fmla="*/ 80010 w 80010"/>
              <a:gd name="connsiteY1" fmla="*/ 480060 h 480060"/>
              <a:gd name="connsiteX2" fmla="*/ 0 w 80010"/>
              <a:gd name="connsiteY2" fmla="*/ 480060 h 480060"/>
              <a:gd name="connsiteX3" fmla="*/ 0 w 80010"/>
              <a:gd name="connsiteY3" fmla="*/ 0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" h="480060">
                <a:moveTo>
                  <a:pt x="0" y="0"/>
                </a:moveTo>
                <a:lnTo>
                  <a:pt x="80010" y="480060"/>
                </a:lnTo>
                <a:lnTo>
                  <a:pt x="0" y="48006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31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357563" y="4214813"/>
            <a:ext cx="357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99FF99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92" name="Скругленная соединительная линия 91"/>
          <p:cNvCxnSpPr/>
          <p:nvPr/>
        </p:nvCxnSpPr>
        <p:spPr>
          <a:xfrm rot="16200000" flipH="1">
            <a:off x="3178969" y="3107531"/>
            <a:ext cx="857250" cy="357188"/>
          </a:xfrm>
          <a:prstGeom prst="curvedConnector3">
            <a:avLst>
              <a:gd name="adj1" fmla="val -4064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олилиния 93"/>
          <p:cNvSpPr/>
          <p:nvPr/>
        </p:nvSpPr>
        <p:spPr>
          <a:xfrm flipH="1" flipV="1">
            <a:off x="3643313" y="3571875"/>
            <a:ext cx="214312" cy="508000"/>
          </a:xfrm>
          <a:custGeom>
            <a:avLst/>
            <a:gdLst>
              <a:gd name="connsiteX0" fmla="*/ 0 w 160020"/>
              <a:gd name="connsiteY0" fmla="*/ 11430 h 491490"/>
              <a:gd name="connsiteX1" fmla="*/ 0 w 160020"/>
              <a:gd name="connsiteY1" fmla="*/ 11430 h 491490"/>
              <a:gd name="connsiteX2" fmla="*/ 68580 w 160020"/>
              <a:gd name="connsiteY2" fmla="*/ 0 h 491490"/>
              <a:gd name="connsiteX3" fmla="*/ 160020 w 160020"/>
              <a:gd name="connsiteY3" fmla="*/ 491490 h 491490"/>
              <a:gd name="connsiteX4" fmla="*/ 0 w 160020"/>
              <a:gd name="connsiteY4" fmla="*/ 491490 h 491490"/>
              <a:gd name="connsiteX5" fmla="*/ 0 w 160020"/>
              <a:gd name="connsiteY5" fmla="*/ 1143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20" h="491490">
                <a:moveTo>
                  <a:pt x="0" y="11430"/>
                </a:moveTo>
                <a:lnTo>
                  <a:pt x="0" y="11430"/>
                </a:lnTo>
                <a:lnTo>
                  <a:pt x="68580" y="0"/>
                </a:lnTo>
                <a:lnTo>
                  <a:pt x="160020" y="491490"/>
                </a:lnTo>
                <a:lnTo>
                  <a:pt x="0" y="491490"/>
                </a:lnTo>
                <a:lnTo>
                  <a:pt x="0" y="11430"/>
                </a:lnTo>
                <a:close/>
              </a:path>
            </a:pathLst>
          </a:custGeom>
          <a:solidFill>
            <a:srgbClr val="00B050">
              <a:alpha val="32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357563" y="3714750"/>
            <a:ext cx="285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99FF99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96" name="Овальная выноска 95"/>
          <p:cNvSpPr/>
          <p:nvPr/>
        </p:nvSpPr>
        <p:spPr>
          <a:xfrm>
            <a:off x="3857625" y="2643188"/>
            <a:ext cx="2357438" cy="357187"/>
          </a:xfrm>
          <a:prstGeom prst="wedgeEllipseCallout">
            <a:avLst>
              <a:gd name="adj1" fmla="val -66652"/>
              <a:gd name="adj2" fmla="val 104525"/>
            </a:avLst>
          </a:prstGeom>
          <a:solidFill>
            <a:srgbClr val="99FF99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это ½ клетки</a:t>
            </a:r>
          </a:p>
        </p:txBody>
      </p:sp>
      <p:sp>
        <p:nvSpPr>
          <p:cNvPr id="97" name="Овальная выноска 96"/>
          <p:cNvSpPr/>
          <p:nvPr/>
        </p:nvSpPr>
        <p:spPr>
          <a:xfrm>
            <a:off x="857250" y="2071688"/>
            <a:ext cx="2214563" cy="357187"/>
          </a:xfrm>
          <a:prstGeom prst="wedgeEllipseCallout">
            <a:avLst>
              <a:gd name="adj1" fmla="val 55783"/>
              <a:gd name="adj2" fmla="val 56227"/>
            </a:avLst>
          </a:prstGeom>
          <a:solidFill>
            <a:srgbClr val="99FF99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это ½ клетки</a:t>
            </a:r>
          </a:p>
        </p:txBody>
      </p:sp>
      <p:sp>
        <p:nvSpPr>
          <p:cNvPr id="98" name="Полилиния 97"/>
          <p:cNvSpPr/>
          <p:nvPr/>
        </p:nvSpPr>
        <p:spPr>
          <a:xfrm flipH="1" flipV="1">
            <a:off x="3571875" y="3071813"/>
            <a:ext cx="285750" cy="500062"/>
          </a:xfrm>
          <a:custGeom>
            <a:avLst/>
            <a:gdLst>
              <a:gd name="connsiteX0" fmla="*/ 11430 w 285750"/>
              <a:gd name="connsiteY0" fmla="*/ 11430 h 491490"/>
              <a:gd name="connsiteX1" fmla="*/ 194310 w 285750"/>
              <a:gd name="connsiteY1" fmla="*/ 0 h 491490"/>
              <a:gd name="connsiteX2" fmla="*/ 285750 w 285750"/>
              <a:gd name="connsiteY2" fmla="*/ 491490 h 491490"/>
              <a:gd name="connsiteX3" fmla="*/ 0 w 285750"/>
              <a:gd name="connsiteY3" fmla="*/ 491490 h 491490"/>
              <a:gd name="connsiteX4" fmla="*/ 11430 w 285750"/>
              <a:gd name="connsiteY4" fmla="*/ 1143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491490">
                <a:moveTo>
                  <a:pt x="11430" y="11430"/>
                </a:moveTo>
                <a:lnTo>
                  <a:pt x="194310" y="0"/>
                </a:lnTo>
                <a:lnTo>
                  <a:pt x="285750" y="491490"/>
                </a:lnTo>
                <a:lnTo>
                  <a:pt x="0" y="491490"/>
                </a:lnTo>
                <a:lnTo>
                  <a:pt x="11430" y="11430"/>
                </a:lnTo>
                <a:close/>
              </a:path>
            </a:pathLst>
          </a:custGeom>
          <a:solidFill>
            <a:srgbClr val="00B050">
              <a:alpha val="35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357563" y="3214688"/>
            <a:ext cx="285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99FF99"/>
                </a:solidFill>
                <a:latin typeface="Calibri" pitchFamily="34" charset="0"/>
              </a:rPr>
              <a:t>5</a:t>
            </a:r>
          </a:p>
        </p:txBody>
      </p:sp>
      <p:cxnSp>
        <p:nvCxnSpPr>
          <p:cNvPr id="101" name="Скругленная соединительная линия 100"/>
          <p:cNvCxnSpPr>
            <a:stCxn id="32" idx="5"/>
          </p:cNvCxnSpPr>
          <p:nvPr/>
        </p:nvCxnSpPr>
        <p:spPr>
          <a:xfrm rot="16200000" flipH="1">
            <a:off x="2999581" y="2428082"/>
            <a:ext cx="893763" cy="679450"/>
          </a:xfrm>
          <a:prstGeom prst="curvedConnector3">
            <a:avLst>
              <a:gd name="adj1" fmla="val -536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Горизонтальный свиток 50">
            <a:hlinkClick r:id="rId3" action="ppaction://hlinksldjump"/>
          </p:cNvPr>
          <p:cNvSpPr/>
          <p:nvPr/>
        </p:nvSpPr>
        <p:spPr>
          <a:xfrm>
            <a:off x="8001000" y="6143625"/>
            <a:ext cx="928688" cy="500063"/>
          </a:xfrm>
          <a:prstGeom prst="horizontalScroll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6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98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8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2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45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5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51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4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7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85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05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4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90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1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915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3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5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45" grpId="0" animBg="1"/>
      <p:bldP spid="48" grpId="0" animBg="1"/>
      <p:bldP spid="49" grpId="0" animBg="1"/>
      <p:bldP spid="52" grpId="0" animBg="1"/>
      <p:bldP spid="52" grpId="1" animBg="1"/>
      <p:bldP spid="53" grpId="0" animBg="1"/>
      <p:bldP spid="53" grpId="1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35" grpId="0" animBg="1"/>
      <p:bldP spid="36" grpId="0" animBg="1"/>
      <p:bldP spid="38" grpId="0"/>
      <p:bldP spid="87" grpId="0" animBg="1"/>
      <p:bldP spid="90" grpId="0"/>
      <p:bldP spid="94" grpId="0" animBg="1"/>
      <p:bldP spid="95" grpId="0"/>
      <p:bldP spid="96" grpId="0" animBg="1"/>
      <p:bldP spid="96" grpId="1" animBg="1"/>
      <p:bldP spid="97" grpId="0" animBg="1"/>
      <p:bldP spid="97" grpId="1" animBg="1"/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3" descr="В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pic.34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1571625"/>
            <a:ext cx="3857625" cy="4071938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3500" y="1214438"/>
            <a:ext cx="342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«Сложение площадей фигур»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429125" y="1643063"/>
            <a:ext cx="4714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irchCTT" pitchFamily="2" charset="0"/>
              </a:rPr>
              <a:t>1.Разобьем данный треугольник на два прямоугольных треугольника, для этого проведем высоту.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429125" y="27146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irchCTT" pitchFamily="2" charset="0"/>
              </a:rPr>
              <a:t>2.Найдем площадь прямоугольного треугольника </a:t>
            </a:r>
            <a:r>
              <a:rPr lang="en-US" sz="2000">
                <a:latin typeface="BirchCTT" pitchFamily="2" charset="0"/>
              </a:rPr>
              <a:t>S1 </a:t>
            </a:r>
            <a:r>
              <a:rPr lang="ru-RU" sz="2000">
                <a:latin typeface="BirchCTT" pitchFamily="2" charset="0"/>
              </a:rPr>
              <a:t>: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286375" y="3429000"/>
            <a:ext cx="1683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BirchCTT" pitchFamily="2" charset="0"/>
              </a:rPr>
              <a:t> </a:t>
            </a:r>
            <a:r>
              <a:rPr lang="en-US" sz="2000" dirty="0">
                <a:latin typeface="BirchCTT" pitchFamily="2" charset="0"/>
              </a:rPr>
              <a:t>S1</a:t>
            </a:r>
            <a:r>
              <a:rPr lang="ru-RU" sz="2000" dirty="0">
                <a:latin typeface="BirchCTT" pitchFamily="2" charset="0"/>
              </a:rPr>
              <a:t> = </a:t>
            </a:r>
            <a:r>
              <a:rPr lang="ru-RU" sz="2000" dirty="0" smtClean="0">
                <a:latin typeface="BirchCTT" pitchFamily="2" charset="0"/>
              </a:rPr>
              <a:t>(</a:t>
            </a:r>
            <a:r>
              <a:rPr lang="ru-RU" sz="2000" dirty="0">
                <a:latin typeface="BirchCTT" pitchFamily="2" charset="0"/>
              </a:rPr>
              <a:t> </a:t>
            </a:r>
            <a:r>
              <a:rPr lang="ru-RU" sz="2000" dirty="0" smtClean="0">
                <a:latin typeface="BirchCTT" pitchFamily="2" charset="0"/>
              </a:rPr>
              <a:t>5 </a:t>
            </a:r>
            <a:r>
              <a:rPr lang="ru-RU" sz="1200" dirty="0" smtClean="0">
                <a:latin typeface="BirchCTT" pitchFamily="2" charset="0"/>
              </a:rPr>
              <a:t>х</a:t>
            </a:r>
            <a:r>
              <a:rPr lang="ru-RU" sz="2000" dirty="0" smtClean="0">
                <a:latin typeface="BirchCTT" pitchFamily="2" charset="0"/>
              </a:rPr>
              <a:t>5): 2=12,5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429125" y="38576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irchCTT" pitchFamily="2" charset="0"/>
              </a:rPr>
              <a:t>3.Найдем площадь прямоугольного треугольника  </a:t>
            </a:r>
            <a:r>
              <a:rPr lang="en-US" sz="2000">
                <a:latin typeface="BirchCTT" pitchFamily="2" charset="0"/>
              </a:rPr>
              <a:t>S2</a:t>
            </a:r>
            <a:r>
              <a:rPr lang="ru-RU" sz="2000">
                <a:latin typeface="BirchCTT" pitchFamily="2" charset="0"/>
              </a:rPr>
              <a:t>: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429250" y="4572000"/>
            <a:ext cx="1441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BirchCTT" pitchFamily="2" charset="0"/>
              </a:rPr>
              <a:t>S2</a:t>
            </a:r>
            <a:r>
              <a:rPr lang="ru-RU" sz="2000" dirty="0">
                <a:latin typeface="BirchCTT" pitchFamily="2" charset="0"/>
              </a:rPr>
              <a:t> = (</a:t>
            </a:r>
            <a:r>
              <a:rPr lang="ru-RU" sz="2000" dirty="0" smtClean="0">
                <a:latin typeface="BirchCTT" pitchFamily="2" charset="0"/>
              </a:rPr>
              <a:t>5 </a:t>
            </a:r>
            <a:r>
              <a:rPr lang="ru-RU" sz="1400" dirty="0" smtClean="0">
                <a:latin typeface="BirchCTT" pitchFamily="2" charset="0"/>
              </a:rPr>
              <a:t>х</a:t>
            </a:r>
            <a:r>
              <a:rPr lang="ru-RU" sz="2000" dirty="0" smtClean="0">
                <a:latin typeface="BirchCTT" pitchFamily="2" charset="0"/>
              </a:rPr>
              <a:t>1):2=2,5</a:t>
            </a:r>
            <a:endParaRPr lang="ru-RU" sz="2000" dirty="0">
              <a:latin typeface="BirchCTT" pitchFamily="2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429125" y="4929188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BirchCTT" pitchFamily="2" charset="0"/>
              </a:rPr>
              <a:t>4.Площадь искомого треугольника найдем по формуле: </a:t>
            </a:r>
          </a:p>
          <a:p>
            <a:r>
              <a:rPr lang="ru-RU" sz="2000" dirty="0">
                <a:latin typeface="BirchCTT" pitchFamily="2" charset="0"/>
              </a:rPr>
              <a:t>       </a:t>
            </a:r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dirty="0">
                <a:latin typeface="BirchCTT" pitchFamily="2" charset="0"/>
              </a:rPr>
              <a:t> </a:t>
            </a:r>
            <a:r>
              <a:rPr lang="ru-RU" sz="2000" dirty="0" smtClean="0">
                <a:latin typeface="BirchCTT" pitchFamily="2" charset="0"/>
              </a:rPr>
              <a:t>= </a:t>
            </a:r>
            <a:r>
              <a:rPr lang="en-US" sz="2000" dirty="0" smtClean="0">
                <a:latin typeface="BirchCTT" pitchFamily="2" charset="0"/>
              </a:rPr>
              <a:t>S1</a:t>
            </a:r>
            <a:r>
              <a:rPr lang="ru-RU" sz="2000" dirty="0">
                <a:latin typeface="BirchCTT" pitchFamily="2" charset="0"/>
              </a:rPr>
              <a:t>+</a:t>
            </a:r>
            <a:r>
              <a:rPr lang="en-US" sz="2000" dirty="0">
                <a:latin typeface="BirchCTT" pitchFamily="2" charset="0"/>
              </a:rPr>
              <a:t>S2</a:t>
            </a:r>
            <a:endParaRPr lang="ru-RU" sz="2000" dirty="0">
              <a:latin typeface="BirchCTT" pitchFamily="2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214938" y="5929313"/>
            <a:ext cx="1334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dirty="0">
                <a:latin typeface="BirchCTT" pitchFamily="2" charset="0"/>
              </a:rPr>
              <a:t> </a:t>
            </a:r>
            <a:r>
              <a:rPr lang="ru-RU" sz="2000" dirty="0" smtClean="0">
                <a:latin typeface="BirchCTT" pitchFamily="2" charset="0"/>
              </a:rPr>
              <a:t>= 12,5+2,5=15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286250" y="6286500"/>
            <a:ext cx="16787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BirchCTT" pitchFamily="2" charset="0"/>
              </a:rPr>
              <a:t>Ответ: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15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см</a:t>
            </a:r>
            <a:r>
              <a:rPr lang="ru-RU" sz="2000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ru-RU" sz="2000" dirty="0">
              <a:latin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2001044" y="3356769"/>
            <a:ext cx="25717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3214688" y="4429125"/>
            <a:ext cx="285750" cy="14287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ый треугольник 34"/>
          <p:cNvSpPr/>
          <p:nvPr/>
        </p:nvSpPr>
        <p:spPr>
          <a:xfrm rot="16200000">
            <a:off x="785813" y="2143125"/>
            <a:ext cx="2571750" cy="2428875"/>
          </a:xfrm>
          <a:prstGeom prst="rtTriangle">
            <a:avLst/>
          </a:prstGeom>
          <a:solidFill>
            <a:srgbClr val="FFFF00">
              <a:alpha val="34000"/>
            </a:srgbClr>
          </a:solidFill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3286125" y="2071688"/>
            <a:ext cx="500063" cy="2571750"/>
          </a:xfrm>
          <a:prstGeom prst="rtTriangle">
            <a:avLst/>
          </a:prstGeom>
          <a:solidFill>
            <a:srgbClr val="0066FF">
              <a:alpha val="58000"/>
            </a:srgbClr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928813" y="4643438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357563" y="4643438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857500" y="3071813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928688" y="2071688"/>
            <a:ext cx="2857500" cy="2571750"/>
          </a:xfrm>
          <a:prstGeom prst="triangle">
            <a:avLst>
              <a:gd name="adj" fmla="val 84051"/>
            </a:avLst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6572250" y="357188"/>
            <a:ext cx="17986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BirchCTT" pitchFamily="2" charset="0"/>
              </a:rPr>
              <a:t>2 способ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14563" y="3500438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S1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4688" y="3929063"/>
            <a:ext cx="642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S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26" name="Горизонтальный свиток 25">
            <a:hlinkClick r:id="rId5" action="ppaction://hlinksldjump"/>
          </p:cNvPr>
          <p:cNvSpPr/>
          <p:nvPr/>
        </p:nvSpPr>
        <p:spPr>
          <a:xfrm>
            <a:off x="8001000" y="6143625"/>
            <a:ext cx="928688" cy="500063"/>
          </a:xfrm>
          <a:prstGeom prst="horizontalScroll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9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  <p:bldP spid="39" grpId="1"/>
      <p:bldP spid="39" grpId="2"/>
      <p:bldP spid="41" grpId="0" animBg="1"/>
      <p:bldP spid="43" grpId="0"/>
      <p:bldP spid="45" grpId="0"/>
      <p:bldP spid="45" grpId="1"/>
      <p:bldP spid="23" grpId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pic.3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71625"/>
            <a:ext cx="3857625" cy="4071938"/>
          </a:xfr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-358775" y="3357563"/>
            <a:ext cx="2573337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501107" y="3356769"/>
            <a:ext cx="2571750" cy="1587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28688" y="2071688"/>
            <a:ext cx="2857500" cy="9525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63" y="3000375"/>
            <a:ext cx="285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7438" y="4714875"/>
            <a:ext cx="285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85938" y="1571625"/>
            <a:ext cx="285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7625" y="3000375"/>
            <a:ext cx="285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1571625"/>
            <a:ext cx="285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26" name="Прямоугольный треугольник 25"/>
          <p:cNvSpPr/>
          <p:nvPr/>
        </p:nvSpPr>
        <p:spPr>
          <a:xfrm rot="5400000">
            <a:off x="857251" y="2143125"/>
            <a:ext cx="2571750" cy="2428875"/>
          </a:xfrm>
          <a:prstGeom prst="rtTriangl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0800000">
            <a:off x="3286125" y="2071688"/>
            <a:ext cx="500063" cy="2571750"/>
          </a:xfrm>
          <a:prstGeom prst="rtTriangl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357313" y="2500313"/>
            <a:ext cx="714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ru-RU" sz="28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endParaRPr lang="ru-RU" sz="2800" b="1" baseline="-25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7563" y="2143125"/>
            <a:ext cx="642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ru-RU" sz="2800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000625" y="1214438"/>
            <a:ext cx="3503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«</a:t>
            </a:r>
            <a:r>
              <a:rPr lang="ru-RU" sz="2000">
                <a:latin typeface="Calibri" pitchFamily="34" charset="0"/>
              </a:rPr>
              <a:t>Вычитание площадей фигур»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4429125" y="15716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irchCTT" pitchFamily="2" charset="0"/>
              </a:rPr>
              <a:t>1.Достроим до прямоугольника со сторонами 5 и 6.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313238" y="2214563"/>
            <a:ext cx="4830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BirchCTT" pitchFamily="2" charset="0"/>
              </a:rPr>
              <a:t>2.Найдем площадь прямоугольника: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500688" y="2571750"/>
            <a:ext cx="1007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baseline="-25000" dirty="0">
                <a:latin typeface="BirchCTT" pitchFamily="2" charset="0"/>
              </a:rPr>
              <a:t>1</a:t>
            </a:r>
            <a:r>
              <a:rPr lang="ru-RU" sz="2000" dirty="0" smtClean="0">
                <a:latin typeface="BirchCTT" pitchFamily="2" charset="0"/>
              </a:rPr>
              <a:t>=5</a:t>
            </a:r>
            <a:r>
              <a:rPr lang="ru-RU" sz="1200" dirty="0" smtClean="0">
                <a:latin typeface="BirchCTT" pitchFamily="2" charset="0"/>
              </a:rPr>
              <a:t>х</a:t>
            </a:r>
            <a:r>
              <a:rPr lang="ru-RU" sz="2000" dirty="0" smtClean="0">
                <a:latin typeface="BirchCTT" pitchFamily="2" charset="0"/>
              </a:rPr>
              <a:t>6=30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357688" y="28575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BirchCTT" pitchFamily="2" charset="0"/>
              </a:rPr>
              <a:t>3.Найдем площадь прямоугольного треугольника </a:t>
            </a:r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dirty="0" smtClean="0">
                <a:latin typeface="BirchCTT" pitchFamily="2" charset="0"/>
              </a:rPr>
              <a:t>2</a:t>
            </a:r>
            <a:r>
              <a:rPr lang="en-US" sz="2000" dirty="0" smtClean="0">
                <a:latin typeface="BirchCTT" pitchFamily="2" charset="0"/>
              </a:rPr>
              <a:t> </a:t>
            </a:r>
            <a:r>
              <a:rPr lang="ru-RU" sz="2000" dirty="0">
                <a:latin typeface="BirchCTT" pitchFamily="2" charset="0"/>
              </a:rPr>
              <a:t>: 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5286375" y="3500438"/>
            <a:ext cx="1441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baseline="-25000" dirty="0" smtClean="0">
                <a:latin typeface="BirchCTT" pitchFamily="2" charset="0"/>
              </a:rPr>
              <a:t>2</a:t>
            </a:r>
            <a:r>
              <a:rPr lang="ru-RU" sz="2000" dirty="0" smtClean="0">
                <a:latin typeface="BirchCTT" pitchFamily="2" charset="0"/>
              </a:rPr>
              <a:t> </a:t>
            </a:r>
            <a:r>
              <a:rPr lang="ru-RU" sz="2000" dirty="0">
                <a:latin typeface="BirchCTT" pitchFamily="2" charset="0"/>
              </a:rPr>
              <a:t>= </a:t>
            </a:r>
            <a:r>
              <a:rPr lang="ru-RU" sz="2000" dirty="0" smtClean="0">
                <a:latin typeface="BirchCTT" pitchFamily="2" charset="0"/>
              </a:rPr>
              <a:t>(5</a:t>
            </a:r>
            <a:r>
              <a:rPr lang="ru-RU" sz="1050" dirty="0" smtClean="0">
                <a:latin typeface="BirchCTT" pitchFamily="2" charset="0"/>
              </a:rPr>
              <a:t>х</a:t>
            </a:r>
            <a:r>
              <a:rPr lang="ru-RU" sz="2000" dirty="0" smtClean="0">
                <a:latin typeface="BirchCTT" pitchFamily="2" charset="0"/>
              </a:rPr>
              <a:t>5):2=12,5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4357688" y="38576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BirchCTT" pitchFamily="2" charset="0"/>
              </a:rPr>
              <a:t>4.Найдем площадь прямоугольного треугольника  </a:t>
            </a:r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dirty="0" smtClean="0">
                <a:latin typeface="BirchCTT" pitchFamily="2" charset="0"/>
              </a:rPr>
              <a:t>3:</a:t>
            </a:r>
            <a:endParaRPr lang="ru-RU" sz="2000" dirty="0">
              <a:latin typeface="BirchCTT" pitchFamily="2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5286375" y="4500563"/>
            <a:ext cx="135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baseline="-25000" dirty="0" smtClean="0">
                <a:latin typeface="BirchCTT" pitchFamily="2" charset="0"/>
              </a:rPr>
              <a:t>3</a:t>
            </a:r>
            <a:r>
              <a:rPr lang="ru-RU" sz="2000" dirty="0" smtClean="0">
                <a:latin typeface="BirchCTT" pitchFamily="2" charset="0"/>
              </a:rPr>
              <a:t> </a:t>
            </a:r>
            <a:r>
              <a:rPr lang="ru-RU" sz="2000" dirty="0">
                <a:latin typeface="BirchCTT" pitchFamily="2" charset="0"/>
              </a:rPr>
              <a:t>= (</a:t>
            </a:r>
            <a:r>
              <a:rPr lang="ru-RU" sz="2000" dirty="0" smtClean="0">
                <a:latin typeface="BirchCTT" pitchFamily="2" charset="0"/>
              </a:rPr>
              <a:t>5</a:t>
            </a:r>
            <a:r>
              <a:rPr lang="ru-RU" sz="1400" dirty="0" smtClean="0">
                <a:latin typeface="BirchCTT" pitchFamily="2" charset="0"/>
              </a:rPr>
              <a:t>х</a:t>
            </a:r>
            <a:r>
              <a:rPr lang="ru-RU" sz="2000" dirty="0" smtClean="0">
                <a:latin typeface="BirchCTT" pitchFamily="2" charset="0"/>
              </a:rPr>
              <a:t>1):2=2,5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4357688" y="485775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BirchCTT" pitchFamily="2" charset="0"/>
              </a:rPr>
              <a:t>5.Площадь искомого треугольника найдем по формуле: </a:t>
            </a:r>
          </a:p>
          <a:p>
            <a:r>
              <a:rPr lang="ru-RU" sz="2000" dirty="0">
                <a:latin typeface="BirchCTT" pitchFamily="2" charset="0"/>
              </a:rPr>
              <a:t>       </a:t>
            </a:r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dirty="0" smtClean="0">
                <a:latin typeface="BirchCTT" pitchFamily="2" charset="0"/>
              </a:rPr>
              <a:t>=</a:t>
            </a:r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baseline="-25000" dirty="0" smtClean="0">
                <a:latin typeface="BirchCTT" pitchFamily="2" charset="0"/>
              </a:rPr>
              <a:t>1</a:t>
            </a:r>
            <a:r>
              <a:rPr lang="ru-RU" sz="2000" dirty="0" smtClean="0">
                <a:latin typeface="BirchCTT" pitchFamily="2" charset="0"/>
              </a:rPr>
              <a:t> - ( </a:t>
            </a:r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baseline="-25000" dirty="0" smtClean="0">
                <a:latin typeface="BirchCTT" pitchFamily="2" charset="0"/>
              </a:rPr>
              <a:t>2</a:t>
            </a:r>
            <a:r>
              <a:rPr lang="ru-RU" sz="2000" dirty="0" smtClean="0">
                <a:latin typeface="BirchCTT" pitchFamily="2" charset="0"/>
              </a:rPr>
              <a:t>+</a:t>
            </a:r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baseline="-25000" dirty="0" smtClean="0">
                <a:latin typeface="BirchCTT" pitchFamily="2" charset="0"/>
              </a:rPr>
              <a:t>3</a:t>
            </a:r>
            <a:r>
              <a:rPr lang="ru-RU" sz="2000" dirty="0" smtClean="0">
                <a:latin typeface="BirchCTT" pitchFamily="2" charset="0"/>
              </a:rPr>
              <a:t>)</a:t>
            </a:r>
            <a:endParaRPr lang="ru-RU" sz="2000" dirty="0">
              <a:latin typeface="BirchCTT" pitchFamily="2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5214938" y="5786438"/>
            <a:ext cx="1683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irchCTT" pitchFamily="2" charset="0"/>
              </a:rPr>
              <a:t>S</a:t>
            </a:r>
            <a:r>
              <a:rPr lang="ru-RU" sz="2000" dirty="0">
                <a:latin typeface="BirchCTT" pitchFamily="2" charset="0"/>
              </a:rPr>
              <a:t> </a:t>
            </a:r>
            <a:r>
              <a:rPr lang="ru-RU" sz="2000" dirty="0" smtClean="0">
                <a:latin typeface="BirchCTT" pitchFamily="2" charset="0"/>
              </a:rPr>
              <a:t>=30-</a:t>
            </a:r>
            <a:r>
              <a:rPr lang="ru-RU" sz="2000" dirty="0">
                <a:latin typeface="BirchCTT" pitchFamily="2" charset="0"/>
              </a:rPr>
              <a:t>(12,5+2,5)= 15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4500563" y="6215063"/>
            <a:ext cx="15633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BirchCTT" pitchFamily="2" charset="0"/>
              </a:rPr>
              <a:t>Ответ: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15см</a:t>
            </a:r>
            <a:r>
              <a:rPr lang="ru-RU" sz="2000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endParaRPr lang="ru-RU" sz="2000" baseline="30000" dirty="0" smtClean="0">
              <a:latin typeface="BirchCTT" pitchFamily="2" charset="0"/>
            </a:endParaRPr>
          </a:p>
          <a:p>
            <a:pPr algn="ctr"/>
            <a:r>
              <a:rPr lang="ru-RU" sz="2000" dirty="0" smtClean="0">
                <a:latin typeface="Calibri" pitchFamily="34" charset="0"/>
              </a:rPr>
              <a:t>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6786563" y="285750"/>
            <a:ext cx="17986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BirchCTT" pitchFamily="2" charset="0"/>
              </a:rPr>
              <a:t>3 способ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928688" y="2071688"/>
            <a:ext cx="2857500" cy="2571750"/>
          </a:xfrm>
          <a:prstGeom prst="triangle">
            <a:avLst>
              <a:gd name="adj" fmla="val 84051"/>
            </a:avLst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Горизонтальный свиток 40">
            <a:hlinkClick r:id="rId3" action="ppaction://hlinksldjump"/>
          </p:cNvPr>
          <p:cNvSpPr/>
          <p:nvPr/>
        </p:nvSpPr>
        <p:spPr>
          <a:xfrm>
            <a:off x="8001000" y="6143625"/>
            <a:ext cx="928688" cy="500063"/>
          </a:xfrm>
          <a:prstGeom prst="horizontalScroll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55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155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9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29" presetID="2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4" descr="В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pic.3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571625"/>
            <a:ext cx="3857625" cy="4071938"/>
          </a:xfrm>
        </p:spPr>
      </p:pic>
      <p:sp>
        <p:nvSpPr>
          <p:cNvPr id="7" name="Овал 6"/>
          <p:cNvSpPr/>
          <p:nvPr/>
        </p:nvSpPr>
        <p:spPr>
          <a:xfrm>
            <a:off x="2786063" y="250031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14688" y="20002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286000" y="300037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85938" y="357187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285875" y="40719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5813" y="45720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357313" y="45720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14750" y="45720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86125" y="45720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86063" y="45720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86000" y="45720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45720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86000" y="35004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86063" y="3000375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785938" y="40719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86000" y="40719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786063" y="35004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86125" y="35004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63" y="40719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286125" y="40719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286125" y="3000375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286125" y="2500313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928688" y="2071688"/>
            <a:ext cx="2857500" cy="2571750"/>
          </a:xfrm>
          <a:prstGeom prst="triangle">
            <a:avLst>
              <a:gd name="adj" fmla="val 84051"/>
            </a:avLst>
          </a:prstGeom>
          <a:solidFill>
            <a:srgbClr val="FF0000">
              <a:alpha val="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928688" y="2143125"/>
            <a:ext cx="2857500" cy="2428875"/>
          </a:xfrm>
          <a:prstGeom prst="triangle">
            <a:avLst>
              <a:gd name="adj" fmla="val 84051"/>
            </a:avLst>
          </a:prstGeom>
          <a:solidFill>
            <a:srgbClr val="FFFF00">
              <a:alpha val="35000"/>
            </a:srgbClr>
          </a:solidFill>
          <a:ln>
            <a:solidFill>
              <a:srgbClr val="FFFF00">
                <a:alpha val="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6786563" y="285750"/>
            <a:ext cx="17986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BirchCTT" pitchFamily="2" charset="0"/>
              </a:rPr>
              <a:t>4 способ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643563" y="1214438"/>
            <a:ext cx="202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«Формула Пика»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4429125" y="17145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irchCTT" pitchFamily="2" charset="0"/>
              </a:rPr>
              <a:t>Площадь искомого треугольника найдем по формуле Пика: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5500688" y="2500313"/>
            <a:ext cx="1269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BirchCTT" pitchFamily="2" charset="0"/>
              </a:rPr>
              <a:t>S</a:t>
            </a:r>
            <a:r>
              <a:rPr lang="ru-RU" sz="2400" b="1" dirty="0" smtClean="0">
                <a:latin typeface="BirchCTT" pitchFamily="2" charset="0"/>
              </a:rPr>
              <a:t>=Г:2+В-1</a:t>
            </a:r>
            <a:r>
              <a:rPr lang="ru-RU" sz="2400" b="1" dirty="0">
                <a:latin typeface="BirchCTT" pitchFamily="2" charset="0"/>
              </a:rPr>
              <a:t>,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4357688" y="300037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irchCTT" pitchFamily="2" charset="0"/>
              </a:rPr>
              <a:t>где Г –количество узлов на границе треугольника(на сторонах и вершинах), 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357688" y="40005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irchCTT" pitchFamily="2" charset="0"/>
              </a:rPr>
              <a:t> </a:t>
            </a:r>
            <a:r>
              <a:rPr lang="ru-RU" sz="2000">
                <a:latin typeface="BirchCTT" pitchFamily="2" charset="0"/>
              </a:rPr>
              <a:t>В – количество узлов внутри треугольника.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5429250" y="4786313"/>
            <a:ext cx="71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BirchCTT" pitchFamily="2" charset="0"/>
              </a:rPr>
              <a:t>Г</a:t>
            </a:r>
            <a:r>
              <a:rPr lang="ru-RU" sz="2000" dirty="0" smtClean="0">
                <a:latin typeface="BirchCTT" pitchFamily="2" charset="0"/>
              </a:rPr>
              <a:t>=       В =10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4643438" y="5500688"/>
            <a:ext cx="2683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BirchCTT" pitchFamily="2" charset="0"/>
              </a:rPr>
              <a:t>Получаем </a:t>
            </a:r>
            <a:r>
              <a:rPr lang="en-US" sz="2400" b="1" dirty="0">
                <a:latin typeface="BirchCTT" pitchFamily="2" charset="0"/>
              </a:rPr>
              <a:t>S</a:t>
            </a:r>
            <a:r>
              <a:rPr lang="ru-RU" sz="2400" b="1" dirty="0" smtClean="0">
                <a:latin typeface="BirchCTT" pitchFamily="2" charset="0"/>
              </a:rPr>
              <a:t>=12:2+10-1=15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43438" y="6000750"/>
            <a:ext cx="16210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BirchCTT" pitchFamily="2" charset="0"/>
              </a:rPr>
              <a:t>Ответ: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15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см</a:t>
            </a:r>
            <a:r>
              <a:rPr lang="ru-RU" sz="2000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endParaRPr lang="ru-RU" sz="2000" dirty="0">
              <a:latin typeface="BirchCTT" pitchFamily="2" charset="0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5786438" y="4786313"/>
            <a:ext cx="500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BirchCTT" pitchFamily="2" charset="0"/>
              </a:rPr>
              <a:t>12,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0281" name="Рисунок 48" descr="predmety_raznie01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107156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Горизонтальный свиток 44">
            <a:hlinkClick r:id="rId6" action="ppaction://hlinksldjump"/>
          </p:cNvPr>
          <p:cNvSpPr/>
          <p:nvPr/>
        </p:nvSpPr>
        <p:spPr>
          <a:xfrm>
            <a:off x="8001000" y="6143625"/>
            <a:ext cx="928688" cy="500063"/>
          </a:xfrm>
          <a:prstGeom prst="horizontalScroll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0"/>
                            </p:stCondLst>
                            <p:childTnLst>
                              <p:par>
                                <p:cTn id="62" presetID="18" presetClass="entr" presetSubtype="12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6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0" presetID="22" presetClass="entr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4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7500"/>
                            </p:stCondLst>
                            <p:childTnLst>
                              <p:par>
                                <p:cTn id="144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3" grpId="2" animBg="1"/>
      <p:bldP spid="33" grpId="3" animBg="1"/>
      <p:bldP spid="35" grpId="0" animBg="1"/>
      <p:bldP spid="35" grpId="1" animBg="1"/>
      <p:bldP spid="35" grpId="2" animBg="1"/>
      <p:bldP spid="35" grpId="3" animBg="1"/>
      <p:bldP spid="38" grpId="0"/>
      <p:bldP spid="34" grpId="0"/>
      <p:bldP spid="36" grpId="0"/>
      <p:bldP spid="39" grpId="0"/>
      <p:bldP spid="41" grpId="0"/>
      <p:bldP spid="42" grpId="0"/>
      <p:bldP spid="43" grpId="0"/>
      <p:bldP spid="44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26626" name="Презентация" r:id="rId3" imgW="3163964" imgH="2371166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4811" y="714356"/>
            <a:ext cx="752918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Шаг 5.</a:t>
            </a:r>
            <a:r>
              <a:rPr lang="ru-RU" sz="3200" b="1" i="1" dirty="0" smtClean="0"/>
              <a:t> Реализация готового проекта, открытие новых знаний.</a:t>
            </a:r>
          </a:p>
          <a:p>
            <a:r>
              <a:rPr lang="ru-RU" sz="3600" b="1" i="1" dirty="0" smtClean="0">
                <a:solidFill>
                  <a:schemeClr val="tx2"/>
                </a:solidFill>
              </a:rPr>
              <a:t>Шаг 6</a:t>
            </a:r>
            <a:r>
              <a:rPr lang="ru-RU" sz="3200" b="1" i="1" dirty="0" smtClean="0">
                <a:solidFill>
                  <a:schemeClr val="tx2"/>
                </a:solidFill>
              </a:rPr>
              <a:t>.</a:t>
            </a:r>
            <a:r>
              <a:rPr lang="ru-RU" sz="3200" b="1" i="1" dirty="0" smtClean="0"/>
              <a:t> Первичное закрепление во внешней речи. </a:t>
            </a:r>
          </a:p>
          <a:p>
            <a:r>
              <a:rPr lang="ru-RU" sz="3600" b="1" i="1" dirty="0" smtClean="0">
                <a:solidFill>
                  <a:schemeClr val="tx2"/>
                </a:solidFill>
              </a:rPr>
              <a:t>Шаг 7. </a:t>
            </a:r>
            <a:r>
              <a:rPr lang="ru-RU" sz="3200" b="1" i="1" dirty="0" smtClean="0"/>
              <a:t>Включение в систему знаний  и повторение. Тренировать навыки использования нового содержания совместно с ранее изученными: решение задач на нахождение площадей.( самостоятельная оценка)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6" descr="В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928858" y="285728"/>
            <a:ext cx="7072362" cy="928688"/>
          </a:xfrm>
        </p:spPr>
        <p:txBody>
          <a:bodyPr/>
          <a:lstStyle/>
          <a:p>
            <a:pPr algn="r" eaLnBrk="1" hangingPunct="1"/>
            <a:r>
              <a:rPr lang="ru-RU" sz="4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№2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857500"/>
            <a:ext cx="3714750" cy="2336800"/>
          </a:xfr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1571625"/>
            <a:ext cx="8786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клетчатой бумаге с клетками размером 1 см х 1 см изображен треугольник (см. рисунок). </a:t>
            </a:r>
          </a:p>
          <a:p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Найдите его площадь в квадратных сантиметрах.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14875" y="2786063"/>
            <a:ext cx="4143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Решение.</a:t>
            </a:r>
          </a:p>
          <a:p>
            <a:r>
              <a:rPr lang="ru-RU">
                <a:latin typeface="Calibri" pitchFamily="34" charset="0"/>
              </a:rPr>
              <a:t>Данный треугольник – прямоугольный. Воспользуемся формулой площади прямоугольного треугольника: </a:t>
            </a:r>
          </a:p>
          <a:p>
            <a:pPr algn="ctr"/>
            <a:r>
              <a:rPr lang="en-US">
                <a:latin typeface="Calibri" pitchFamily="34" charset="0"/>
              </a:rPr>
              <a:t>S=1/2ab</a:t>
            </a:r>
            <a:r>
              <a:rPr lang="ru-RU">
                <a:latin typeface="Calibri" pitchFamily="34" charset="0"/>
              </a:rPr>
              <a:t>, </a:t>
            </a:r>
          </a:p>
          <a:p>
            <a:r>
              <a:rPr lang="ru-RU">
                <a:latin typeface="Calibri" pitchFamily="34" charset="0"/>
              </a:rPr>
              <a:t>где </a:t>
            </a:r>
            <a:r>
              <a:rPr lang="en-US">
                <a:latin typeface="Calibri" pitchFamily="34" charset="0"/>
              </a:rPr>
              <a:t>a </a:t>
            </a:r>
            <a:r>
              <a:rPr lang="ru-RU">
                <a:latin typeface="Calibri" pitchFamily="34" charset="0"/>
              </a:rPr>
              <a:t>и </a:t>
            </a:r>
            <a:r>
              <a:rPr lang="en-US">
                <a:latin typeface="Calibri" pitchFamily="34" charset="0"/>
              </a:rPr>
              <a:t>b </a:t>
            </a:r>
            <a:r>
              <a:rPr lang="ru-RU">
                <a:latin typeface="Calibri" pitchFamily="34" charset="0"/>
              </a:rPr>
              <a:t>– катеты треугольника.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29375" y="450056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a=2, b=6.</a:t>
            </a:r>
            <a:endParaRPr lang="ru-RU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72063" y="521493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Получаем </a:t>
            </a:r>
            <a:r>
              <a:rPr lang="en-US">
                <a:latin typeface="Calibri" pitchFamily="34" charset="0"/>
              </a:rPr>
              <a:t>S = ½</a:t>
            </a:r>
            <a:r>
              <a:rPr lang="ru-RU">
                <a:latin typeface="Calibri" pitchFamily="34" charset="0"/>
              </a:rPr>
              <a:t> ·2·6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=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6.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57750" y="5786438"/>
            <a:ext cx="2928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Ответ: </a:t>
            </a:r>
            <a:r>
              <a:rPr lang="ru-RU" dirty="0" smtClean="0">
                <a:latin typeface="Calibri" pitchFamily="34" charset="0"/>
              </a:rPr>
              <a:t>6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см</a:t>
            </a:r>
            <a:r>
              <a:rPr lang="ru-RU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535781" y="3821907"/>
            <a:ext cx="92868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1000125" y="4286250"/>
            <a:ext cx="2714625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1500" y="3571875"/>
            <a:ext cx="214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00250" y="428625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7" name="Горизонтальный свиток 16">
            <a:hlinkClick r:id="rId4" action="ppaction://hlinksldjump"/>
          </p:cNvPr>
          <p:cNvSpPr/>
          <p:nvPr/>
        </p:nvSpPr>
        <p:spPr>
          <a:xfrm>
            <a:off x="7858125" y="6072188"/>
            <a:ext cx="928688" cy="500062"/>
          </a:xfrm>
          <a:prstGeom prst="horizontalScroll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Назад</a:t>
            </a:r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2857496"/>
            <a:ext cx="3714750" cy="233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5" grpId="0"/>
      <p:bldP spid="16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 descr="В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429056" y="214290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4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 3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1571625"/>
            <a:ext cx="8643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клетчатой бумаге с клетками размером 1 см х 1 см изображен треугольник (см. рисунок). Найдите его площадь в квадратных сантиметрах.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571750"/>
            <a:ext cx="270986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1938" y="2500313"/>
            <a:ext cx="4357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Решение.</a:t>
            </a:r>
          </a:p>
          <a:p>
            <a:r>
              <a:rPr lang="ru-RU">
                <a:latin typeface="Calibri" pitchFamily="34" charset="0"/>
              </a:rPr>
              <a:t>        Воспользуемся формулой Пика: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286375" y="3214688"/>
            <a:ext cx="14830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=Г: 2+В-1</a:t>
            </a: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57750" y="36433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 = 5,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500063" y="3500438"/>
            <a:ext cx="1928812" cy="7858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071563" y="4143375"/>
            <a:ext cx="1928812" cy="7858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V="1">
            <a:off x="1857375" y="2928938"/>
            <a:ext cx="1214437" cy="121443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000125" y="48577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571750" y="364331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214563" y="328612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28938" y="40005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785938" y="28575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3524081">
            <a:off x="973931" y="3280569"/>
            <a:ext cx="1565275" cy="1836738"/>
          </a:xfrm>
          <a:prstGeom prst="triangle">
            <a:avLst>
              <a:gd name="adj" fmla="val 48872"/>
            </a:avLst>
          </a:prstGeom>
          <a:solidFill>
            <a:srgbClr val="FFFF00">
              <a:alpha val="21000"/>
            </a:srgbClr>
          </a:solidFill>
          <a:ln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428750" y="4429125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785938" y="4429125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428750" y="40719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785938" y="40719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14563" y="40719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785938" y="3643313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85938" y="3286125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214563" y="3643313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571750" y="40719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715000" y="3643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= 9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72000" y="4143375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Получаем </a:t>
            </a:r>
            <a:r>
              <a:rPr lang="en-US" dirty="0">
                <a:latin typeface="Calibri" pitchFamily="34" charset="0"/>
              </a:rPr>
              <a:t>S =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5:2 </a:t>
            </a:r>
            <a:r>
              <a:rPr lang="ru-RU" dirty="0">
                <a:latin typeface="Calibri" pitchFamily="34" charset="0"/>
              </a:rPr>
              <a:t>+ 9 – 1 = 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143750" y="4143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10,5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643438" y="478631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Ответ: </a:t>
            </a:r>
            <a:r>
              <a:rPr lang="ru-RU" dirty="0" smtClean="0">
                <a:latin typeface="Calibri" pitchFamily="34" charset="0"/>
              </a:rPr>
              <a:t>10,5см</a:t>
            </a:r>
            <a:r>
              <a:rPr lang="ru-RU" baseline="30000" dirty="0" smtClean="0">
                <a:latin typeface="Calibri" pitchFamily="34" charset="0"/>
              </a:rPr>
              <a:t>2</a:t>
            </a:r>
            <a:endParaRPr lang="ru-RU" baseline="30000" dirty="0">
              <a:latin typeface="Calibri" pitchFamily="34" charset="0"/>
            </a:endParaRPr>
          </a:p>
        </p:txBody>
      </p:sp>
      <p:sp>
        <p:nvSpPr>
          <p:cNvPr id="37" name="Горизонтальный свиток 36">
            <a:hlinkClick r:id="rId4" action="ppaction://hlinksldjump"/>
          </p:cNvPr>
          <p:cNvSpPr/>
          <p:nvPr/>
        </p:nvSpPr>
        <p:spPr>
          <a:xfrm>
            <a:off x="7858125" y="6072188"/>
            <a:ext cx="928688" cy="500062"/>
          </a:xfrm>
          <a:prstGeom prst="horizontalScroll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1" grpId="0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16386" name="Презентация" r:id="rId3" imgW="3163964" imgH="2371166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1670" y="928670"/>
            <a:ext cx="7314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                     Цель урока:</a:t>
            </a:r>
          </a:p>
          <a:p>
            <a:endParaRPr lang="ru-RU" sz="3600" b="1" i="1" dirty="0" smtClean="0">
              <a:solidFill>
                <a:schemeClr val="tx2"/>
              </a:solidFill>
            </a:endParaRPr>
          </a:p>
          <a:p>
            <a:r>
              <a:rPr lang="ru-RU" sz="3200" b="1" i="1" dirty="0" smtClean="0"/>
              <a:t> Создание условий для освоения учащимися способов вычисления площадей многоугольников , изображенных на клетчатой бумаге.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Содержимое 3" descr="В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113" y="0"/>
            <a:ext cx="91551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71866" y="214290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4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 4</a:t>
            </a:r>
            <a:endParaRPr lang="ru-RU" sz="4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868613"/>
            <a:ext cx="27146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1714500"/>
            <a:ext cx="8643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клетчатой бумаге с клетками размером 1 см х 1 см изображен треугольник (см. рисунок). Найдите его площадь в квадратных сантиметрах.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4813" y="2928938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Площадь искомого треугольника найдем по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формуле Пика </a:t>
            </a:r>
          </a:p>
          <a:p>
            <a:r>
              <a:rPr lang="en-US" sz="1600" dirty="0" smtClean="0">
                <a:latin typeface="Calibri" pitchFamily="34" charset="0"/>
              </a:rPr>
              <a:t>S</a:t>
            </a:r>
            <a:r>
              <a:rPr lang="ru-RU" sz="1600" dirty="0" smtClean="0">
                <a:latin typeface="Calibri" pitchFamily="34" charset="0"/>
              </a:rPr>
              <a:t>= Г :2 + В – 1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9250" y="257175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Решение.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6250" y="3786188"/>
            <a:ext cx="13676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Г=8     В = 9 </a:t>
            </a:r>
          </a:p>
          <a:p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000125" y="3214688"/>
            <a:ext cx="2000250" cy="18573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1000125" y="4786313"/>
            <a:ext cx="357187" cy="3571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357688" y="5000625"/>
            <a:ext cx="328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= 8: 2 + 9 – 1=12   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429125" y="56435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Ответ: </a:t>
            </a:r>
            <a:r>
              <a:rPr lang="ru-RU" dirty="0" smtClean="0">
                <a:latin typeface="Calibri" pitchFamily="34" charset="0"/>
              </a:rPr>
              <a:t>12 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см</a:t>
            </a:r>
            <a:r>
              <a:rPr lang="ru-RU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6" name="Горизонтальный свиток 25">
            <a:hlinkClick r:id="rId4" action="ppaction://hlinksldjump"/>
          </p:cNvPr>
          <p:cNvSpPr/>
          <p:nvPr/>
        </p:nvSpPr>
        <p:spPr>
          <a:xfrm>
            <a:off x="7858125" y="6072188"/>
            <a:ext cx="928688" cy="500062"/>
          </a:xfrm>
          <a:prstGeom prst="horizontalScroll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2.98797E-6 C 0.02951 0.01989 0.0592 0.04001 0.07187 0.0490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58" grpId="0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1143000"/>
          </a:xfrm>
        </p:spPr>
        <p:txBody>
          <a:bodyPr/>
          <a:lstStyle/>
          <a:p>
            <a:pPr algn="r" eaLnBrk="1" hangingPunct="1"/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 5</a:t>
            </a:r>
            <a:endParaRPr lang="ru-RU" dirty="0" smtClean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071813"/>
            <a:ext cx="26971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85750" y="1785938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клетчатой бумаге с клетками размером 1 см х 1 см изображена фигура (см. рисунок). Найдите ее площадь в квадратных сантиметрах.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9250" y="2500313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Решение.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964406" y="4107657"/>
            <a:ext cx="1785937" cy="0"/>
          </a:xfrm>
          <a:prstGeom prst="line">
            <a:avLst/>
          </a:prstGeom>
          <a:ln w="317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2938" y="4071938"/>
            <a:ext cx="2357437" cy="1587"/>
          </a:xfrm>
          <a:prstGeom prst="line">
            <a:avLst/>
          </a:prstGeom>
          <a:ln w="317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57625" y="3000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 Разобьем данную фигуру на 4 части. Получилось 4 прямоугольных треугольника.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71875" y="26431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u="sng">
                <a:latin typeface="Calibri" pitchFamily="34" charset="0"/>
              </a:rPr>
              <a:t>1 способ</a:t>
            </a:r>
            <a:r>
              <a:rPr lang="ru-RU" i="1">
                <a:latin typeface="Calibri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57625" y="3571875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2. Найдем площадь одного треугольника: </a:t>
            </a:r>
          </a:p>
        </p:txBody>
      </p:sp>
      <p:cxnSp>
        <p:nvCxnSpPr>
          <p:cNvPr id="24" name="Прямая соединительная линия 23"/>
          <p:cNvCxnSpPr>
            <a:endCxn id="22" idx="2"/>
          </p:cNvCxnSpPr>
          <p:nvPr/>
        </p:nvCxnSpPr>
        <p:spPr>
          <a:xfrm rot="16200000" flipH="1">
            <a:off x="1535113" y="3751263"/>
            <a:ext cx="642937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857375" y="4071938"/>
            <a:ext cx="1000125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0" y="3857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r>
              <a:rPr lang="ru-RU" baseline="-25000" dirty="0" smtClean="0">
                <a:latin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=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71625" y="3714750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29188" y="3857625"/>
            <a:ext cx="849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</a:rPr>
              <a:t>2·3) :2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28813" y="40719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15000" y="385762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= 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57625" y="4143375"/>
            <a:ext cx="47863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3. Искомую площадь фигуры находим  по формуле:   </a:t>
            </a:r>
            <a:r>
              <a:rPr lang="en-US" dirty="0">
                <a:latin typeface="Calibri" pitchFamily="34" charset="0"/>
              </a:rPr>
              <a:t>S </a:t>
            </a:r>
            <a:r>
              <a:rPr lang="ru-RU" dirty="0">
                <a:latin typeface="Calibri" pitchFamily="34" charset="0"/>
              </a:rPr>
              <a:t>= 4·</a:t>
            </a:r>
            <a:r>
              <a:rPr lang="en-US" dirty="0" smtClean="0">
                <a:latin typeface="Calibri" pitchFamily="34" charset="0"/>
              </a:rPr>
              <a:t>S</a:t>
            </a:r>
            <a:r>
              <a:rPr lang="ru-RU" sz="1200" dirty="0">
                <a:latin typeface="Calibri" pitchFamily="34" charset="0"/>
              </a:rPr>
              <a:t>1</a:t>
            </a:r>
            <a:r>
              <a:rPr lang="ru-RU" sz="2000" dirty="0" smtClean="0">
                <a:latin typeface="Calibri" pitchFamily="34" charset="0"/>
              </a:rPr>
              <a:t>,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15063" y="442912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S </a:t>
            </a:r>
            <a:r>
              <a:rPr lang="ru-RU" dirty="0">
                <a:latin typeface="Calibri" pitchFamily="34" charset="0"/>
              </a:rPr>
              <a:t>= 4·3=12.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57625" y="628650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1856581" y="3072607"/>
            <a:ext cx="1587" cy="2000250"/>
          </a:xfrm>
          <a:prstGeom prst="line">
            <a:avLst/>
          </a:prstGeom>
          <a:ln w="349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Горизонтальный свиток 41">
            <a:hlinkClick r:id="rId3" action="ppaction://hlinksldjump"/>
          </p:cNvPr>
          <p:cNvSpPr/>
          <p:nvPr/>
        </p:nvSpPr>
        <p:spPr>
          <a:xfrm>
            <a:off x="7858125" y="6072188"/>
            <a:ext cx="928688" cy="500062"/>
          </a:xfrm>
          <a:prstGeom prst="horizontalScroll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Назад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43306" y="5357826"/>
            <a:ext cx="160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12см</a:t>
            </a:r>
            <a:r>
              <a:rPr lang="ru-RU" baseline="30000" dirty="0" smtClean="0"/>
              <a:t>2</a:t>
            </a:r>
            <a:endParaRPr lang="ru-RU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9" grpId="0"/>
      <p:bldP spid="20" grpId="0"/>
      <p:bldP spid="21" grpId="0"/>
      <p:bldP spid="28" grpId="0"/>
      <p:bldP spid="29" grpId="0"/>
      <p:bldP spid="29" grpId="1"/>
      <p:bldP spid="30" grpId="0"/>
      <p:bldP spid="31" grpId="0"/>
      <p:bldP spid="31" grpId="1"/>
      <p:bldP spid="32" grpId="0"/>
      <p:bldP spid="33" grpId="0"/>
      <p:bldP spid="34" grpId="0"/>
      <p:bldP spid="35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В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1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/>
          <a:lstStyle/>
          <a:p>
            <a:pPr algn="r" eaLnBrk="1" hangingPunct="1"/>
            <a:r>
              <a:rPr lang="ru-RU" sz="4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 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0"/>
            <a:ext cx="2778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1714500"/>
            <a:ext cx="864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клетчатой бумаге с клетками размером 1 см х 1 см изображена фигура (см. рисунок). Найдите ее площадь в квадратных сантиметрах.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29250" y="257175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Решение.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57224" y="3214686"/>
            <a:ext cx="2071688" cy="1357312"/>
          </a:xfrm>
          <a:prstGeom prst="triangle">
            <a:avLst/>
          </a:prstGeom>
          <a:solidFill>
            <a:srgbClr val="66FF66">
              <a:alpha val="78000"/>
            </a:srgbClr>
          </a:solidFill>
          <a:ln w="349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1875" y="292893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 Достроим данную фигуру до равностороннего треугольника.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71875" y="3643313"/>
            <a:ext cx="421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Найдем площадь этого треугольника: </a:t>
            </a:r>
            <a:r>
              <a:rPr lang="en-US">
                <a:latin typeface="Calibri" pitchFamily="34" charset="0"/>
              </a:rPr>
              <a:t>S</a:t>
            </a:r>
            <a:r>
              <a:rPr lang="ru-RU">
                <a:latin typeface="Calibri" pitchFamily="34" charset="0"/>
              </a:rPr>
              <a:t> =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28813" y="4572000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643813" y="3643313"/>
            <a:ext cx="1227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(6·4)/2 =12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71875" y="4143375"/>
            <a:ext cx="5214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2. Найдем площадь другого треугольника:  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857250" y="3929063"/>
            <a:ext cx="2071688" cy="642937"/>
          </a:xfrm>
          <a:prstGeom prst="triangle">
            <a:avLst>
              <a:gd name="adj" fmla="val 49438"/>
            </a:avLst>
          </a:prstGeom>
          <a:solidFill>
            <a:srgbClr val="CC00CC">
              <a:alpha val="51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>
            <a:off x="857250" y="4572000"/>
            <a:ext cx="2071688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536700" y="4249738"/>
            <a:ext cx="642937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28813" y="4143375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643688" y="450056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 </a:t>
            </a:r>
            <a:r>
              <a:rPr lang="ru-RU">
                <a:latin typeface="Calibri" pitchFamily="34" charset="0"/>
              </a:rPr>
              <a:t>= (6·2)/2 = 6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71875" y="4857750"/>
            <a:ext cx="514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3. Площадь искомой фигуры находим как разность площадей: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86438" y="53578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 = 12 – 6 = 6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71875" y="5929313"/>
            <a:ext cx="2357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Ответ: </a:t>
            </a:r>
            <a:r>
              <a:rPr lang="ru-RU" dirty="0" smtClean="0">
                <a:latin typeface="Calibri" pitchFamily="34" charset="0"/>
              </a:rPr>
              <a:t>6 </a:t>
            </a:r>
            <a:r>
              <a:rPr lang="ru-RU" dirty="0" smtClean="0"/>
              <a:t>см</a:t>
            </a:r>
            <a:r>
              <a:rPr lang="ru-RU" baseline="30000" dirty="0" smtClean="0"/>
              <a:t>2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4" name="Горизонтальный свиток 23">
            <a:hlinkClick r:id="rId4" action="ppaction://hlinksldjump"/>
          </p:cNvPr>
          <p:cNvSpPr/>
          <p:nvPr/>
        </p:nvSpPr>
        <p:spPr>
          <a:xfrm>
            <a:off x="7858125" y="6072188"/>
            <a:ext cx="928688" cy="500062"/>
          </a:xfrm>
          <a:prstGeom prst="horizontalScroll">
            <a:avLst/>
          </a:prstGeom>
          <a:solidFill>
            <a:srgbClr val="FFFF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3" grpId="0" animBg="1"/>
      <p:bldP spid="13" grpId="1" animBg="1"/>
      <p:bldP spid="14" grpId="0"/>
      <p:bldP spid="15" grpId="0"/>
      <p:bldP spid="16" grpId="0"/>
      <p:bldP spid="18" grpId="0"/>
      <p:bldP spid="19" grpId="0"/>
      <p:bldP spid="20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29698" name="Презентация" r:id="rId3" imgW="3163964" imgH="2371166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4811" y="714356"/>
            <a:ext cx="75291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    Шаг 8</a:t>
            </a:r>
            <a:r>
              <a:rPr lang="ru-RU" sz="3200" b="1" i="1" dirty="0" smtClean="0">
                <a:solidFill>
                  <a:schemeClr val="tx2"/>
                </a:solidFill>
              </a:rPr>
              <a:t>.</a:t>
            </a:r>
            <a:r>
              <a:rPr lang="ru-RU" sz="3200" b="1" i="1" dirty="0" smtClean="0"/>
              <a:t> Рефлексия учебной        деятельности на уроке.</a:t>
            </a:r>
          </a:p>
          <a:p>
            <a:r>
              <a:rPr lang="ru-RU" sz="2800" b="1" i="1" dirty="0" smtClean="0"/>
              <a:t>Карточки рефлексии:</a:t>
            </a:r>
          </a:p>
          <a:p>
            <a:pPr marL="514350" indent="-514350">
              <a:buAutoNum type="arabicPeriod"/>
            </a:pPr>
            <a:r>
              <a:rPr lang="ru-RU" sz="2400" b="1" i="1" dirty="0" smtClean="0"/>
              <a:t>Я знаю, как обозначается площадь.</a:t>
            </a:r>
          </a:p>
          <a:p>
            <a:pPr marL="514350" indent="-514350">
              <a:buAutoNum type="arabicPeriod"/>
            </a:pPr>
            <a:r>
              <a:rPr lang="ru-RU" sz="2400" b="1" i="1" dirty="0" smtClean="0"/>
              <a:t>Я знаю единицы измерения площадей.</a:t>
            </a:r>
          </a:p>
          <a:p>
            <a:pPr marL="514350" indent="-514350">
              <a:buAutoNum type="arabicPeriod"/>
            </a:pPr>
            <a:r>
              <a:rPr lang="ru-RU" sz="2400" b="1" i="1" dirty="0" smtClean="0"/>
              <a:t> Я знаю формулу нахождения площади прямоугольника.</a:t>
            </a:r>
          </a:p>
          <a:p>
            <a:pPr marL="514350" indent="-514350">
              <a:buAutoNum type="arabicPeriod"/>
            </a:pPr>
            <a:r>
              <a:rPr lang="ru-RU" sz="2400" b="1" i="1" dirty="0" smtClean="0"/>
              <a:t> Я знаю формулу нахождения площади квадрата.</a:t>
            </a:r>
          </a:p>
          <a:p>
            <a:pPr marL="514350" indent="-514350">
              <a:buAutoNum type="arabicPeriod"/>
            </a:pPr>
            <a:r>
              <a:rPr lang="ru-RU" sz="2400" b="1" i="1" dirty="0" smtClean="0"/>
              <a:t> Я познакомился  с формулой Пика.</a:t>
            </a:r>
          </a:p>
          <a:p>
            <a:pPr marL="514350" indent="-514350">
              <a:buAutoNum type="arabicPeriod"/>
            </a:pPr>
            <a:r>
              <a:rPr lang="ru-RU" sz="2400" b="1" i="1" dirty="0" smtClean="0"/>
              <a:t> В самостоятельной работе у меня не возникли затруднения.</a:t>
            </a:r>
          </a:p>
          <a:p>
            <a:pPr marL="514350" indent="-514350">
              <a:buFontTx/>
              <a:buAutoNum type="arabicPeriod"/>
            </a:pPr>
            <a:r>
              <a:rPr lang="ru-RU" sz="2400" b="1" i="1" dirty="0" smtClean="0"/>
              <a:t>  В самостоятельной работе у меня </a:t>
            </a:r>
          </a:p>
          <a:p>
            <a:pPr marL="514350" indent="-514350"/>
            <a:r>
              <a:rPr lang="ru-RU" sz="2400" b="1" i="1" dirty="0" smtClean="0"/>
              <a:t>         возникли затруднения.( Какие?)</a:t>
            </a:r>
          </a:p>
          <a:p>
            <a:pPr marL="514350" indent="-514350">
              <a:buAutoNum type="arabicPeriod"/>
            </a:pPr>
            <a:endParaRPr lang="ru-RU" sz="2400" b="1" i="1" dirty="0" smtClean="0"/>
          </a:p>
          <a:p>
            <a:pPr marL="514350" indent="-514350">
              <a:buAutoNum type="arabicPeriod"/>
            </a:pP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27650" name="Презентация" r:id="rId3" imgW="2913998" imgH="2185502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Вычислить площадь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GetPicture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2476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etPicture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71942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7167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etPicture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071678"/>
            <a:ext cx="16097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etPicture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214818"/>
            <a:ext cx="24193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71438"/>
          <a:ext cx="9144000" cy="6929438"/>
        </p:xfrm>
        <a:graphic>
          <a:graphicData uri="http://schemas.openxmlformats.org/presentationml/2006/ole">
            <p:oleObj spid="_x0000_s17410" name="Презентация" r:id="rId3" imgW="1465990" imgH="1097429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24578" name="Презентация" r:id="rId3" imgW="1124669" imgH="841242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25602" name="Презентация" r:id="rId3" imgW="1569574" imgH="1176587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18434" name="Презентация" r:id="rId3" imgW="3163964" imgH="2371166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0232" y="928670"/>
            <a:ext cx="7314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Содержание учебного материала:</a:t>
            </a:r>
          </a:p>
          <a:p>
            <a:r>
              <a:rPr lang="ru-RU" sz="3200" b="1" i="1" dirty="0" smtClean="0"/>
              <a:t>Нахождение площадей многоугольников , изображённых на клетчатой бумаге.</a:t>
            </a:r>
          </a:p>
          <a:p>
            <a:endParaRPr lang="ru-RU" sz="3200" b="1" i="1" dirty="0" smtClean="0"/>
          </a:p>
          <a:p>
            <a:r>
              <a:rPr lang="ru-RU" sz="3600" b="1" i="1" dirty="0" smtClean="0">
                <a:solidFill>
                  <a:schemeClr val="tx2"/>
                </a:solidFill>
              </a:rPr>
              <a:t>Единица содержания образования:</a:t>
            </a:r>
          </a:p>
          <a:p>
            <a:r>
              <a:rPr lang="ru-RU" sz="3200" b="1" i="1" dirty="0" smtClean="0"/>
              <a:t>Способы нахождения площадей:</a:t>
            </a:r>
          </a:p>
          <a:p>
            <a:r>
              <a:rPr lang="ru-RU" sz="3200" b="1" i="1" dirty="0" smtClean="0"/>
              <a:t>1.Подсчёт клеточек.</a:t>
            </a:r>
          </a:p>
          <a:p>
            <a:r>
              <a:rPr lang="ru-RU" sz="3200" b="1" i="1" dirty="0" smtClean="0"/>
              <a:t>2. Сложение площадей.</a:t>
            </a:r>
          </a:p>
          <a:p>
            <a:r>
              <a:rPr lang="ru-RU" sz="3200" b="1" i="1" dirty="0" smtClean="0"/>
              <a:t>3. Вычитание площадей.</a:t>
            </a:r>
          </a:p>
          <a:p>
            <a:r>
              <a:rPr lang="ru-RU" sz="3200" b="1" i="1" dirty="0" smtClean="0"/>
              <a:t>4. Формула Пика.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19458" name="Презентация" r:id="rId3" imgW="3163964" imgH="2371166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356" y="928670"/>
            <a:ext cx="752918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                        Гипотеза:</a:t>
            </a:r>
          </a:p>
          <a:p>
            <a:r>
              <a:rPr lang="ru-RU" sz="3200" b="1" i="1" dirty="0" smtClean="0"/>
              <a:t> если геометрическая фигура изображена на клетчатой бумаге, то её площадь можно вычислить различными  способами и убедиться, что результаты вычислений будут одинаковыми.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929438"/>
        </p:xfrm>
        <a:graphic>
          <a:graphicData uri="http://schemas.openxmlformats.org/presentationml/2006/ole">
            <p:oleObj spid="_x0000_s23554" name="Презентация" r:id="rId3" imgW="3163964" imgH="2371166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857232"/>
            <a:ext cx="79296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               Шаг 1.Мотивирование:</a:t>
            </a:r>
          </a:p>
          <a:p>
            <a:endParaRPr lang="ru-RU" sz="3600" b="1" i="1" dirty="0" smtClean="0">
              <a:solidFill>
                <a:schemeClr val="tx2"/>
              </a:solidFill>
            </a:endParaRPr>
          </a:p>
          <a:p>
            <a:r>
              <a:rPr lang="ru-RU" sz="3200" b="1" i="1" dirty="0" smtClean="0"/>
              <a:t>Актуализация опорных знаний и фиксирование затруднений в пробном действии. 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А) Вопросы для обсуждения,</a:t>
            </a:r>
          </a:p>
          <a:p>
            <a:r>
              <a:rPr lang="ru-RU" sz="3600" b="1" i="1" dirty="0" smtClean="0">
                <a:solidFill>
                  <a:schemeClr val="tx2"/>
                </a:solidFill>
              </a:rPr>
              <a:t>     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59743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Б) Вычислите площадь: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3357586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142873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1000100" y="3929066"/>
            <a:ext cx="1500198" cy="250033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286116" y="4357694"/>
            <a:ext cx="2143140" cy="128588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5000628" y="3929066"/>
            <a:ext cx="1500198" cy="150019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714744" y="5429264"/>
            <a:ext cx="2786082" cy="64294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948</Words>
  <PresentationFormat>Экран (4:3)</PresentationFormat>
  <Paragraphs>195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№2</vt:lpstr>
      <vt:lpstr>№ 3</vt:lpstr>
      <vt:lpstr>№ 4</vt:lpstr>
      <vt:lpstr>№ 5</vt:lpstr>
      <vt:lpstr>№ 6</vt:lpstr>
      <vt:lpstr>Слайд 23</vt:lpstr>
      <vt:lpstr>Слайд 24</vt:lpstr>
      <vt:lpstr>Вычислить площадь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2011-05-08T16:04:45Z</dcterms:created>
  <dcterms:modified xsi:type="dcterms:W3CDTF">2016-02-16T14:05:49Z</dcterms:modified>
</cp:coreProperties>
</file>