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6" r:id="rId4"/>
    <p:sldId id="269" r:id="rId5"/>
    <p:sldId id="258" r:id="rId6"/>
    <p:sldId id="267" r:id="rId7"/>
    <p:sldId id="265" r:id="rId8"/>
    <p:sldId id="272" r:id="rId9"/>
    <p:sldId id="271" r:id="rId10"/>
    <p:sldId id="260" r:id="rId11"/>
    <p:sldId id="261" r:id="rId12"/>
    <p:sldId id="262" r:id="rId13"/>
    <p:sldId id="263" r:id="rId14"/>
    <p:sldId id="264" r:id="rId15"/>
    <p:sldId id="268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9900"/>
    <a:srgbClr val="339933"/>
    <a:srgbClr val="CC3300"/>
    <a:srgbClr val="FF6600"/>
    <a:srgbClr val="663300"/>
    <a:srgbClr val="FFFF66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4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08DBC-64BD-4F3D-9820-0A93C48AE599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5F6A9-D58B-49FF-BBDB-B478E9E6B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7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F6A9-D58B-49FF-BBDB-B478E9E6B18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269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6672"/>
            <a:ext cx="7416824" cy="5760640"/>
          </a:xfrm>
        </p:spPr>
        <p:txBody>
          <a:bodyPr/>
          <a:lstStyle/>
          <a:p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 весёлый наш звонок,</a:t>
            </a:r>
          </a:p>
          <a:p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урок!</a:t>
            </a:r>
          </a:p>
          <a:p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и 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сказка, </a:t>
            </a:r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поделки,</a:t>
            </a:r>
          </a:p>
          <a:p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Шутки, игры – всё для нас.</a:t>
            </a:r>
          </a:p>
          <a:p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Пожелаем всем удачи,</a:t>
            </a:r>
          </a:p>
          <a:p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добрый путь и </a:t>
            </a:r>
            <a:endParaRPr lang="ru-RU" sz="4400" b="1" dirty="0" smtClean="0">
              <a:ln>
                <a:solidFill>
                  <a:schemeClr val="tx1"/>
                </a:solidFill>
              </a:ln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час!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80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153" y="5235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Этапы изготовления </a:t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</a:b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новогодней игрушки.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592217" y="1916832"/>
            <a:ext cx="982345" cy="1518284"/>
            <a:chOff x="0" y="0"/>
            <a:chExt cx="982565" cy="1518591"/>
          </a:xfrm>
        </p:grpSpPr>
        <p:sp>
          <p:nvSpPr>
            <p:cNvPr id="5" name="Прямоугольник 4"/>
            <p:cNvSpPr/>
            <p:nvPr/>
          </p:nvSpPr>
          <p:spPr>
            <a:xfrm rot="5400000">
              <a:off x="189187" y="725213"/>
              <a:ext cx="604191" cy="9825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" name="Прямоугольный треугольник 5"/>
            <p:cNvSpPr/>
            <p:nvPr/>
          </p:nvSpPr>
          <p:spPr>
            <a:xfrm>
              <a:off x="0" y="0"/>
              <a:ext cx="982302" cy="91440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pic>
        <p:nvPicPr>
          <p:cNvPr id="2049" name="Рисунок 50" descr="http://cs418223.vk.me/v418223806/3720/C9SVVIdF8x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12690"/>
            <a:ext cx="740144" cy="74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8448" y="1933309"/>
            <a:ext cx="564752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1.Складываем прямоугольный лист - в квадрат;</a:t>
            </a:r>
            <a:endParaRPr kumimoji="0" lang="ru-RU" altLang="ru-RU" sz="9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отрезаем полоску бумаги и убираем её в сторону.</a:t>
            </a:r>
            <a:endParaRPr lang="ru-RU" alt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6752304" y="2580728"/>
            <a:ext cx="608206" cy="114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91078" y="4483916"/>
            <a:ext cx="476118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Вот, что у нас получилось.</a:t>
            </a:r>
            <a:endParaRPr kumimoji="0" lang="ru-RU" alt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96336" y="5157192"/>
            <a:ext cx="1062355" cy="577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>
            <a:off x="7615720" y="3791370"/>
            <a:ext cx="1050925" cy="102997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6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89909"/>
            <a:ext cx="8568952" cy="620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Раскладываем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 в квадрат. 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Загибаем правый нижний угол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верхнему левому углу.</a:t>
            </a: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Вот, что получилось.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623257" y="461415"/>
            <a:ext cx="2262753" cy="2244859"/>
            <a:chOff x="0" y="0"/>
            <a:chExt cx="1524000" cy="1526540"/>
          </a:xfrm>
        </p:grpSpPr>
        <p:sp>
          <p:nvSpPr>
            <p:cNvPr id="5" name="Ромб 4"/>
            <p:cNvSpPr/>
            <p:nvPr/>
          </p:nvSpPr>
          <p:spPr>
            <a:xfrm rot="18925463">
              <a:off x="0" y="0"/>
              <a:ext cx="1524000" cy="152654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 flipH="1" flipV="1">
              <a:off x="231227" y="231227"/>
              <a:ext cx="1066440" cy="10610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Овал 6"/>
          <p:cNvSpPr/>
          <p:nvPr/>
        </p:nvSpPr>
        <p:spPr>
          <a:xfrm flipH="1">
            <a:off x="6893078" y="771414"/>
            <a:ext cx="146984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5400000">
            <a:off x="7105651" y="3332065"/>
            <a:ext cx="1297964" cy="134019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Овал 13"/>
          <p:cNvSpPr/>
          <p:nvPr/>
        </p:nvSpPr>
        <p:spPr>
          <a:xfrm flipH="1">
            <a:off x="8484994" y="2366707"/>
            <a:ext cx="136525" cy="7810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2" name="Круговая стрелка 21"/>
          <p:cNvSpPr/>
          <p:nvPr/>
        </p:nvSpPr>
        <p:spPr>
          <a:xfrm rot="13143092" flipV="1">
            <a:off x="6522476" y="960073"/>
            <a:ext cx="2324989" cy="1452245"/>
          </a:xfrm>
          <a:prstGeom prst="circularArrow">
            <a:avLst>
              <a:gd name="adj1" fmla="val 0"/>
              <a:gd name="adj2" fmla="val 1342438"/>
              <a:gd name="adj3" fmla="val 19048541"/>
              <a:gd name="adj4" fmla="val 11343716"/>
              <a:gd name="adj5" fmla="val 338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26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366474"/>
            <a:ext cx="486300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Раскладываем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 в квадрат                                                       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складываем квадрат по схеме:</a:t>
            </a:r>
          </a:p>
          <a:p>
            <a:endParaRPr lang="ru-RU" dirty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</a:p>
          <a:p>
            <a:r>
              <a:rPr lang="ru-RU" dirty="0" smtClean="0"/>
              <a:t>                                                                             А</a:t>
            </a:r>
            <a:r>
              <a:rPr lang="ru-RU" dirty="0"/>
              <a:t>) 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Б</a:t>
            </a:r>
            <a:r>
              <a:rPr lang="ru-RU" dirty="0"/>
              <a:t>)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                                      В)</a:t>
            </a:r>
            <a:endParaRPr lang="ru-RU" dirty="0"/>
          </a:p>
          <a:p>
            <a:r>
              <a:rPr lang="ru-RU" dirty="0" smtClean="0"/>
              <a:t>                                              </a:t>
            </a:r>
            <a:endParaRPr lang="ru-RU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7380311" y="5752937"/>
            <a:ext cx="784579" cy="65671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6763643" y="4412576"/>
            <a:ext cx="1707363" cy="1108067"/>
            <a:chOff x="6328908" y="2951581"/>
            <a:chExt cx="1873573" cy="1302187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03281" y="3024026"/>
              <a:ext cx="1769515" cy="1229742"/>
              <a:chOff x="6403281" y="3024026"/>
              <a:chExt cx="1769515" cy="1229742"/>
            </a:xfrm>
          </p:grpSpPr>
          <p:sp>
            <p:nvSpPr>
              <p:cNvPr id="11" name="Прямоугольный треугольник 10"/>
              <p:cNvSpPr/>
              <p:nvPr/>
            </p:nvSpPr>
            <p:spPr>
              <a:xfrm rot="8114214">
                <a:off x="6662732" y="3024026"/>
                <a:ext cx="1196844" cy="1229742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3" name="Овал 12"/>
              <p:cNvSpPr/>
              <p:nvPr/>
            </p:nvSpPr>
            <p:spPr>
              <a:xfrm flipH="1">
                <a:off x="6403281" y="3638897"/>
                <a:ext cx="136525" cy="4571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 flipH="1">
                <a:off x="8036271" y="3632854"/>
                <a:ext cx="136525" cy="7810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5" name="Круговая стрелка 14"/>
            <p:cNvSpPr/>
            <p:nvPr/>
          </p:nvSpPr>
          <p:spPr>
            <a:xfrm rot="10800000" flipH="1">
              <a:off x="6328908" y="2951581"/>
              <a:ext cx="1873573" cy="1103553"/>
            </a:xfrm>
            <a:prstGeom prst="circularArrow">
              <a:avLst>
                <a:gd name="adj1" fmla="val 0"/>
                <a:gd name="adj2" fmla="val 1716480"/>
                <a:gd name="adj3" fmla="val 19048541"/>
                <a:gd name="adj4" fmla="val 11343716"/>
                <a:gd name="adj5" fmla="val 338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17" name="Круговая стрелка 16"/>
          <p:cNvSpPr/>
          <p:nvPr/>
        </p:nvSpPr>
        <p:spPr>
          <a:xfrm rot="13269080" flipH="1" flipV="1">
            <a:off x="7105982" y="5640174"/>
            <a:ext cx="1281379" cy="1035039"/>
          </a:xfrm>
          <a:prstGeom prst="circularArrow">
            <a:avLst>
              <a:gd name="adj1" fmla="val 0"/>
              <a:gd name="adj2" fmla="val 1153583"/>
              <a:gd name="adj3" fmla="val 19048541"/>
              <a:gd name="adj4" fmla="val 11343716"/>
              <a:gd name="adj5" fmla="val 338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7309429" y="5713884"/>
            <a:ext cx="923724" cy="773877"/>
            <a:chOff x="7309429" y="5713884"/>
            <a:chExt cx="923724" cy="773877"/>
          </a:xfrm>
        </p:grpSpPr>
        <p:sp>
          <p:nvSpPr>
            <p:cNvPr id="18" name="Овал 17"/>
            <p:cNvSpPr/>
            <p:nvPr/>
          </p:nvSpPr>
          <p:spPr>
            <a:xfrm flipH="1">
              <a:off x="8096628" y="6409656"/>
              <a:ext cx="136525" cy="781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 flipH="1">
              <a:off x="7309429" y="5713884"/>
              <a:ext cx="136525" cy="781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826685" y="2134968"/>
            <a:ext cx="1711497" cy="2198310"/>
            <a:chOff x="2342140" y="2611804"/>
            <a:chExt cx="1711497" cy="2198310"/>
          </a:xfrm>
        </p:grpSpPr>
        <p:sp>
          <p:nvSpPr>
            <p:cNvPr id="20" name="Круговая стрелка 19"/>
            <p:cNvSpPr/>
            <p:nvPr/>
          </p:nvSpPr>
          <p:spPr>
            <a:xfrm rot="13514710" flipH="1" flipV="1">
              <a:off x="2082104" y="3025766"/>
              <a:ext cx="2198310" cy="1370385"/>
            </a:xfrm>
            <a:prstGeom prst="circularArrow">
              <a:avLst>
                <a:gd name="adj1" fmla="val 0"/>
                <a:gd name="adj2" fmla="val 1716480"/>
                <a:gd name="adj3" fmla="val 19048541"/>
                <a:gd name="adj4" fmla="val 11139130"/>
                <a:gd name="adj5" fmla="val 2392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2342140" y="2859584"/>
              <a:ext cx="1711497" cy="1563588"/>
              <a:chOff x="2736796" y="3002656"/>
              <a:chExt cx="1711497" cy="1563588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2771800" y="3012843"/>
                <a:ext cx="1608231" cy="1546091"/>
                <a:chOff x="0" y="0"/>
                <a:chExt cx="1016469" cy="1042473"/>
              </a:xfrm>
            </p:grpSpPr>
            <p:sp>
              <p:nvSpPr>
                <p:cNvPr id="7" name="Прямоугольный треугольник 6"/>
                <p:cNvSpPr/>
                <p:nvPr/>
              </p:nvSpPr>
              <p:spPr>
                <a:xfrm>
                  <a:off x="0" y="0"/>
                  <a:ext cx="1016469" cy="1033669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8" name="Прямая соединительная линия 7"/>
                <p:cNvCxnSpPr/>
                <p:nvPr/>
              </p:nvCxnSpPr>
              <p:spPr>
                <a:xfrm flipV="1">
                  <a:off x="21021" y="546538"/>
                  <a:ext cx="496570" cy="49593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Овал 20"/>
              <p:cNvSpPr/>
              <p:nvPr/>
            </p:nvSpPr>
            <p:spPr>
              <a:xfrm flipH="1">
                <a:off x="4311768" y="4520525"/>
                <a:ext cx="136525" cy="4571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 flipH="1">
                <a:off x="2736796" y="3002656"/>
                <a:ext cx="136525" cy="4571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3" name="Группа 22"/>
          <p:cNvGrpSpPr/>
          <p:nvPr/>
        </p:nvGrpSpPr>
        <p:grpSpPr>
          <a:xfrm>
            <a:off x="6444209" y="133672"/>
            <a:ext cx="2304256" cy="2279694"/>
            <a:chOff x="0" y="0"/>
            <a:chExt cx="1524000" cy="1526540"/>
          </a:xfrm>
        </p:grpSpPr>
        <p:sp>
          <p:nvSpPr>
            <p:cNvPr id="24" name="Ромб 23"/>
            <p:cNvSpPr/>
            <p:nvPr/>
          </p:nvSpPr>
          <p:spPr>
            <a:xfrm rot="18925463">
              <a:off x="0" y="0"/>
              <a:ext cx="1524000" cy="152654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25" name="Прямая соединительная линия 24"/>
            <p:cNvCxnSpPr>
              <a:endCxn id="24" idx="0"/>
            </p:cNvCxnSpPr>
            <p:nvPr/>
          </p:nvCxnSpPr>
          <p:spPr>
            <a:xfrm flipH="1" flipV="1">
              <a:off x="246392" y="219574"/>
              <a:ext cx="1019743" cy="107273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199696" y="273269"/>
              <a:ext cx="1066165" cy="101790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42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056" y="791282"/>
            <a:ext cx="8342572" cy="532300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Делаем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надрезы.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305062" y="748788"/>
            <a:ext cx="937126" cy="860162"/>
            <a:chOff x="0" y="0"/>
            <a:chExt cx="433070" cy="455295"/>
          </a:xfrm>
        </p:grpSpPr>
        <p:sp>
          <p:nvSpPr>
            <p:cNvPr id="5" name="Прямоугольный треугольник 4"/>
            <p:cNvSpPr/>
            <p:nvPr/>
          </p:nvSpPr>
          <p:spPr>
            <a:xfrm>
              <a:off x="0" y="0"/>
              <a:ext cx="433070" cy="455295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14255" y="75351"/>
              <a:ext cx="345286" cy="366299"/>
              <a:chOff x="15027" y="12219"/>
              <a:chExt cx="345286" cy="366299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327881" y="350283"/>
                <a:ext cx="0" cy="2603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293260" y="323808"/>
                <a:ext cx="0" cy="5270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262712" y="283077"/>
                <a:ext cx="0" cy="9334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234201" y="260675"/>
                <a:ext cx="0" cy="11557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01616" y="230128"/>
                <a:ext cx="0" cy="14605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169032" y="197543"/>
                <a:ext cx="0" cy="18097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flipH="1">
                <a:off x="140520" y="166995"/>
                <a:ext cx="1905" cy="21145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107936" y="126265"/>
                <a:ext cx="0" cy="25146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81461" y="95717"/>
                <a:ext cx="0" cy="28194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40731" y="46840"/>
                <a:ext cx="0" cy="33147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15027" y="12219"/>
                <a:ext cx="345286" cy="3631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8" name="Рисунок 17" descr="http://cs418223.vk.me/v418223806/3720/C9SVVIdF8x0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946" y="1677119"/>
            <a:ext cx="447212" cy="4995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Прямая со стрелкой 18"/>
          <p:cNvCxnSpPr/>
          <p:nvPr/>
        </p:nvCxnSpPr>
        <p:spPr>
          <a:xfrm flipV="1">
            <a:off x="7437130" y="1677119"/>
            <a:ext cx="14459" cy="4241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6781910" y="4909631"/>
            <a:ext cx="1586351" cy="1512168"/>
            <a:chOff x="0" y="0"/>
            <a:chExt cx="1089025" cy="1073150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0" y="0"/>
              <a:ext cx="1089025" cy="1073150"/>
              <a:chOff x="3347" y="4354"/>
              <a:chExt cx="1064872" cy="1042035"/>
            </a:xfrm>
          </p:grpSpPr>
          <p:grpSp>
            <p:nvGrpSpPr>
              <p:cNvPr id="34" name="Группа 33"/>
              <p:cNvGrpSpPr/>
              <p:nvPr/>
            </p:nvGrpSpPr>
            <p:grpSpPr>
              <a:xfrm>
                <a:off x="3347" y="4354"/>
                <a:ext cx="1064872" cy="1042035"/>
                <a:chOff x="3350" y="20519"/>
                <a:chExt cx="1065532" cy="1042266"/>
              </a:xfrm>
            </p:grpSpPr>
            <p:grpSp>
              <p:nvGrpSpPr>
                <p:cNvPr id="46" name="Группа 45"/>
                <p:cNvGrpSpPr/>
                <p:nvPr/>
              </p:nvGrpSpPr>
              <p:grpSpPr>
                <a:xfrm>
                  <a:off x="3350" y="20519"/>
                  <a:ext cx="1065532" cy="1042266"/>
                  <a:chOff x="3353" y="20122"/>
                  <a:chExt cx="1066165" cy="1042670"/>
                </a:xfrm>
              </p:grpSpPr>
              <p:grpSp>
                <p:nvGrpSpPr>
                  <p:cNvPr id="56" name="Группа 55"/>
                  <p:cNvGrpSpPr/>
                  <p:nvPr/>
                </p:nvGrpSpPr>
                <p:grpSpPr>
                  <a:xfrm>
                    <a:off x="3353" y="20122"/>
                    <a:ext cx="1066165" cy="1042670"/>
                    <a:chOff x="3353" y="20122"/>
                    <a:chExt cx="1066165" cy="1042670"/>
                  </a:xfrm>
                </p:grpSpPr>
                <p:grpSp>
                  <p:nvGrpSpPr>
                    <p:cNvPr id="69" name="Группа 68"/>
                    <p:cNvGrpSpPr/>
                    <p:nvPr/>
                  </p:nvGrpSpPr>
                  <p:grpSpPr>
                    <a:xfrm>
                      <a:off x="3353" y="20122"/>
                      <a:ext cx="1066165" cy="1042670"/>
                      <a:chOff x="3353" y="20122"/>
                      <a:chExt cx="1066165" cy="1042670"/>
                    </a:xfrm>
                  </p:grpSpPr>
                  <p:sp>
                    <p:nvSpPr>
                      <p:cNvPr id="71" name="Прямоугольник 70"/>
                      <p:cNvSpPr/>
                      <p:nvPr/>
                    </p:nvSpPr>
                    <p:spPr>
                      <a:xfrm>
                        <a:off x="3353" y="20122"/>
                        <a:ext cx="1066165" cy="104267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cxnSp>
                    <p:nvCxnSpPr>
                      <p:cNvPr id="72" name="Прямая соединительная линия 71"/>
                      <p:cNvCxnSpPr/>
                      <p:nvPr/>
                    </p:nvCxnSpPr>
                    <p:spPr>
                      <a:xfrm>
                        <a:off x="37309" y="39110"/>
                        <a:ext cx="1028228" cy="1003025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70" name="Прямая соединительная линия 69"/>
                    <p:cNvCxnSpPr/>
                    <p:nvPr/>
                  </p:nvCxnSpPr>
                  <p:spPr>
                    <a:xfrm flipH="1">
                      <a:off x="12731" y="39122"/>
                      <a:ext cx="1052805" cy="102367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7" name="Группа 56"/>
                  <p:cNvGrpSpPr/>
                  <p:nvPr/>
                </p:nvGrpSpPr>
                <p:grpSpPr>
                  <a:xfrm>
                    <a:off x="115936" y="66702"/>
                    <a:ext cx="864235" cy="531038"/>
                    <a:chOff x="2080" y="27564"/>
                    <a:chExt cx="864235" cy="531038"/>
                  </a:xfrm>
                </p:grpSpPr>
                <p:cxnSp>
                  <p:nvCxnSpPr>
                    <p:cNvPr id="58" name="Прямая соединительная линия 57"/>
                    <p:cNvCxnSpPr/>
                    <p:nvPr/>
                  </p:nvCxnSpPr>
                  <p:spPr>
                    <a:xfrm>
                      <a:off x="2080" y="27564"/>
                      <a:ext cx="864235" cy="1905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Прямая соединительная линия 58"/>
                    <p:cNvCxnSpPr/>
                    <p:nvPr/>
                  </p:nvCxnSpPr>
                  <p:spPr>
                    <a:xfrm flipV="1">
                      <a:off x="32021" y="73064"/>
                      <a:ext cx="791845" cy="1905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Прямая соединительная линия 59"/>
                    <p:cNvCxnSpPr/>
                    <p:nvPr/>
                  </p:nvCxnSpPr>
                  <p:spPr>
                    <a:xfrm flipV="1">
                      <a:off x="71159" y="110985"/>
                      <a:ext cx="702945" cy="4445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Прямая соединительная линия 60"/>
                    <p:cNvCxnSpPr/>
                    <p:nvPr/>
                  </p:nvCxnSpPr>
                  <p:spPr>
                    <a:xfrm flipV="1">
                      <a:off x="125369" y="150036"/>
                      <a:ext cx="598805" cy="635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Прямая соединительная линия 61"/>
                    <p:cNvCxnSpPr/>
                    <p:nvPr/>
                  </p:nvCxnSpPr>
                  <p:spPr>
                    <a:xfrm flipV="1">
                      <a:off x="169762" y="198876"/>
                      <a:ext cx="512446" cy="1905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Прямая соединительная линия 62"/>
                    <p:cNvCxnSpPr/>
                    <p:nvPr/>
                  </p:nvCxnSpPr>
                  <p:spPr>
                    <a:xfrm flipV="1">
                      <a:off x="211521" y="231440"/>
                      <a:ext cx="428625" cy="4445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Прямая соединительная линия 63"/>
                    <p:cNvCxnSpPr/>
                    <p:nvPr/>
                  </p:nvCxnSpPr>
                  <p:spPr>
                    <a:xfrm flipV="1">
                      <a:off x="251127" y="277243"/>
                      <a:ext cx="346710" cy="4445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Прямая соединительная линия 64"/>
                    <p:cNvCxnSpPr/>
                    <p:nvPr/>
                  </p:nvCxnSpPr>
                  <p:spPr>
                    <a:xfrm flipV="1">
                      <a:off x="295665" y="329600"/>
                      <a:ext cx="260350" cy="1905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Прямая соединительная линия 65"/>
                    <p:cNvCxnSpPr/>
                    <p:nvPr/>
                  </p:nvCxnSpPr>
                  <p:spPr>
                    <a:xfrm>
                      <a:off x="338016" y="365841"/>
                      <a:ext cx="183515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Прямая соединительная линия 66"/>
                    <p:cNvCxnSpPr/>
                    <p:nvPr/>
                  </p:nvCxnSpPr>
                  <p:spPr>
                    <a:xfrm>
                      <a:off x="384270" y="406942"/>
                      <a:ext cx="97155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Прямая соединительная линия 67"/>
                    <p:cNvCxnSpPr/>
                    <p:nvPr/>
                  </p:nvCxnSpPr>
                  <p:spPr>
                    <a:xfrm>
                      <a:off x="394208" y="558602"/>
                      <a:ext cx="76534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 flipV="1">
                  <a:off x="487152" y="630382"/>
                  <a:ext cx="132780" cy="48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flipV="1">
                  <a:off x="440162" y="671872"/>
                  <a:ext cx="217350" cy="190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>
                  <a:off x="99291" y="1002004"/>
                  <a:ext cx="864235" cy="190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flipV="1">
                  <a:off x="184904" y="944419"/>
                  <a:ext cx="740868" cy="190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Прямая соединительная линия 50"/>
                <p:cNvCxnSpPr/>
                <p:nvPr/>
              </p:nvCxnSpPr>
              <p:spPr>
                <a:xfrm>
                  <a:off x="214717" y="902855"/>
                  <a:ext cx="670011" cy="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 flipV="1">
                  <a:off x="261337" y="854364"/>
                  <a:ext cx="565433" cy="635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 flipV="1">
                  <a:off x="290945" y="812800"/>
                  <a:ext cx="48006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 flipV="1">
                  <a:off x="390099" y="718128"/>
                  <a:ext cx="318503" cy="380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>
                  <a:off x="334818" y="766618"/>
                  <a:ext cx="41002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Группа 34"/>
              <p:cNvGrpSpPr/>
              <p:nvPr/>
            </p:nvGrpSpPr>
            <p:grpSpPr>
              <a:xfrm>
                <a:off x="52949" y="73315"/>
                <a:ext cx="386940" cy="879779"/>
                <a:chOff x="0" y="0"/>
                <a:chExt cx="386940" cy="879779"/>
              </a:xfrm>
            </p:grpSpPr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>
                  <a:off x="386940" y="403232"/>
                  <a:ext cx="0" cy="8699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>
                  <a:off x="354356" y="354355"/>
                  <a:ext cx="0" cy="18303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>
                <a:xfrm>
                  <a:off x="311589" y="315661"/>
                  <a:ext cx="0" cy="26352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>
                  <a:off x="266785" y="256602"/>
                  <a:ext cx="0" cy="35135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>
                  <a:off x="226055" y="224018"/>
                  <a:ext cx="0" cy="42862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>
                <a:xfrm flipH="1" flipV="1">
                  <a:off x="179215" y="179214"/>
                  <a:ext cx="367" cy="52219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 flipV="1">
                  <a:off x="132375" y="150703"/>
                  <a:ext cx="3175" cy="58166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единительная линия 42"/>
                <p:cNvCxnSpPr/>
                <p:nvPr/>
              </p:nvCxnSpPr>
              <p:spPr>
                <a:xfrm>
                  <a:off x="83498" y="97753"/>
                  <a:ext cx="0" cy="69852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Прямая соединительная линия 43"/>
                <p:cNvCxnSpPr/>
                <p:nvPr/>
              </p:nvCxnSpPr>
              <p:spPr>
                <a:xfrm>
                  <a:off x="40731" y="40730"/>
                  <a:ext cx="0" cy="80035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Прямая соединительная линия 44"/>
                <p:cNvCxnSpPr/>
                <p:nvPr/>
              </p:nvCxnSpPr>
              <p:spPr>
                <a:xfrm flipV="1">
                  <a:off x="0" y="0"/>
                  <a:ext cx="0" cy="87977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4" name="Прямая соединительная линия 23"/>
            <p:cNvCxnSpPr/>
            <p:nvPr/>
          </p:nvCxnSpPr>
          <p:spPr>
            <a:xfrm>
              <a:off x="762378" y="397072"/>
              <a:ext cx="0" cy="3022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800951" y="360768"/>
              <a:ext cx="0" cy="3632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 flipV="1">
              <a:off x="846331" y="317657"/>
              <a:ext cx="1270" cy="48196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 flipV="1">
              <a:off x="900786" y="240512"/>
              <a:ext cx="1270" cy="58864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952973" y="188325"/>
              <a:ext cx="635" cy="677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993815" y="138408"/>
              <a:ext cx="1349" cy="7768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1048270" y="113449"/>
              <a:ext cx="0" cy="8477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644391" y="487831"/>
              <a:ext cx="0" cy="1073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680695" y="437914"/>
              <a:ext cx="0" cy="1968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719268" y="408417"/>
              <a:ext cx="635" cy="2470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53"/>
          <p:cNvSpPr>
            <a:spLocks noChangeArrowheads="1"/>
          </p:cNvSpPr>
          <p:nvPr/>
        </p:nvSpPr>
        <p:spPr bwMode="auto">
          <a:xfrm>
            <a:off x="339056" y="2557120"/>
            <a:ext cx="44522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6. Раскладываем треугольник.</a:t>
            </a:r>
            <a:endParaRPr kumimoji="0" lang="ru-RU" alt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Вот, что у нас получилось.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6793078" y="2654287"/>
            <a:ext cx="1564013" cy="1525565"/>
            <a:chOff x="0" y="0"/>
            <a:chExt cx="1089025" cy="1073150"/>
          </a:xfrm>
        </p:grpSpPr>
        <p:grpSp>
          <p:nvGrpSpPr>
            <p:cNvPr id="75" name="Группа 74"/>
            <p:cNvGrpSpPr/>
            <p:nvPr/>
          </p:nvGrpSpPr>
          <p:grpSpPr>
            <a:xfrm>
              <a:off x="0" y="0"/>
              <a:ext cx="1089025" cy="1073150"/>
              <a:chOff x="3347" y="4354"/>
              <a:chExt cx="1064872" cy="1042035"/>
            </a:xfrm>
          </p:grpSpPr>
          <p:grpSp>
            <p:nvGrpSpPr>
              <p:cNvPr id="86" name="Группа 85"/>
              <p:cNvGrpSpPr/>
              <p:nvPr/>
            </p:nvGrpSpPr>
            <p:grpSpPr>
              <a:xfrm>
                <a:off x="3347" y="4354"/>
                <a:ext cx="1064872" cy="1042035"/>
                <a:chOff x="3350" y="20519"/>
                <a:chExt cx="1065532" cy="1042266"/>
              </a:xfrm>
            </p:grpSpPr>
            <p:grpSp>
              <p:nvGrpSpPr>
                <p:cNvPr id="98" name="Группа 97"/>
                <p:cNvGrpSpPr/>
                <p:nvPr/>
              </p:nvGrpSpPr>
              <p:grpSpPr>
                <a:xfrm>
                  <a:off x="3350" y="20519"/>
                  <a:ext cx="1065532" cy="1042266"/>
                  <a:chOff x="3353" y="20122"/>
                  <a:chExt cx="1066165" cy="1042670"/>
                </a:xfrm>
              </p:grpSpPr>
              <p:grpSp>
                <p:nvGrpSpPr>
                  <p:cNvPr id="108" name="Группа 107"/>
                  <p:cNvGrpSpPr/>
                  <p:nvPr/>
                </p:nvGrpSpPr>
                <p:grpSpPr>
                  <a:xfrm>
                    <a:off x="3353" y="20122"/>
                    <a:ext cx="1066165" cy="1042670"/>
                    <a:chOff x="3353" y="20122"/>
                    <a:chExt cx="1066165" cy="1042670"/>
                  </a:xfrm>
                </p:grpSpPr>
                <p:grpSp>
                  <p:nvGrpSpPr>
                    <p:cNvPr id="121" name="Группа 120"/>
                    <p:cNvGrpSpPr/>
                    <p:nvPr/>
                  </p:nvGrpSpPr>
                  <p:grpSpPr>
                    <a:xfrm>
                      <a:off x="3353" y="20122"/>
                      <a:ext cx="1066165" cy="1042670"/>
                      <a:chOff x="3353" y="20122"/>
                      <a:chExt cx="1066165" cy="1042670"/>
                    </a:xfrm>
                  </p:grpSpPr>
                  <p:sp>
                    <p:nvSpPr>
                      <p:cNvPr id="123" name="Прямоугольник 122"/>
                      <p:cNvSpPr/>
                      <p:nvPr/>
                    </p:nvSpPr>
                    <p:spPr>
                      <a:xfrm>
                        <a:off x="3353" y="20122"/>
                        <a:ext cx="1066165" cy="104267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cxnSp>
                    <p:nvCxnSpPr>
                      <p:cNvPr id="124" name="Прямая соединительная линия 123"/>
                      <p:cNvCxnSpPr/>
                      <p:nvPr/>
                    </p:nvCxnSpPr>
                    <p:spPr>
                      <a:xfrm>
                        <a:off x="37309" y="39110"/>
                        <a:ext cx="1028228" cy="1003025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2" name="Прямая соединительная линия 121"/>
                    <p:cNvCxnSpPr/>
                    <p:nvPr/>
                  </p:nvCxnSpPr>
                  <p:spPr>
                    <a:xfrm flipH="1">
                      <a:off x="12731" y="39122"/>
                      <a:ext cx="1052805" cy="102367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9" name="Группа 108"/>
                  <p:cNvGrpSpPr/>
                  <p:nvPr/>
                </p:nvGrpSpPr>
                <p:grpSpPr>
                  <a:xfrm>
                    <a:off x="115936" y="66702"/>
                    <a:ext cx="864235" cy="531038"/>
                    <a:chOff x="2080" y="27564"/>
                    <a:chExt cx="864235" cy="531038"/>
                  </a:xfrm>
                </p:grpSpPr>
                <p:cxnSp>
                  <p:nvCxnSpPr>
                    <p:cNvPr id="110" name="Прямая соединительная линия 109"/>
                    <p:cNvCxnSpPr/>
                    <p:nvPr/>
                  </p:nvCxnSpPr>
                  <p:spPr>
                    <a:xfrm>
                      <a:off x="2080" y="27564"/>
                      <a:ext cx="864235" cy="1905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Прямая соединительная линия 110"/>
                    <p:cNvCxnSpPr/>
                    <p:nvPr/>
                  </p:nvCxnSpPr>
                  <p:spPr>
                    <a:xfrm flipV="1">
                      <a:off x="32021" y="73064"/>
                      <a:ext cx="791845" cy="1905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Прямая соединительная линия 111"/>
                    <p:cNvCxnSpPr/>
                    <p:nvPr/>
                  </p:nvCxnSpPr>
                  <p:spPr>
                    <a:xfrm flipV="1">
                      <a:off x="71159" y="110985"/>
                      <a:ext cx="702945" cy="4445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Прямая соединительная линия 112"/>
                    <p:cNvCxnSpPr/>
                    <p:nvPr/>
                  </p:nvCxnSpPr>
                  <p:spPr>
                    <a:xfrm flipV="1">
                      <a:off x="125369" y="150036"/>
                      <a:ext cx="598805" cy="635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Прямая соединительная линия 113"/>
                    <p:cNvCxnSpPr/>
                    <p:nvPr/>
                  </p:nvCxnSpPr>
                  <p:spPr>
                    <a:xfrm flipV="1">
                      <a:off x="169762" y="198876"/>
                      <a:ext cx="512446" cy="1905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Прямая соединительная линия 114"/>
                    <p:cNvCxnSpPr/>
                    <p:nvPr/>
                  </p:nvCxnSpPr>
                  <p:spPr>
                    <a:xfrm flipV="1">
                      <a:off x="211521" y="231440"/>
                      <a:ext cx="428625" cy="4445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Прямая соединительная линия 115"/>
                    <p:cNvCxnSpPr/>
                    <p:nvPr/>
                  </p:nvCxnSpPr>
                  <p:spPr>
                    <a:xfrm flipV="1">
                      <a:off x="251127" y="277243"/>
                      <a:ext cx="346710" cy="4445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Прямая соединительная линия 116"/>
                    <p:cNvCxnSpPr/>
                    <p:nvPr/>
                  </p:nvCxnSpPr>
                  <p:spPr>
                    <a:xfrm flipV="1">
                      <a:off x="295665" y="329600"/>
                      <a:ext cx="260350" cy="1905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Прямая соединительная линия 117"/>
                    <p:cNvCxnSpPr/>
                    <p:nvPr/>
                  </p:nvCxnSpPr>
                  <p:spPr>
                    <a:xfrm>
                      <a:off x="338016" y="365841"/>
                      <a:ext cx="183515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" name="Прямая соединительная линия 118"/>
                    <p:cNvCxnSpPr/>
                    <p:nvPr/>
                  </p:nvCxnSpPr>
                  <p:spPr>
                    <a:xfrm>
                      <a:off x="384270" y="406942"/>
                      <a:ext cx="97155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" name="Прямая соединительная линия 119"/>
                    <p:cNvCxnSpPr/>
                    <p:nvPr/>
                  </p:nvCxnSpPr>
                  <p:spPr>
                    <a:xfrm>
                      <a:off x="394208" y="558602"/>
                      <a:ext cx="76534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99" name="Прямая соединительная линия 98"/>
                <p:cNvCxnSpPr/>
                <p:nvPr/>
              </p:nvCxnSpPr>
              <p:spPr>
                <a:xfrm flipV="1">
                  <a:off x="487152" y="630382"/>
                  <a:ext cx="132780" cy="48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Прямая соединительная линия 99"/>
                <p:cNvCxnSpPr/>
                <p:nvPr/>
              </p:nvCxnSpPr>
              <p:spPr>
                <a:xfrm flipV="1">
                  <a:off x="440162" y="671872"/>
                  <a:ext cx="217350" cy="190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Прямая соединительная линия 100"/>
                <p:cNvCxnSpPr/>
                <p:nvPr/>
              </p:nvCxnSpPr>
              <p:spPr>
                <a:xfrm>
                  <a:off x="99291" y="1002004"/>
                  <a:ext cx="864235" cy="190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Прямая соединительная линия 101"/>
                <p:cNvCxnSpPr/>
                <p:nvPr/>
              </p:nvCxnSpPr>
              <p:spPr>
                <a:xfrm flipV="1">
                  <a:off x="184904" y="944419"/>
                  <a:ext cx="740868" cy="190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Прямая соединительная линия 102"/>
                <p:cNvCxnSpPr/>
                <p:nvPr/>
              </p:nvCxnSpPr>
              <p:spPr>
                <a:xfrm>
                  <a:off x="214717" y="902855"/>
                  <a:ext cx="670011" cy="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Прямая соединительная линия 103"/>
                <p:cNvCxnSpPr/>
                <p:nvPr/>
              </p:nvCxnSpPr>
              <p:spPr>
                <a:xfrm flipV="1">
                  <a:off x="261337" y="854364"/>
                  <a:ext cx="565433" cy="635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Прямая соединительная линия 104"/>
                <p:cNvCxnSpPr/>
                <p:nvPr/>
              </p:nvCxnSpPr>
              <p:spPr>
                <a:xfrm flipV="1">
                  <a:off x="290945" y="812800"/>
                  <a:ext cx="48006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Прямая соединительная линия 105"/>
                <p:cNvCxnSpPr/>
                <p:nvPr/>
              </p:nvCxnSpPr>
              <p:spPr>
                <a:xfrm flipV="1">
                  <a:off x="390099" y="718128"/>
                  <a:ext cx="318503" cy="380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Прямая соединительная линия 106"/>
                <p:cNvCxnSpPr/>
                <p:nvPr/>
              </p:nvCxnSpPr>
              <p:spPr>
                <a:xfrm>
                  <a:off x="334818" y="766618"/>
                  <a:ext cx="41002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Группа 86"/>
              <p:cNvGrpSpPr/>
              <p:nvPr/>
            </p:nvGrpSpPr>
            <p:grpSpPr>
              <a:xfrm>
                <a:off x="52949" y="73315"/>
                <a:ext cx="386940" cy="879779"/>
                <a:chOff x="0" y="0"/>
                <a:chExt cx="386940" cy="879779"/>
              </a:xfrm>
            </p:grpSpPr>
            <p:cxnSp>
              <p:nvCxnSpPr>
                <p:cNvPr id="88" name="Прямая соединительная линия 87"/>
                <p:cNvCxnSpPr/>
                <p:nvPr/>
              </p:nvCxnSpPr>
              <p:spPr>
                <a:xfrm>
                  <a:off x="386940" y="403232"/>
                  <a:ext cx="0" cy="8699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Прямая соединительная линия 88"/>
                <p:cNvCxnSpPr/>
                <p:nvPr/>
              </p:nvCxnSpPr>
              <p:spPr>
                <a:xfrm>
                  <a:off x="354356" y="354355"/>
                  <a:ext cx="0" cy="18303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Прямая соединительная линия 89"/>
                <p:cNvCxnSpPr/>
                <p:nvPr/>
              </p:nvCxnSpPr>
              <p:spPr>
                <a:xfrm>
                  <a:off x="311589" y="315661"/>
                  <a:ext cx="0" cy="26352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Прямая соединительная линия 90"/>
                <p:cNvCxnSpPr/>
                <p:nvPr/>
              </p:nvCxnSpPr>
              <p:spPr>
                <a:xfrm>
                  <a:off x="266785" y="256602"/>
                  <a:ext cx="0" cy="35135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Прямая соединительная линия 91"/>
                <p:cNvCxnSpPr/>
                <p:nvPr/>
              </p:nvCxnSpPr>
              <p:spPr>
                <a:xfrm>
                  <a:off x="226055" y="224018"/>
                  <a:ext cx="0" cy="42862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Прямая соединительная линия 92"/>
                <p:cNvCxnSpPr/>
                <p:nvPr/>
              </p:nvCxnSpPr>
              <p:spPr>
                <a:xfrm flipH="1" flipV="1">
                  <a:off x="179215" y="179214"/>
                  <a:ext cx="367" cy="52219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Прямая соединительная линия 93"/>
                <p:cNvCxnSpPr/>
                <p:nvPr/>
              </p:nvCxnSpPr>
              <p:spPr>
                <a:xfrm flipV="1">
                  <a:off x="132375" y="150703"/>
                  <a:ext cx="3175" cy="58166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Прямая соединительная линия 94"/>
                <p:cNvCxnSpPr/>
                <p:nvPr/>
              </p:nvCxnSpPr>
              <p:spPr>
                <a:xfrm>
                  <a:off x="83498" y="97753"/>
                  <a:ext cx="0" cy="69852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Прямая соединительная линия 95"/>
                <p:cNvCxnSpPr/>
                <p:nvPr/>
              </p:nvCxnSpPr>
              <p:spPr>
                <a:xfrm>
                  <a:off x="40731" y="40730"/>
                  <a:ext cx="0" cy="80035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Прямая соединительная линия 96"/>
                <p:cNvCxnSpPr/>
                <p:nvPr/>
              </p:nvCxnSpPr>
              <p:spPr>
                <a:xfrm flipV="1">
                  <a:off x="0" y="0"/>
                  <a:ext cx="0" cy="87977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6" name="Прямая соединительная линия 75"/>
            <p:cNvCxnSpPr/>
            <p:nvPr/>
          </p:nvCxnSpPr>
          <p:spPr>
            <a:xfrm>
              <a:off x="762378" y="397072"/>
              <a:ext cx="0" cy="3022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flipV="1">
              <a:off x="800951" y="360768"/>
              <a:ext cx="0" cy="3632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H="1" flipV="1">
              <a:off x="846331" y="317657"/>
              <a:ext cx="1270" cy="48196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 flipV="1">
              <a:off x="900786" y="240512"/>
              <a:ext cx="1270" cy="58864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flipV="1">
              <a:off x="952973" y="188325"/>
              <a:ext cx="635" cy="677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993815" y="138408"/>
              <a:ext cx="1349" cy="7768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1048270" y="113449"/>
              <a:ext cx="0" cy="8477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644391" y="487831"/>
              <a:ext cx="0" cy="1073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>
              <a:off x="680695" y="437914"/>
              <a:ext cx="0" cy="1968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flipV="1">
              <a:off x="719268" y="408417"/>
              <a:ext cx="635" cy="2470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Овал 124"/>
          <p:cNvSpPr/>
          <p:nvPr/>
        </p:nvSpPr>
        <p:spPr>
          <a:xfrm flipH="1" flipV="1">
            <a:off x="6720618" y="6310409"/>
            <a:ext cx="194773" cy="9792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6" name="Овал 125"/>
          <p:cNvSpPr/>
          <p:nvPr/>
        </p:nvSpPr>
        <p:spPr>
          <a:xfrm flipH="1" flipV="1">
            <a:off x="8309730" y="4824180"/>
            <a:ext cx="194773" cy="9792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7" name="Rectangle 10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2" name="Rectangle 109"/>
          <p:cNvSpPr>
            <a:spLocks noChangeArrowheads="1"/>
          </p:cNvSpPr>
          <p:nvPr/>
        </p:nvSpPr>
        <p:spPr bwMode="auto">
          <a:xfrm>
            <a:off x="339056" y="4689117"/>
            <a:ext cx="44279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Теперь склеиваем 2 угла по диагонали.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3" name="Рисунок 182" descr="http://td-liga.ru/image/cache/data/demo/273_0-500x50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3" t="4183" r="38438" b="5412"/>
          <a:stretch/>
        </p:blipFill>
        <p:spPr bwMode="auto">
          <a:xfrm>
            <a:off x="6393062" y="5305953"/>
            <a:ext cx="199138" cy="7249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8" name="Круговая стрелка 127"/>
          <p:cNvSpPr/>
          <p:nvPr/>
        </p:nvSpPr>
        <p:spPr>
          <a:xfrm rot="8078100" flipH="1">
            <a:off x="6631290" y="5085239"/>
            <a:ext cx="1873573" cy="1103553"/>
          </a:xfrm>
          <a:prstGeom prst="circularArrow">
            <a:avLst>
              <a:gd name="adj1" fmla="val 0"/>
              <a:gd name="adj2" fmla="val 1716480"/>
              <a:gd name="adj3" fmla="val 19048541"/>
              <a:gd name="adj4" fmla="val 11489928"/>
              <a:gd name="adj5" fmla="val 338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87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57929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Затем ещё 2 угла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000182" y="2226723"/>
            <a:ext cx="1605528" cy="2159224"/>
            <a:chOff x="7014681" y="2287475"/>
            <a:chExt cx="1605528" cy="2159224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7014681" y="2719725"/>
              <a:ext cx="1605528" cy="1584176"/>
              <a:chOff x="0" y="0"/>
              <a:chExt cx="1173857" cy="1103081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37070" y="12357"/>
                <a:ext cx="1089025" cy="1073150"/>
                <a:chOff x="0" y="0"/>
                <a:chExt cx="1089025" cy="1073150"/>
              </a:xfrm>
            </p:grpSpPr>
            <p:grpSp>
              <p:nvGrpSpPr>
                <p:cNvPr id="8" name="Группа 7"/>
                <p:cNvGrpSpPr/>
                <p:nvPr/>
              </p:nvGrpSpPr>
              <p:grpSpPr>
                <a:xfrm>
                  <a:off x="0" y="0"/>
                  <a:ext cx="1089025" cy="1073150"/>
                  <a:chOff x="3347" y="4354"/>
                  <a:chExt cx="1064872" cy="1042035"/>
                </a:xfrm>
              </p:grpSpPr>
              <p:grpSp>
                <p:nvGrpSpPr>
                  <p:cNvPr id="19" name="Группа 18"/>
                  <p:cNvGrpSpPr/>
                  <p:nvPr/>
                </p:nvGrpSpPr>
                <p:grpSpPr>
                  <a:xfrm>
                    <a:off x="3347" y="4354"/>
                    <a:ext cx="1064872" cy="1042035"/>
                    <a:chOff x="3350" y="20519"/>
                    <a:chExt cx="1065532" cy="1042266"/>
                  </a:xfrm>
                </p:grpSpPr>
                <p:grpSp>
                  <p:nvGrpSpPr>
                    <p:cNvPr id="31" name="Группа 30"/>
                    <p:cNvGrpSpPr/>
                    <p:nvPr/>
                  </p:nvGrpSpPr>
                  <p:grpSpPr>
                    <a:xfrm>
                      <a:off x="3350" y="20519"/>
                      <a:ext cx="1065532" cy="1042266"/>
                      <a:chOff x="3353" y="20122"/>
                      <a:chExt cx="1066165" cy="1042670"/>
                    </a:xfrm>
                  </p:grpSpPr>
                  <p:grpSp>
                    <p:nvGrpSpPr>
                      <p:cNvPr id="41" name="Группа 40"/>
                      <p:cNvGrpSpPr/>
                      <p:nvPr/>
                    </p:nvGrpSpPr>
                    <p:grpSpPr>
                      <a:xfrm>
                        <a:off x="3353" y="20122"/>
                        <a:ext cx="1066165" cy="1042670"/>
                        <a:chOff x="3353" y="20122"/>
                        <a:chExt cx="1066165" cy="1042670"/>
                      </a:xfrm>
                    </p:grpSpPr>
                    <p:grpSp>
                      <p:nvGrpSpPr>
                        <p:cNvPr id="54" name="Группа 53"/>
                        <p:cNvGrpSpPr/>
                        <p:nvPr/>
                      </p:nvGrpSpPr>
                      <p:grpSpPr>
                        <a:xfrm>
                          <a:off x="3353" y="20122"/>
                          <a:ext cx="1066165" cy="1042670"/>
                          <a:chOff x="3353" y="20122"/>
                          <a:chExt cx="1066165" cy="1042670"/>
                        </a:xfrm>
                      </p:grpSpPr>
                      <p:sp>
                        <p:nvSpPr>
                          <p:cNvPr id="56" name="Прямоугольник 55"/>
                          <p:cNvSpPr/>
                          <p:nvPr/>
                        </p:nvSpPr>
                        <p:spPr>
                          <a:xfrm>
                            <a:off x="3353" y="20122"/>
                            <a:ext cx="1066165" cy="1042670"/>
                          </a:xfrm>
                          <a:prstGeom prst="rect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cxnSp>
                        <p:nvCxnSpPr>
                          <p:cNvPr id="57" name="Прямая соединительная линия 56"/>
                          <p:cNvCxnSpPr/>
                          <p:nvPr/>
                        </p:nvCxnSpPr>
                        <p:spPr>
                          <a:xfrm>
                            <a:off x="37309" y="39110"/>
                            <a:ext cx="1028228" cy="1003025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55" name="Прямая соединительная линия 54"/>
                        <p:cNvCxnSpPr/>
                        <p:nvPr/>
                      </p:nvCxnSpPr>
                      <p:spPr>
                        <a:xfrm flipH="1">
                          <a:off x="12731" y="39122"/>
                          <a:ext cx="1052805" cy="1023670"/>
                        </a:xfrm>
                        <a:prstGeom prst="line">
                          <a:avLst/>
                        </a:prstGeom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2" name="Группа 41"/>
                      <p:cNvGrpSpPr/>
                      <p:nvPr/>
                    </p:nvGrpSpPr>
                    <p:grpSpPr>
                      <a:xfrm>
                        <a:off x="115936" y="66702"/>
                        <a:ext cx="864235" cy="531038"/>
                        <a:chOff x="2080" y="27564"/>
                        <a:chExt cx="864235" cy="531038"/>
                      </a:xfrm>
                    </p:grpSpPr>
                    <p:cxnSp>
                      <p:nvCxnSpPr>
                        <p:cNvPr id="43" name="Прямая соединительная линия 42"/>
                        <p:cNvCxnSpPr/>
                        <p:nvPr/>
                      </p:nvCxnSpPr>
                      <p:spPr>
                        <a:xfrm>
                          <a:off x="2080" y="27564"/>
                          <a:ext cx="864235" cy="1905"/>
                        </a:xfrm>
                        <a:prstGeom prst="line">
                          <a:avLst/>
                        </a:prstGeom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" name="Прямая соединительная линия 43"/>
                        <p:cNvCxnSpPr/>
                        <p:nvPr/>
                      </p:nvCxnSpPr>
                      <p:spPr>
                        <a:xfrm flipV="1">
                          <a:off x="32021" y="73064"/>
                          <a:ext cx="791845" cy="1905"/>
                        </a:xfrm>
                        <a:prstGeom prst="line">
                          <a:avLst/>
                        </a:prstGeom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" name="Прямая соединительная линия 44"/>
                        <p:cNvCxnSpPr/>
                        <p:nvPr/>
                      </p:nvCxnSpPr>
                      <p:spPr>
                        <a:xfrm flipV="1">
                          <a:off x="71159" y="110985"/>
                          <a:ext cx="702945" cy="4445"/>
                        </a:xfrm>
                        <a:prstGeom prst="line">
                          <a:avLst/>
                        </a:prstGeom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" name="Прямая соединительная линия 45"/>
                        <p:cNvCxnSpPr/>
                        <p:nvPr/>
                      </p:nvCxnSpPr>
                      <p:spPr>
                        <a:xfrm flipV="1">
                          <a:off x="125369" y="150036"/>
                          <a:ext cx="598805" cy="6350"/>
                        </a:xfrm>
                        <a:prstGeom prst="line">
                          <a:avLst/>
                        </a:prstGeom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" name="Прямая соединительная линия 46"/>
                        <p:cNvCxnSpPr/>
                        <p:nvPr/>
                      </p:nvCxnSpPr>
                      <p:spPr>
                        <a:xfrm flipV="1">
                          <a:off x="169762" y="198876"/>
                          <a:ext cx="512446" cy="1905"/>
                        </a:xfrm>
                        <a:prstGeom prst="line">
                          <a:avLst/>
                        </a:prstGeom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" name="Прямая соединительная линия 47"/>
                        <p:cNvCxnSpPr/>
                        <p:nvPr/>
                      </p:nvCxnSpPr>
                      <p:spPr>
                        <a:xfrm flipV="1">
                          <a:off x="211521" y="231440"/>
                          <a:ext cx="428625" cy="4445"/>
                        </a:xfrm>
                        <a:prstGeom prst="line">
                          <a:avLst/>
                        </a:prstGeom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" name="Прямая соединительная линия 48"/>
                        <p:cNvCxnSpPr/>
                        <p:nvPr/>
                      </p:nvCxnSpPr>
                      <p:spPr>
                        <a:xfrm flipV="1">
                          <a:off x="251127" y="277243"/>
                          <a:ext cx="346710" cy="4445"/>
                        </a:xfrm>
                        <a:prstGeom prst="line">
                          <a:avLst/>
                        </a:prstGeom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" name="Прямая соединительная линия 49"/>
                        <p:cNvCxnSpPr/>
                        <p:nvPr/>
                      </p:nvCxnSpPr>
                      <p:spPr>
                        <a:xfrm flipV="1">
                          <a:off x="295665" y="329600"/>
                          <a:ext cx="260350" cy="1905"/>
                        </a:xfrm>
                        <a:prstGeom prst="line">
                          <a:avLst/>
                        </a:prstGeom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" name="Прямая соединительная линия 50"/>
                        <p:cNvCxnSpPr/>
                        <p:nvPr/>
                      </p:nvCxnSpPr>
                      <p:spPr>
                        <a:xfrm>
                          <a:off x="338016" y="365841"/>
                          <a:ext cx="183515" cy="0"/>
                        </a:xfrm>
                        <a:prstGeom prst="line">
                          <a:avLst/>
                        </a:prstGeom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" name="Прямая соединительная линия 51"/>
                        <p:cNvCxnSpPr/>
                        <p:nvPr/>
                      </p:nvCxnSpPr>
                      <p:spPr>
                        <a:xfrm>
                          <a:off x="384270" y="406942"/>
                          <a:ext cx="97155" cy="0"/>
                        </a:xfrm>
                        <a:prstGeom prst="line">
                          <a:avLst/>
                        </a:prstGeom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" name="Прямая соединительная линия 52"/>
                        <p:cNvCxnSpPr/>
                        <p:nvPr/>
                      </p:nvCxnSpPr>
                      <p:spPr>
                        <a:xfrm>
                          <a:off x="394208" y="558602"/>
                          <a:ext cx="76534" cy="0"/>
                        </a:xfrm>
                        <a:prstGeom prst="line">
                          <a:avLst/>
                        </a:prstGeom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32" name="Прямая соединительная линия 31"/>
                    <p:cNvCxnSpPr/>
                    <p:nvPr/>
                  </p:nvCxnSpPr>
                  <p:spPr>
                    <a:xfrm flipV="1">
                      <a:off x="487152" y="630382"/>
                      <a:ext cx="132780" cy="481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Прямая соединительная линия 32"/>
                    <p:cNvCxnSpPr/>
                    <p:nvPr/>
                  </p:nvCxnSpPr>
                  <p:spPr>
                    <a:xfrm flipV="1">
                      <a:off x="440162" y="671872"/>
                      <a:ext cx="217350" cy="1904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Прямая соединительная линия 33"/>
                    <p:cNvCxnSpPr/>
                    <p:nvPr/>
                  </p:nvCxnSpPr>
                  <p:spPr>
                    <a:xfrm>
                      <a:off x="99291" y="1002004"/>
                      <a:ext cx="864235" cy="1905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Прямая соединительная линия 34"/>
                    <p:cNvCxnSpPr/>
                    <p:nvPr/>
                  </p:nvCxnSpPr>
                  <p:spPr>
                    <a:xfrm flipV="1">
                      <a:off x="184904" y="944419"/>
                      <a:ext cx="740868" cy="1904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Прямая соединительная линия 35"/>
                    <p:cNvCxnSpPr/>
                    <p:nvPr/>
                  </p:nvCxnSpPr>
                  <p:spPr>
                    <a:xfrm>
                      <a:off x="214717" y="902855"/>
                      <a:ext cx="670011" cy="1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Прямая соединительная линия 36"/>
                    <p:cNvCxnSpPr/>
                    <p:nvPr/>
                  </p:nvCxnSpPr>
                  <p:spPr>
                    <a:xfrm flipV="1">
                      <a:off x="261337" y="854364"/>
                      <a:ext cx="565433" cy="635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Прямая соединительная линия 37"/>
                    <p:cNvCxnSpPr/>
                    <p:nvPr/>
                  </p:nvCxnSpPr>
                  <p:spPr>
                    <a:xfrm flipV="1">
                      <a:off x="290945" y="812800"/>
                      <a:ext cx="480060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Прямая соединительная линия 38"/>
                    <p:cNvCxnSpPr/>
                    <p:nvPr/>
                  </p:nvCxnSpPr>
                  <p:spPr>
                    <a:xfrm flipV="1">
                      <a:off x="390099" y="718128"/>
                      <a:ext cx="318503" cy="3809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Прямая соединительная линия 39"/>
                    <p:cNvCxnSpPr/>
                    <p:nvPr/>
                  </p:nvCxnSpPr>
                  <p:spPr>
                    <a:xfrm>
                      <a:off x="334818" y="766618"/>
                      <a:ext cx="410023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" name="Группа 19"/>
                  <p:cNvGrpSpPr/>
                  <p:nvPr/>
                </p:nvGrpSpPr>
                <p:grpSpPr>
                  <a:xfrm>
                    <a:off x="52949" y="73315"/>
                    <a:ext cx="386940" cy="879779"/>
                    <a:chOff x="0" y="0"/>
                    <a:chExt cx="386940" cy="879779"/>
                  </a:xfrm>
                </p:grpSpPr>
                <p:cxnSp>
                  <p:nvCxnSpPr>
                    <p:cNvPr id="21" name="Прямая соединительная линия 20"/>
                    <p:cNvCxnSpPr/>
                    <p:nvPr/>
                  </p:nvCxnSpPr>
                  <p:spPr>
                    <a:xfrm>
                      <a:off x="386940" y="403232"/>
                      <a:ext cx="0" cy="86995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Прямая соединительная линия 21"/>
                    <p:cNvCxnSpPr/>
                    <p:nvPr/>
                  </p:nvCxnSpPr>
                  <p:spPr>
                    <a:xfrm>
                      <a:off x="354356" y="354355"/>
                      <a:ext cx="0" cy="18303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Прямая соединительная линия 22"/>
                    <p:cNvCxnSpPr/>
                    <p:nvPr/>
                  </p:nvCxnSpPr>
                  <p:spPr>
                    <a:xfrm>
                      <a:off x="311589" y="315661"/>
                      <a:ext cx="0" cy="263525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Прямая соединительная линия 23"/>
                    <p:cNvCxnSpPr/>
                    <p:nvPr/>
                  </p:nvCxnSpPr>
                  <p:spPr>
                    <a:xfrm>
                      <a:off x="266785" y="256602"/>
                      <a:ext cx="0" cy="351357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Прямая соединительная линия 24"/>
                    <p:cNvCxnSpPr/>
                    <p:nvPr/>
                  </p:nvCxnSpPr>
                  <p:spPr>
                    <a:xfrm>
                      <a:off x="226055" y="224018"/>
                      <a:ext cx="0" cy="428625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Прямая соединительная линия 25"/>
                    <p:cNvCxnSpPr/>
                    <p:nvPr/>
                  </p:nvCxnSpPr>
                  <p:spPr>
                    <a:xfrm flipH="1" flipV="1">
                      <a:off x="179215" y="179214"/>
                      <a:ext cx="367" cy="522197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Прямая соединительная линия 26"/>
                    <p:cNvCxnSpPr/>
                    <p:nvPr/>
                  </p:nvCxnSpPr>
                  <p:spPr>
                    <a:xfrm flipV="1">
                      <a:off x="132375" y="150703"/>
                      <a:ext cx="3175" cy="58166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Прямая соединительная линия 27"/>
                    <p:cNvCxnSpPr/>
                    <p:nvPr/>
                  </p:nvCxnSpPr>
                  <p:spPr>
                    <a:xfrm>
                      <a:off x="83498" y="97753"/>
                      <a:ext cx="0" cy="698528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Прямая соединительная линия 28"/>
                    <p:cNvCxnSpPr/>
                    <p:nvPr/>
                  </p:nvCxnSpPr>
                  <p:spPr>
                    <a:xfrm>
                      <a:off x="40731" y="40730"/>
                      <a:ext cx="0" cy="800355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Прямая соединительная линия 29"/>
                    <p:cNvCxnSpPr/>
                    <p:nvPr/>
                  </p:nvCxnSpPr>
                  <p:spPr>
                    <a:xfrm flipV="1">
                      <a:off x="0" y="0"/>
                      <a:ext cx="0" cy="879779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>
                  <a:off x="762378" y="397072"/>
                  <a:ext cx="0" cy="30226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V="1">
                  <a:off x="800951" y="360768"/>
                  <a:ext cx="0" cy="36322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flipH="1" flipV="1">
                  <a:off x="846331" y="317657"/>
                  <a:ext cx="1270" cy="48196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 flipH="1" flipV="1">
                  <a:off x="900786" y="240512"/>
                  <a:ext cx="1270" cy="58864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 flipV="1">
                  <a:off x="952973" y="188325"/>
                  <a:ext cx="635" cy="67703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993815" y="138408"/>
                  <a:ext cx="1349" cy="77688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>
                  <a:off x="1048270" y="113449"/>
                  <a:ext cx="0" cy="84772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>
                  <a:off x="644391" y="487831"/>
                  <a:ext cx="0" cy="10731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>
                  <a:off x="680695" y="437914"/>
                  <a:ext cx="0" cy="19685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flipV="1">
                  <a:off x="719268" y="408417"/>
                  <a:ext cx="635" cy="24701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Овал 5"/>
              <p:cNvSpPr/>
              <p:nvPr/>
            </p:nvSpPr>
            <p:spPr>
              <a:xfrm flipH="1">
                <a:off x="0" y="0"/>
                <a:ext cx="136521" cy="7806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" name="Овал 6"/>
              <p:cNvSpPr/>
              <p:nvPr/>
            </p:nvSpPr>
            <p:spPr>
              <a:xfrm flipH="1">
                <a:off x="1037967" y="1025611"/>
                <a:ext cx="135890" cy="7747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60" name="Круговая стрелка 59"/>
            <p:cNvSpPr/>
            <p:nvPr/>
          </p:nvSpPr>
          <p:spPr>
            <a:xfrm rot="13738722" flipH="1">
              <a:off x="6797808" y="2672245"/>
              <a:ext cx="2159224" cy="1389684"/>
            </a:xfrm>
            <a:prstGeom prst="circularArrow">
              <a:avLst>
                <a:gd name="adj1" fmla="val 0"/>
                <a:gd name="adj2" fmla="val 1716480"/>
                <a:gd name="adj3" fmla="val 19048541"/>
                <a:gd name="adj4" fmla="val 11843903"/>
                <a:gd name="adj5" fmla="val 338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pic>
        <p:nvPicPr>
          <p:cNvPr id="61" name="Рисунок 60" descr="C:\Users\а\AppData\Local\Microsoft\Windows\Temporary Internet Files\Content.Word\IMG_20151130_103251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01" b="91813" l="11196" r="95719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6" t="16014" r="2252" b="8729"/>
          <a:stretch/>
        </p:blipFill>
        <p:spPr bwMode="auto">
          <a:xfrm rot="2906374">
            <a:off x="6624067" y="900169"/>
            <a:ext cx="1824418" cy="10109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Рисунок 63" descr="C:\Users\а\AppData\Local\Microsoft\Windows\Temporary Internet Files\Content.Word\IMG_20151130_103348.jpg"/>
          <p:cNvPicPr/>
          <p:nvPr/>
        </p:nvPicPr>
        <p:blipFill rotWithShape="1">
          <a:blip r:embed="rId4" cstate="print">
            <a:clrChange>
              <a:clrFrom>
                <a:srgbClr val="989A99"/>
              </a:clrFrom>
              <a:clrTo>
                <a:srgbClr val="989A9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810" b="76284" l="2488" r="1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871" b="20898"/>
          <a:stretch/>
        </p:blipFill>
        <p:spPr bwMode="auto">
          <a:xfrm>
            <a:off x="6824206" y="4576918"/>
            <a:ext cx="1843348" cy="16497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444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54461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8.Теперь нам осталось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оформить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верхушку нашей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новогодней игрушки.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398698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9.Наша игрушка готова!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Продеваем верёвочку, чтобы удобно было подвешивать игрушку на ёлочку.</a:t>
            </a:r>
          </a:p>
        </p:txBody>
      </p:sp>
      <p:pic>
        <p:nvPicPr>
          <p:cNvPr id="6" name="Рисунок 5" descr="C:\Users\а\AppData\Local\Microsoft\Windows\Temporary Internet Files\Content.Word\IMG_20151130_103609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8785" r="93923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40" r="8444"/>
          <a:stretch/>
        </p:blipFill>
        <p:spPr bwMode="auto">
          <a:xfrm rot="16200000">
            <a:off x="6834961" y="1124857"/>
            <a:ext cx="1584175" cy="1583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а\AppData\Local\Microsoft\Windows\Temporary Internet Files\Content.Word\IMG_20151130_103801.jpg"/>
          <p:cNvPicPr/>
          <p:nvPr/>
        </p:nvPicPr>
        <p:blipFill rotWithShape="1">
          <a:blip r:embed="rId4" cstate="print">
            <a:clrChange>
              <a:clrFrom>
                <a:srgbClr val="D2FFFF"/>
              </a:clrFrom>
              <a:clrTo>
                <a:srgbClr val="D2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617" b="78543" l="11282" r="89423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5" t="30477" r="2183" b="23305"/>
          <a:stretch/>
        </p:blipFill>
        <p:spPr bwMode="auto">
          <a:xfrm>
            <a:off x="6842121" y="3397546"/>
            <a:ext cx="1897027" cy="1512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374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playcast.ru/uploads/2015/11/16/15900847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8" t="7591" r="4650" b="1517"/>
          <a:stretch/>
        </p:blipFill>
        <p:spPr bwMode="auto">
          <a:xfrm>
            <a:off x="3563888" y="-387424"/>
            <a:ext cx="5303848" cy="6957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ramlife.ru/img/0005/10959-16ac3775_800.pn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4920615" cy="498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tatic.doska.orbita.co.il/images/users/1255/125532_img_298626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4925">
            <a:off x="-17387" y="4992028"/>
            <a:ext cx="1289692" cy="1142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tatic.doska.orbita.co.il/images/users/1255/125532_img_298626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24744"/>
            <a:ext cx="990858" cy="91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static.doska.orbita.co.il/images/users/1255/125532_img_298626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4925">
            <a:off x="1385693" y="3671647"/>
            <a:ext cx="560133" cy="567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static.doska.orbita.co.il/images/users/1255/125532_img_298626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4925">
            <a:off x="687771" y="1371262"/>
            <a:ext cx="495647" cy="42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static.doska.orbita.co.il/images/users/1255/125532_img_298626.jp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0689">
            <a:off x="1782758" y="4588956"/>
            <a:ext cx="803842" cy="796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static.doska.orbita.co.il/images/users/1255/125532_img_298626.jpg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1447">
            <a:off x="370573" y="132027"/>
            <a:ext cx="1122169" cy="1142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690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147248" cy="593752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772816"/>
            <a:ext cx="7632848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60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ребята.</a:t>
            </a:r>
          </a:p>
          <a:p>
            <a:pPr algn="ctr"/>
            <a:r>
              <a:rPr lang="ru-RU" sz="6000" b="1" spc="300" dirty="0" smtClean="0">
                <a:ln w="11430" cmpd="sng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вам спасибо.</a:t>
            </a:r>
          </a:p>
          <a:p>
            <a:pPr algn="ctr"/>
            <a:r>
              <a:rPr lang="ru-RU" sz="40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Дед Мороз</a:t>
            </a:r>
          </a:p>
          <a:p>
            <a:pPr algn="ctr"/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static.doska.orbita.co.il/images/users/1255/125532_img_298626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4925">
            <a:off x="2502054" y="719290"/>
            <a:ext cx="1289692" cy="1142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tatic.doska.orbita.co.il/images/users/1255/125532_img_298626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4925">
            <a:off x="1795438" y="2154537"/>
            <a:ext cx="600468" cy="685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tatic.doska.orbita.co.il/images/users/1255/125532_img_298626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4925">
            <a:off x="486669" y="4920021"/>
            <a:ext cx="1289692" cy="1142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static.doska.orbita.co.il/images/users/1255/125532_img_298626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685">
            <a:off x="7140972" y="911989"/>
            <a:ext cx="1959013" cy="181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static.doska.orbita.co.il/images/users/1255/125532_img_298626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4925">
            <a:off x="-89395" y="1103597"/>
            <a:ext cx="1289692" cy="1142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static.doska.orbita.co.il/images/users/1255/125532_img_298626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4925">
            <a:off x="4756196" y="1803272"/>
            <a:ext cx="855744" cy="779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83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  <a:endParaRPr lang="ru-RU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  <a:solidFill>
            <a:srgbClr val="FFFF6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ru-RU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8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8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8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</a:t>
            </a:r>
            <a:r>
              <a:rPr lang="ru-RU" sz="8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8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</a:t>
            </a:r>
            <a:r>
              <a:rPr lang="ru-RU" sz="8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8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lang="ru-RU" sz="8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</a:t>
            </a:r>
            <a:r>
              <a:rPr lang="ru-RU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8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8000" b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8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8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8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8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44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ru-RU" sz="6000" b="1" u="sng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  <a:endParaRPr lang="ru-RU" sz="6000" b="1" u="sng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Новогоднее чудо из бумаги</a:t>
            </a:r>
            <a:endParaRPr lang="ru-RU" sz="8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8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8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38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779" y="697967"/>
            <a:ext cx="8373616" cy="57500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 smtClean="0">
                <a:ln>
                  <a:solidFill>
                    <a:srgbClr val="FF6600"/>
                  </a:solidFill>
                </a:ln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600" b="1" dirty="0">
                <a:ln>
                  <a:solidFill>
                    <a:srgbClr val="FF6600"/>
                  </a:solidFill>
                </a:ln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правильные ответы и хорошую работу </a:t>
            </a:r>
            <a:r>
              <a:rPr lang="ru-RU" sz="3600" b="1" dirty="0" smtClean="0">
                <a:ln>
                  <a:solidFill>
                    <a:srgbClr val="FF6600"/>
                  </a:solidFill>
                </a:ln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зайка </a:t>
            </a:r>
            <a:r>
              <a:rPr lang="ru-RU" sz="3600" b="1" dirty="0">
                <a:ln>
                  <a:solidFill>
                    <a:srgbClr val="FF6600"/>
                  </a:solidFill>
                </a:ln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давать </a:t>
            </a:r>
            <a:r>
              <a:rPr lang="ru-RU" sz="3600" b="1" dirty="0" smtClean="0">
                <a:ln>
                  <a:solidFill>
                    <a:srgbClr val="FF6600"/>
                  </a:solidFill>
                </a:ln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r>
              <a:rPr lang="ru-RU" sz="3600" b="1" dirty="0">
                <a:ln>
                  <a:solidFill>
                    <a:srgbClr val="FF6600"/>
                  </a:solidFill>
                </a:ln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морковке.   </a:t>
            </a:r>
            <a:endParaRPr lang="ru-RU" sz="3600" b="1" dirty="0" smtClean="0">
              <a:ln>
                <a:solidFill>
                  <a:srgbClr val="FF6600"/>
                </a:solidFill>
              </a:ln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800" b="1" dirty="0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морковок                                   -</a:t>
            </a:r>
            <a:r>
              <a:rPr lang="ru-RU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</a:t>
            </a:r>
            <a:r>
              <a:rPr lang="ru-RU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5;</a:t>
            </a:r>
          </a:p>
          <a:p>
            <a:pPr marL="0" indent="0">
              <a:buNone/>
            </a:pPr>
            <a:endParaRPr lang="ru-RU" sz="40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800" b="1" dirty="0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морковки                                  -</a:t>
            </a:r>
            <a:r>
              <a:rPr lang="ru-RU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</a:t>
            </a:r>
            <a:r>
              <a:rPr lang="ru-RU" sz="4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ru-RU" sz="40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b="1" dirty="0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морковки                                  -</a:t>
            </a:r>
            <a:r>
              <a:rPr lang="ru-RU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3;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im1-tub-ru.yandex.net/i?id=779e84af8312f19615773df7236feb36&amp;n=33&amp;h=190&amp;w=238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6803" r="2714" b="10204"/>
          <a:stretch/>
        </p:blipFill>
        <p:spPr bwMode="auto">
          <a:xfrm rot="17830249">
            <a:off x="2371927" y="2970968"/>
            <a:ext cx="840110" cy="516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im1-tub-ru.yandex.net/i?id=779e84af8312f19615773df7236feb36&amp;n=33&amp;h=190&amp;w=238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6803" r="2714" b="10204"/>
          <a:stretch/>
        </p:blipFill>
        <p:spPr bwMode="auto">
          <a:xfrm rot="17830249">
            <a:off x="2975403" y="2970966"/>
            <a:ext cx="840110" cy="516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im1-tub-ru.yandex.net/i?id=779e84af8312f19615773df7236feb36&amp;n=33&amp;h=190&amp;w=238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6803" r="2714" b="10204"/>
          <a:stretch/>
        </p:blipFill>
        <p:spPr bwMode="auto">
          <a:xfrm rot="17830249">
            <a:off x="3497720" y="3005261"/>
            <a:ext cx="840110" cy="516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im1-tub-ru.yandex.net/i?id=779e84af8312f19615773df7236feb36&amp;n=33&amp;h=190&amp;w=238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6803" r="2714" b="10204"/>
          <a:stretch/>
        </p:blipFill>
        <p:spPr bwMode="auto">
          <a:xfrm rot="17830249">
            <a:off x="3997625" y="3005262"/>
            <a:ext cx="840110" cy="516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im1-tub-ru.yandex.net/i?id=779e84af8312f19615773df7236feb36&amp;n=33&amp;h=190&amp;w=238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6803" r="2714" b="10204"/>
          <a:stretch/>
        </p:blipFill>
        <p:spPr bwMode="auto">
          <a:xfrm rot="17927051">
            <a:off x="4501682" y="2971846"/>
            <a:ext cx="840110" cy="516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im1-tub-ru.yandex.net/i?id=779e84af8312f19615773df7236feb36&amp;n=33&amp;h=190&amp;w=238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6803" r="2714" b="10204"/>
          <a:stretch/>
        </p:blipFill>
        <p:spPr bwMode="auto">
          <a:xfrm rot="17830249">
            <a:off x="4021533" y="4298010"/>
            <a:ext cx="840110" cy="516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im1-tub-ru.yandex.net/i?id=779e84af8312f19615773df7236feb36&amp;n=33&amp;h=190&amp;w=238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6803" r="2714" b="10204"/>
          <a:stretch/>
        </p:blipFill>
        <p:spPr bwMode="auto">
          <a:xfrm rot="17830249">
            <a:off x="3448961" y="4335375"/>
            <a:ext cx="840110" cy="516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im1-tub-ru.yandex.net/i?id=779e84af8312f19615773df7236feb36&amp;n=33&amp;h=190&amp;w=238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6803" r="2714" b="10204"/>
          <a:stretch/>
        </p:blipFill>
        <p:spPr bwMode="auto">
          <a:xfrm rot="17830249">
            <a:off x="2853498" y="4275137"/>
            <a:ext cx="840110" cy="516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im1-tub-ru.yandex.net/i?id=779e84af8312f19615773df7236feb36&amp;n=33&amp;h=190&amp;w=238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6803" r="2714" b="10204"/>
          <a:stretch/>
        </p:blipFill>
        <p:spPr bwMode="auto">
          <a:xfrm rot="17830249">
            <a:off x="2369068" y="4298010"/>
            <a:ext cx="840110" cy="516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im1-tub-ru.yandex.net/i?id=779e84af8312f19615773df7236feb36&amp;n=33&amp;h=190&amp;w=238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6803" r="2714" b="10204"/>
          <a:stretch/>
        </p:blipFill>
        <p:spPr bwMode="auto">
          <a:xfrm rot="17830249">
            <a:off x="3485545" y="5666160"/>
            <a:ext cx="840110" cy="516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s://im1-tub-ru.yandex.net/i?id=779e84af8312f19615773df7236feb36&amp;n=33&amp;h=190&amp;w=238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6803" r="2714" b="10204"/>
          <a:stretch/>
        </p:blipFill>
        <p:spPr bwMode="auto">
          <a:xfrm rot="17830249">
            <a:off x="2917506" y="5666162"/>
            <a:ext cx="840110" cy="516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s://im1-tub-ru.yandex.net/i?id=779e84af8312f19615773df7236feb36&amp;n=33&amp;h=190&amp;w=238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6803" r="2714" b="10204"/>
          <a:stretch/>
        </p:blipFill>
        <p:spPr bwMode="auto">
          <a:xfrm rot="17830249">
            <a:off x="2436117" y="5666162"/>
            <a:ext cx="840110" cy="516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51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056784" cy="57606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>
                  <a:solidFill>
                    <a:srgbClr val="CC00FF"/>
                  </a:solidFill>
                </a:ln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4000" b="1" dirty="0">
                <a:ln>
                  <a:solidFill>
                    <a:srgbClr val="CC00FF"/>
                  </a:solidFill>
                </a:ln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приёмы работы с </a:t>
            </a:r>
            <a:r>
              <a:rPr lang="ru-RU" sz="4000" b="1" dirty="0" smtClean="0">
                <a:ln>
                  <a:solidFill>
                    <a:srgbClr val="CC00FF"/>
                  </a:solidFill>
                </a:ln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бумагой-это</a:t>
            </a:r>
            <a:r>
              <a:rPr lang="ru-RU" sz="4000" b="1" dirty="0">
                <a:ln>
                  <a:solidFill>
                    <a:srgbClr val="CC00FF"/>
                  </a:solidFill>
                </a:ln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>
                  <a:solidFill>
                    <a:srgbClr val="CC00FF"/>
                  </a:solidFill>
                </a:ln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2700">
                <a:solidFill>
                  <a:schemeClr val="tx1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Складывание;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Разрывание;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Склеивание;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Сгибание</a:t>
            </a:r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Резание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ошибку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208" y="256490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Складывание;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Склеивание;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Сгибание</a:t>
            </a:r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Резание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764704"/>
            <a:ext cx="69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Основные приёмы работы с бумагой</a:t>
            </a:r>
            <a:r>
              <a:rPr lang="ru-RU" sz="4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4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6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fs00.infourok.ru/images/doc/135/157410/img9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3" t="7769" r="22143" b="37348"/>
          <a:stretch/>
        </p:blipFill>
        <p:spPr bwMode="auto">
          <a:xfrm>
            <a:off x="179512" y="188640"/>
            <a:ext cx="8712968" cy="6480720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066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3230377" y="3082606"/>
            <a:ext cx="2736304" cy="1512168"/>
            <a:chOff x="3302267" y="2473542"/>
            <a:chExt cx="2736304" cy="1512168"/>
          </a:xfrm>
        </p:grpSpPr>
        <p:sp>
          <p:nvSpPr>
            <p:cNvPr id="6" name="Овал 5"/>
            <p:cNvSpPr/>
            <p:nvPr/>
          </p:nvSpPr>
          <p:spPr>
            <a:xfrm>
              <a:off x="3302267" y="2473542"/>
              <a:ext cx="2736304" cy="151216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45156" y="2761472"/>
              <a:ext cx="2397831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33993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Новогоднее чудо</a:t>
              </a:r>
              <a:endParaRPr lang="ru-RU" sz="3200" b="1" cap="none" spc="0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3399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251520" y="2553398"/>
            <a:ext cx="2667642" cy="10584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4761263"/>
            <a:ext cx="2842514" cy="10584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04716" y="5469546"/>
            <a:ext cx="2851198" cy="10584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73793" y="2539238"/>
            <a:ext cx="2515234" cy="10584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2767990" y="3682919"/>
            <a:ext cx="326044" cy="1557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711402" y="4725144"/>
            <a:ext cx="0" cy="4214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6155914" y="3718557"/>
            <a:ext cx="217879" cy="190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117734" y="4430478"/>
            <a:ext cx="373964" cy="2520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6345147" y="4593460"/>
            <a:ext cx="2638966" cy="10584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5777447" y="4550316"/>
            <a:ext cx="378467" cy="2109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54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9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44"/>
          <p:cNvGrpSpPr/>
          <p:nvPr/>
        </p:nvGrpSpPr>
        <p:grpSpPr>
          <a:xfrm>
            <a:off x="3275856" y="3383521"/>
            <a:ext cx="2952328" cy="1552849"/>
            <a:chOff x="3227145" y="2672916"/>
            <a:chExt cx="2952328" cy="1552849"/>
          </a:xfrm>
        </p:grpSpPr>
        <p:sp>
          <p:nvSpPr>
            <p:cNvPr id="5" name="Овал 4"/>
            <p:cNvSpPr/>
            <p:nvPr/>
          </p:nvSpPr>
          <p:spPr>
            <a:xfrm>
              <a:off x="3275856" y="2672916"/>
              <a:ext cx="2736304" cy="15528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227145" y="2977928"/>
              <a:ext cx="2952328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33993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Новогоднее чудо</a:t>
              </a:r>
              <a:endParaRPr lang="ru-RU" sz="3200" b="1" cap="none" spc="0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3399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4" name="Прямая со стрелкой 13"/>
          <p:cNvCxnSpPr/>
          <p:nvPr/>
        </p:nvCxnSpPr>
        <p:spPr>
          <a:xfrm flipH="1" flipV="1">
            <a:off x="2805728" y="3550491"/>
            <a:ext cx="432048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711614" y="5029412"/>
            <a:ext cx="0" cy="4374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6060871" y="3587068"/>
            <a:ext cx="512031" cy="2396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778264" y="4765750"/>
            <a:ext cx="546303" cy="1981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Группа 45"/>
          <p:cNvGrpSpPr/>
          <p:nvPr/>
        </p:nvGrpSpPr>
        <p:grpSpPr>
          <a:xfrm>
            <a:off x="437271" y="2961029"/>
            <a:ext cx="2239293" cy="1072176"/>
            <a:chOff x="838040" y="1281733"/>
            <a:chExt cx="2239293" cy="107217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959128" y="1281733"/>
              <a:ext cx="2087800" cy="1072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838040" y="1340768"/>
              <a:ext cx="2239293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smtClean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rgbClr val="FF99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Цветная бумага</a:t>
              </a:r>
              <a:endParaRPr lang="ru-RU" sz="28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765669" y="3077087"/>
            <a:ext cx="2016224" cy="914400"/>
            <a:chOff x="5711421" y="1258488"/>
            <a:chExt cx="2016224" cy="9144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5711421" y="1258488"/>
              <a:ext cx="2016224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004262" y="1423300"/>
              <a:ext cx="131194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rgbClr val="FF99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Клей</a:t>
              </a:r>
              <a:endParaRPr lang="ru-RU" sz="32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3572030" y="5661248"/>
            <a:ext cx="2143956" cy="995808"/>
            <a:chOff x="3639636" y="5002002"/>
            <a:chExt cx="2143956" cy="995808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695197" y="5002002"/>
              <a:ext cx="2016224" cy="9958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639636" y="5031809"/>
              <a:ext cx="2143956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smtClean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99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Верёвочка или тесьма</a:t>
              </a:r>
              <a:endParaRPr lang="ru-RU" sz="2800" b="1" cap="none" spc="0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97723" y="5034949"/>
            <a:ext cx="2403838" cy="976460"/>
            <a:chOff x="327061" y="4047548"/>
            <a:chExt cx="2403838" cy="97646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58202" y="4047548"/>
              <a:ext cx="2141556" cy="9764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27061" y="4159050"/>
              <a:ext cx="240383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99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Карандаш</a:t>
              </a:r>
              <a:endParaRPr lang="ru-RU" sz="3200" b="1" cap="none" spc="0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5" name="Прямая со стрелкой 34"/>
          <p:cNvCxnSpPr/>
          <p:nvPr/>
        </p:nvCxnSpPr>
        <p:spPr>
          <a:xfrm>
            <a:off x="6083734" y="4640906"/>
            <a:ext cx="546289" cy="2496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Группа 47"/>
          <p:cNvGrpSpPr/>
          <p:nvPr/>
        </p:nvGrpSpPr>
        <p:grpSpPr>
          <a:xfrm>
            <a:off x="6686037" y="4955930"/>
            <a:ext cx="2123839" cy="1021798"/>
            <a:chOff x="6660232" y="3934132"/>
            <a:chExt cx="2123839" cy="1021798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6660232" y="3934132"/>
              <a:ext cx="2123839" cy="102179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6719533" y="4132278"/>
              <a:ext cx="202914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FF99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Ножницы</a:t>
              </a:r>
              <a:endParaRPr lang="ru-RU" sz="3200" b="1" cap="none" spc="0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690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683</TotalTime>
  <Words>225</Words>
  <Application>Microsoft Office PowerPoint</Application>
  <PresentationFormat>Экран (4:3)</PresentationFormat>
  <Paragraphs>94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Тема урока:</vt:lpstr>
      <vt:lpstr>Тема урока:</vt:lpstr>
      <vt:lpstr>Презентация PowerPoint</vt:lpstr>
      <vt:lpstr>Основные приёмы работы с бумагой-это 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изготовления  новогодней игрушки.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Дан весёлый наш звонок начинается урок здесь и </dc:title>
  <dc:creator>а</dc:creator>
  <cp:lastModifiedBy>Школа №3</cp:lastModifiedBy>
  <cp:revision>52</cp:revision>
  <dcterms:created xsi:type="dcterms:W3CDTF">2015-11-29T12:16:14Z</dcterms:created>
  <dcterms:modified xsi:type="dcterms:W3CDTF">2016-02-10T05:06:23Z</dcterms:modified>
</cp:coreProperties>
</file>