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92" r:id="rId4"/>
    <p:sldId id="257" r:id="rId5"/>
    <p:sldId id="258" r:id="rId6"/>
    <p:sldId id="259" r:id="rId7"/>
    <p:sldId id="296" r:id="rId8"/>
    <p:sldId id="261" r:id="rId9"/>
    <p:sldId id="289" r:id="rId10"/>
    <p:sldId id="288" r:id="rId11"/>
    <p:sldId id="294" r:id="rId12"/>
    <p:sldId id="295" r:id="rId13"/>
    <p:sldId id="263" r:id="rId14"/>
    <p:sldId id="267" r:id="rId15"/>
    <p:sldId id="284" r:id="rId16"/>
    <p:sldId id="285" r:id="rId17"/>
    <p:sldId id="286" r:id="rId18"/>
    <p:sldId id="269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1FF81"/>
    <a:srgbClr val="00FFFF"/>
    <a:srgbClr val="0000FF"/>
    <a:srgbClr val="FF6969"/>
    <a:srgbClr val="FF0000"/>
    <a:srgbClr val="FF00FF"/>
    <a:srgbClr val="00FF00"/>
    <a:srgbClr val="01FF01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774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6C31-6EC6-4633-B0E0-673225E0EF34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7A075-98A4-4780-BCCD-5265A6255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5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A075-98A4-4780-BCCD-5265A6255B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A075-98A4-4780-BCCD-5265A6255B1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A075-98A4-4780-BCCD-5265A6255B1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A075-98A4-4780-BCCD-5265A6255B1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7A075-98A4-4780-BCCD-5265A6255B1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microsoft.com/office/2007/relationships/hdphoto" Target="../media/hdphoto2.wdp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0.gif"/><Relationship Id="rId7" Type="http://schemas.openxmlformats.org/officeDocument/2006/relationships/image" Target="../media/image5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11" Type="http://schemas.openxmlformats.org/officeDocument/2006/relationships/image" Target="../media/image57.gif"/><Relationship Id="rId5" Type="http://schemas.openxmlformats.org/officeDocument/2006/relationships/image" Target="../media/image51.jpeg"/><Relationship Id="rId10" Type="http://schemas.openxmlformats.org/officeDocument/2006/relationships/image" Target="../media/image56.gif"/><Relationship Id="rId4" Type="http://schemas.openxmlformats.org/officeDocument/2006/relationships/hyperlink" Target="http://images.yandex.ru/yandsearch?p=2&amp;text=%D0%BA%D0%B0%D1%80%D1%82%D0%B8%D0%BD%D0%BA%D0%B8%20%D1%8F%D0%B7%D0%B2%D0%B0%20%D0%B6%D0%B5%D0%BB%D1%83%D0%B4%D0%BA%D0%B0&amp;pos=89&amp;uinfo=sw-1123-sh-620-fw-898-fh-448-pd-1&amp;rpt=simage&amp;img_url=http://events-manager.ru/images/jazvennaja-bolezn-zheludka.jpg" TargetMode="External"/><Relationship Id="rId9" Type="http://schemas.openxmlformats.org/officeDocument/2006/relationships/image" Target="../media/image5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F%D0%BE%D1%81%D0%BB%D0%B5%D0%B4%D1%81%D1%82%D0%B2%D0%B8%D1%8F%20%D1%83%D0%BF%D0%BE%D1%82%D1%80%D0%B5%D0%B1%D0%BB%D0%B5%D0%BD%D0%B8%D1%8F%20%D0%BD%D0%B0%D1%81%D0%B0%D0%B2%D0%B0%D1%8F&amp;img_url=http://ne-kurim.ru/upload/information_system_4/5/7/4/item_5741/information_items_5741.jpg&amp;pos=0&amp;uinfo=sw-1123-sh-620-fw-898-fh-448-pd-1&amp;rpt=simage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p=21&amp;text=%D0%BA%D0%B0%D1%80%D1%82%D0%B8%D0%BD%D0%BA%D0%B8%20%D0%BD%D0%B0%D1%81%D0%B2%D0%B0%D0%B9&amp;img_url=http://www.donnews.ru/?option=com_dnnews&amp;task=imageTumb&amp;file=231b83d91d1d56053ec7f02533daea42.jpg&amp;w=300&amp;pos=633&amp;uinfo=sw-1123-sh-620-fw-898-fh-448-pd-1&amp;rpt=simage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images.yandex.ru/yandsearch?text=%D0%BA%D0%B0%D1%80%D1%82%D0%B8%D0%BD%D0%BA%D0%B8%20%D0%BF%D0%BE%D1%81%D0%BB%D0%B5%D0%B4%D1%81%D1%82%D0%B2%D0%B8%D1%8F%20%D1%83%D0%BF%D0%BE%D1%82%D1%80%D0%B5%D0%B1%D0%BB%D0%B5%D0%BD%D0%B8%D1%8F%20%D0%BD%D0%B0%D1%81%D0%B0%D0%B2%D0%B0%D1%8F&amp;img_url=http://ia105.odnoklassniki.ru/getImage?photoId=478690088490&amp;photoType=2&amp;pos=9&amp;uinfo=sw-1123-sh-620-fw-898-fh-448-pd-1&amp;rpt=simage" TargetMode="External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gif"/><Relationship Id="rId7" Type="http://schemas.openxmlformats.org/officeDocument/2006/relationships/image" Target="../media/image78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gif"/><Relationship Id="rId10" Type="http://schemas.openxmlformats.org/officeDocument/2006/relationships/image" Target="../media/image81.jpeg"/><Relationship Id="rId4" Type="http://schemas.openxmlformats.org/officeDocument/2006/relationships/image" Target="../media/image75.gif"/><Relationship Id="rId9" Type="http://schemas.openxmlformats.org/officeDocument/2006/relationships/image" Target="../media/image8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572560" cy="1000132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178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  <a:latin typeface="Georgia" pitchFamily="18" charset="0"/>
              </a:rPr>
              <a:t>  </a:t>
            </a:r>
            <a:r>
              <a:rPr lang="ru-RU" sz="3600" b="1" dirty="0" smtClean="0">
                <a:ln>
                  <a:solidFill>
                    <a:srgbClr val="00FF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  <a:tileRect/>
                </a:gradFill>
                <a:latin typeface="Georgia" pitchFamily="18" charset="0"/>
              </a:rPr>
              <a:t>БЕЗОБИДНОЕ    БАЛОВСТВО</a:t>
            </a:r>
            <a:endParaRPr lang="ru-RU" sz="3600" b="1" dirty="0">
              <a:ln>
                <a:solidFill>
                  <a:srgbClr val="00FF0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  <a:tileRect/>
              </a:gra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43840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Georgia" pitchFamily="18" charset="0"/>
              </a:rPr>
              <a:t>или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815326"/>
            <a:ext cx="8715436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7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ОПАСНОЕ  УВЛЕЧЕНИЕ ?</a:t>
            </a:r>
            <a:endParaRPr lang="ru-RU" sz="4400" b="1" spc="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6215082"/>
            <a:ext cx="6072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1600" dirty="0" smtClean="0">
                <a:ln/>
                <a:solidFill>
                  <a:schemeClr val="accent3"/>
                </a:solidFill>
                <a:latin typeface="Constantia" pitchFamily="18" charset="0"/>
              </a:rPr>
              <a:t>Социальный педагог </a:t>
            </a:r>
            <a:r>
              <a:rPr lang="ru-RU" sz="1600" dirty="0" smtClean="0">
                <a:ln/>
                <a:solidFill>
                  <a:schemeClr val="accent3"/>
                </a:solidFill>
                <a:latin typeface="Constantia" pitchFamily="18" charset="0"/>
              </a:rPr>
              <a:t>ГБУ ГППЦ </a:t>
            </a:r>
            <a:r>
              <a:rPr lang="ru-RU" sz="1600" dirty="0" err="1" smtClean="0">
                <a:ln/>
                <a:solidFill>
                  <a:schemeClr val="accent3"/>
                </a:solidFill>
                <a:latin typeface="Constantia" pitchFamily="18" charset="0"/>
              </a:rPr>
              <a:t>ДОгМ</a:t>
            </a:r>
            <a:r>
              <a:rPr lang="ru-RU" sz="1600" dirty="0" smtClean="0">
                <a:ln/>
                <a:solidFill>
                  <a:schemeClr val="accent3"/>
                </a:solidFill>
                <a:latin typeface="Constantia" pitchFamily="18" charset="0"/>
              </a:rPr>
              <a:t> города Москвы</a:t>
            </a:r>
            <a:endParaRPr lang="ru-RU" sz="1600" dirty="0" smtClean="0">
              <a:ln/>
              <a:solidFill>
                <a:schemeClr val="accent3"/>
              </a:solidFill>
              <a:latin typeface="Constantia" pitchFamily="18" charset="0"/>
            </a:endParaRPr>
          </a:p>
          <a:p>
            <a:pPr algn="r"/>
            <a:r>
              <a:rPr lang="ru-RU" sz="1600" dirty="0" smtClean="0">
                <a:ln/>
                <a:solidFill>
                  <a:schemeClr val="accent3"/>
                </a:solidFill>
                <a:latin typeface="Constantia" pitchFamily="18" charset="0"/>
              </a:rPr>
              <a:t>Н. Н. Садовникова</a:t>
            </a:r>
            <a:r>
              <a:rPr lang="ru-RU" sz="1200" dirty="0" smtClean="0">
                <a:ln/>
                <a:solidFill>
                  <a:schemeClr val="accent3"/>
                </a:solidFill>
                <a:latin typeface="Constantia" pitchFamily="18" charset="0"/>
              </a:rPr>
              <a:t> </a:t>
            </a:r>
            <a:endParaRPr lang="ru-RU" sz="1200" dirty="0">
              <a:ln/>
              <a:solidFill>
                <a:schemeClr val="accent3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1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3200" b="1" spc="150" dirty="0" err="1" smtClean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66FF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Насвай</a:t>
            </a:r>
            <a:r>
              <a:rPr lang="ru-RU" sz="3200" b="1" spc="150" dirty="0" smtClean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66FF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   в  составе:</a:t>
            </a:r>
            <a:endParaRPr lang="ru-RU" sz="3200" b="1" spc="150" dirty="0">
              <a:ln w="1143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66FF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57166"/>
            <a:ext cx="4419600" cy="49859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  </a:t>
            </a:r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За основной компонент </a:t>
            </a:r>
            <a:r>
              <a:rPr lang="ru-RU" sz="2000" b="1" spc="150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насвая</a:t>
            </a:r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выдают траву нас или 			      табак, </a:t>
            </a:r>
          </a:p>
          <a:p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НО  в  производство  обычно идут </a:t>
            </a:r>
            <a:r>
              <a:rPr lang="ru-RU" sz="2000" b="1" spc="1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НЕ растительные    			     компоненты</a:t>
            </a:r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</a:p>
          <a:p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В шарики скатывают </a:t>
            </a:r>
            <a:r>
              <a:rPr lang="ru-RU" sz="2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гашёную известь</a:t>
            </a:r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смешанную с клеем</a:t>
            </a:r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sz="2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растительным маслом, верблюжьим (коровьим) кизяком или куриным (гусиным) помётом,</a:t>
            </a:r>
          </a:p>
          <a:p>
            <a:r>
              <a:rPr lang="ru-RU" sz="2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золой и пылевыми отходами табачного производства</a:t>
            </a:r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r>
              <a:rPr lang="ru-RU" sz="2000" b="1" spc="1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урурур\Desktop\134163420598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000"/>
          <a:stretch/>
        </p:blipFill>
        <p:spPr bwMode="auto">
          <a:xfrm>
            <a:off x="4714876" y="428604"/>
            <a:ext cx="4197727" cy="46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ья Николаевна\ЯРЛЫКИ\Saved Games\Desktop\izvest-n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08694">
            <a:off x="337247" y="5111312"/>
            <a:ext cx="970658" cy="1410840"/>
          </a:xfrm>
          <a:prstGeom prst="rect">
            <a:avLst/>
          </a:prstGeom>
          <a:noFill/>
        </p:spPr>
      </p:pic>
      <p:pic>
        <p:nvPicPr>
          <p:cNvPr id="2051" name="Picture 3" descr="C:\Users\Наталья Николаевна\ЯРЛЫКИ\Saved Games\Desktop\img_45490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636"/>
            <a:ext cx="1393023" cy="1857364"/>
          </a:xfrm>
          <a:prstGeom prst="rect">
            <a:avLst/>
          </a:prstGeom>
          <a:noFill/>
        </p:spPr>
      </p:pic>
      <p:pic>
        <p:nvPicPr>
          <p:cNvPr id="2056" name="Picture 8" descr="C:\Users\Наталья Николаевна\ЯРЛЫКИ\Saved Games\Desktop\zola_drevesnaya__1kg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r="5000" b="7142"/>
          <a:stretch>
            <a:fillRect/>
          </a:stretch>
        </p:blipFill>
        <p:spPr bwMode="auto">
          <a:xfrm rot="1021332">
            <a:off x="4204401" y="5160841"/>
            <a:ext cx="1143008" cy="1564117"/>
          </a:xfrm>
          <a:prstGeom prst="rect">
            <a:avLst/>
          </a:prstGeom>
          <a:noFill/>
        </p:spPr>
      </p:pic>
      <p:pic>
        <p:nvPicPr>
          <p:cNvPr id="2058" name="Picture 10" descr="C:\Users\Наталья Николаевна\ЯРЛЫКИ\Saved Games\Desktop\Tabachnaya%20pyil_0303140322.jp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 l="17296" t="6473" r="17296" b="4799"/>
          <a:stretch>
            <a:fillRect/>
          </a:stretch>
        </p:blipFill>
        <p:spPr bwMode="auto">
          <a:xfrm>
            <a:off x="5429256" y="5143488"/>
            <a:ext cx="1617464" cy="1714512"/>
          </a:xfrm>
          <a:prstGeom prst="flowChartAlternateProcess">
            <a:avLst/>
          </a:prstGeom>
          <a:noFill/>
        </p:spPr>
      </p:pic>
      <p:pic>
        <p:nvPicPr>
          <p:cNvPr id="2054" name="Picture 6" descr="C:\Users\Наталья Николаевна\ЯРЛЫКИ\Saved Games\Desktop\1322371282_115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8333" r="26667" b="5000"/>
          <a:stretch>
            <a:fillRect/>
          </a:stretch>
        </p:blipFill>
        <p:spPr bwMode="auto">
          <a:xfrm>
            <a:off x="1571604" y="5072074"/>
            <a:ext cx="744461" cy="1571636"/>
          </a:xfrm>
          <a:prstGeom prst="rect">
            <a:avLst/>
          </a:prstGeom>
          <a:noFill/>
        </p:spPr>
      </p:pic>
      <p:pic>
        <p:nvPicPr>
          <p:cNvPr id="2059" name="Picture 11" descr="C:\Users\Наталья Николаевна\ЯРЛЫКИ\Saved Games\Desktop\manure-in-the-babys-sho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071670" y="6000744"/>
            <a:ext cx="1428760" cy="857256"/>
          </a:xfrm>
          <a:prstGeom prst="rect">
            <a:avLst/>
          </a:prstGeom>
          <a:noFill/>
        </p:spPr>
      </p:pic>
      <p:pic>
        <p:nvPicPr>
          <p:cNvPr id="2060" name="Picture 12" descr="C:\Users\Наталья Николаевна\ЯРЛЫКИ\Saved Games\Desktop\00016.gif"/>
          <p:cNvPicPr>
            <a:picLocks noChangeAspect="1" noChangeArrowheads="1" noCrop="1"/>
          </p:cNvPicPr>
          <p:nvPr/>
        </p:nvPicPr>
        <p:blipFill>
          <a:blip r:embed="rId11">
            <a:lum bright="-10000" contrast="30000"/>
          </a:blip>
          <a:srcRect/>
          <a:stretch>
            <a:fillRect/>
          </a:stretch>
        </p:blipFill>
        <p:spPr bwMode="auto">
          <a:xfrm flipH="1">
            <a:off x="2214546" y="4714884"/>
            <a:ext cx="1857388" cy="1717374"/>
          </a:xfrm>
          <a:prstGeom prst="rect">
            <a:avLst/>
          </a:prstGeom>
          <a:noFill/>
        </p:spPr>
      </p:pic>
      <p:pic>
        <p:nvPicPr>
          <p:cNvPr id="2068" name="Picture 20" descr="C:\Users\Наталья Николаевна\ЯРЛЫКИ\Saved Games\Desktop\171405w200zc0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429520" y="3571876"/>
            <a:ext cx="1905000" cy="1466850"/>
          </a:xfrm>
          <a:prstGeom prst="rect">
            <a:avLst/>
          </a:prstGeom>
          <a:noFill/>
        </p:spPr>
      </p:pic>
      <p:pic>
        <p:nvPicPr>
          <p:cNvPr id="2064" name="Picture 16" descr="C:\Users\Наталья Николаевна\ЯРЛЫКИ\Saved Games\Desktop\oki3-292x300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21746" r="19178" b="5000"/>
          <a:stretch>
            <a:fillRect/>
          </a:stretch>
        </p:blipFill>
        <p:spPr bwMode="auto">
          <a:xfrm>
            <a:off x="6643702" y="4143366"/>
            <a:ext cx="1643074" cy="2714634"/>
          </a:xfrm>
          <a:prstGeom prst="rect">
            <a:avLst/>
          </a:prstGeom>
          <a:noFill/>
        </p:spPr>
      </p:pic>
      <p:pic>
        <p:nvPicPr>
          <p:cNvPr id="4" name="Picture 3" descr="C:\Users\Наталья Николаевна\ЯРЛЫКИ\Saved Games\Desktop\135489241550c1ead4005a9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rcRect/>
          <a:stretch>
            <a:fillRect/>
          </a:stretch>
        </p:blipFill>
        <p:spPr bwMode="auto">
          <a:xfrm>
            <a:off x="4857752" y="6037230"/>
            <a:ext cx="928694" cy="820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6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4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4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4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4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4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4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9" y="428604"/>
            <a:ext cx="8991601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	</a:t>
            </a:r>
            <a:r>
              <a:rPr lang="ru-RU" sz="2600" b="1" spc="150" dirty="0" smtClean="0">
                <a:ln w="11430"/>
                <a:solidFill>
                  <a:srgbClr val="01FF0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Широкий спрос рождает  массу  предложений,  поэтому регулярно появляются новые рецепты </a:t>
            </a:r>
            <a:r>
              <a:rPr lang="ru-RU" sz="2600" b="1" spc="150" dirty="0" err="1" smtClean="0">
                <a:ln w="11430"/>
                <a:solidFill>
                  <a:srgbClr val="01FF0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насвая</a:t>
            </a:r>
            <a:r>
              <a:rPr lang="ru-RU" sz="2600" b="1" spc="150" dirty="0" smtClean="0">
                <a:ln w="11430"/>
                <a:solidFill>
                  <a:srgbClr val="01FF0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</a:p>
          <a:p>
            <a:r>
              <a:rPr lang="ru-RU" sz="2600" b="1" spc="150" dirty="0" smtClean="0">
                <a:ln w="11430"/>
                <a:solidFill>
                  <a:srgbClr val="01FF0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Чтобы скрыть истинные запах и вкус</a:t>
            </a:r>
          </a:p>
          <a:p>
            <a:r>
              <a:rPr lang="ru-RU" sz="2600" b="1" spc="150" dirty="0" smtClean="0">
                <a:ln w="11430"/>
                <a:solidFill>
                  <a:srgbClr val="01FF0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добавляются  </a:t>
            </a:r>
            <a:r>
              <a:rPr lang="ru-RU" sz="2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сухофрукты, </a:t>
            </a:r>
            <a:r>
              <a:rPr lang="ru-RU" sz="26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ароматизаторы</a:t>
            </a:r>
            <a:r>
              <a:rPr lang="ru-RU" sz="2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,</a:t>
            </a:r>
          </a:p>
          <a:p>
            <a:r>
              <a:rPr lang="ru-RU" sz="2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					    специи, приправы…. </a:t>
            </a:r>
          </a:p>
          <a:p>
            <a:endParaRPr lang="ru-RU" sz="20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2000" b="1" spc="150" dirty="0" smtClean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ru-RU" sz="2000" b="1" spc="150" dirty="0" smtClean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675428" flipH="1">
            <a:off x="7663977" y="1527657"/>
            <a:ext cx="1308551" cy="104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талья Николаевна\ЯРЛЫКИ\Saved Games\Desktop\3b1a0fe5ca48b56568c07aa9a60791e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000504"/>
            <a:ext cx="2718577" cy="3071838"/>
          </a:xfrm>
          <a:prstGeom prst="rect">
            <a:avLst/>
          </a:prstGeom>
          <a:noFill/>
        </p:spPr>
      </p:pic>
      <p:pic>
        <p:nvPicPr>
          <p:cNvPr id="3079" name="Picture 7" descr="C:\Users\Наталья Николаевна\ЯРЛЫКИ\Saved Games\Desktop\353267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357562"/>
            <a:ext cx="543745" cy="642942"/>
          </a:xfrm>
          <a:prstGeom prst="rect">
            <a:avLst/>
          </a:prstGeom>
          <a:noFill/>
        </p:spPr>
      </p:pic>
      <p:pic>
        <p:nvPicPr>
          <p:cNvPr id="3080" name="Picture 8" descr="C:\Users\Наталья Николаевна\ННС\С_НН (перс.)\Фото Картинки\Анимашки\ЛЮДИ\ДЕТИ\мальчики\school2109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14282" y="3941757"/>
            <a:ext cx="1712395" cy="2916243"/>
          </a:xfrm>
          <a:prstGeom prst="rect">
            <a:avLst/>
          </a:prstGeom>
          <a:noFill/>
        </p:spPr>
      </p:pic>
      <p:pic>
        <p:nvPicPr>
          <p:cNvPr id="3081" name="Picture 9" descr="C:\Users\Наталья Николаевна\ЯРЛЫКИ\Saved Games\Desktop\445414-47427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1000" r="16000" b="5000"/>
          <a:stretch>
            <a:fillRect/>
          </a:stretch>
        </p:blipFill>
        <p:spPr bwMode="auto">
          <a:xfrm>
            <a:off x="5643570" y="2786058"/>
            <a:ext cx="2783074" cy="279779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7159" y="2643182"/>
            <a:ext cx="4643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>
                  <a:solidFill>
                    <a:srgbClr val="00FFFF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  ты  выпьешь 		         воду </a:t>
            </a:r>
          </a:p>
          <a:p>
            <a:r>
              <a:rPr lang="ru-RU" sz="2800" b="1" dirty="0" smtClean="0">
                <a:ln w="1905">
                  <a:solidFill>
                    <a:srgbClr val="00FFFF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		   из  унитаза?</a:t>
            </a:r>
            <a:endParaRPr lang="ru-RU" sz="2800" b="1" dirty="0">
              <a:ln w="1905">
                <a:solidFill>
                  <a:srgbClr val="00FFFF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083" name="Picture 11" descr="C:\Users\Наталья Николаевна\ЯРЛЫКИ\Saved Games\Desktop\other183.jp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2000232" y="285728"/>
            <a:ext cx="4643470" cy="6402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65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7" y="642918"/>
            <a:ext cx="69625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 w="11430"/>
                <a:solidFill>
                  <a:srgbClr val="FF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</a:t>
            </a:r>
            <a:r>
              <a:rPr lang="ru-RU" sz="2000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Кроме </a:t>
            </a:r>
            <a:r>
              <a:rPr lang="ru-RU" sz="2000" b="1" spc="150" dirty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того, распространители умалчивают, </a:t>
            </a:r>
            <a:r>
              <a:rPr lang="ru-RU" sz="2000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что  в  </a:t>
            </a:r>
            <a:r>
              <a:rPr lang="ru-RU" sz="2000" b="1" spc="150" dirty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состав </a:t>
            </a:r>
            <a:r>
              <a:rPr lang="ru-RU" sz="2000" b="1" spc="150" dirty="0" err="1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насвая</a:t>
            </a:r>
            <a:r>
              <a:rPr lang="ru-RU" sz="2000" b="1" spc="150" dirty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включают </a:t>
            </a:r>
            <a:r>
              <a:rPr lang="ru-RU" sz="2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ПСИХОТРОПНЫЕ ВЕЩЕСТВА </a:t>
            </a:r>
            <a:r>
              <a:rPr lang="ru-RU" sz="2000" b="1" spc="150" dirty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и</a:t>
            </a:r>
            <a:r>
              <a:rPr lang="ru-RU" sz="2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ЛЕКАРСТВА</a:t>
            </a:r>
            <a:r>
              <a:rPr lang="ru-RU" sz="2000" b="1" spc="150" dirty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</a:p>
          <a:p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7496"/>
            <a:ext cx="47479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			</a:t>
            </a:r>
          </a:p>
          <a:p>
            <a:r>
              <a:rPr lang="ru-RU" sz="2400" b="1" spc="150" dirty="0" smtClean="0">
                <a:ln w="11430"/>
                <a:solidFill>
                  <a:srgbClr val="CCFF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</a:t>
            </a:r>
            <a:r>
              <a:rPr lang="ru-RU" sz="24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Всё </a:t>
            </a:r>
            <a:r>
              <a:rPr lang="ru-RU" sz="2400" b="1" spc="1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производится буквально </a:t>
            </a:r>
            <a:r>
              <a:rPr lang="ru-RU" sz="24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в полевых 		             условиях </a:t>
            </a:r>
            <a:r>
              <a:rPr lang="ru-RU" sz="2400" b="1" spc="1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— </a:t>
            </a:r>
            <a:endParaRPr lang="ru-RU" sz="2400" b="1" spc="150" dirty="0" smtClean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4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там</a:t>
            </a:r>
            <a:r>
              <a:rPr lang="ru-RU" sz="2400" b="1" spc="1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, где находится свежий </a:t>
            </a:r>
            <a:r>
              <a:rPr lang="ru-RU" sz="24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                           помёт</a:t>
            </a:r>
            <a:r>
              <a:rPr lang="ru-RU" sz="2400" b="1" spc="1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r>
              <a:rPr lang="ru-RU" sz="2400" b="1" spc="1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 Понятно, что </a:t>
            </a:r>
            <a:endParaRPr lang="ru-RU" sz="2400" b="1" spc="150" dirty="0" smtClean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ru-RU" sz="24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  ни о </a:t>
            </a:r>
            <a:r>
              <a:rPr lang="ru-RU" sz="2400" b="1" spc="1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каких санитарных условиях  говорить не </a:t>
            </a:r>
            <a:r>
              <a:rPr lang="ru-RU" sz="24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	                   приходится</a:t>
            </a:r>
            <a:r>
              <a:rPr lang="ru-RU" sz="2400" b="1" spc="1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 descr="C:\Users\урурур\Desktop\poison1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69" y="525300"/>
            <a:ext cx="804867" cy="10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рурур\Desktop\quimica-34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9" y="2099234"/>
            <a:ext cx="765711" cy="11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рурур\Desktop\24687679847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63" y="311349"/>
            <a:ext cx="1627244" cy="18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1472" y="1714488"/>
            <a:ext cx="6286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в </a:t>
            </a:r>
            <a:r>
              <a:rPr lang="ru-RU" sz="2000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результате чего шарики вызывают </a:t>
            </a:r>
          </a:p>
          <a:p>
            <a:r>
              <a:rPr lang="ru-RU" sz="2000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не только никотиновое привыкание, </a:t>
            </a:r>
          </a:p>
          <a:p>
            <a:r>
              <a:rPr lang="ru-RU" sz="2000" b="1" spc="150" dirty="0" smtClean="0">
                <a:ln w="11430"/>
                <a:solidFill>
                  <a:srgbClr val="81FF8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но и химическую </a:t>
            </a:r>
            <a:r>
              <a:rPr lang="ru-RU" sz="2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ЗАВИСИМОСТЬ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105" name="Picture 9" descr="C:\Users\Наталья Николаевна\ЯРЛЫКИ\Saved Games\Desktop\Screen-shot-2014-01-29-at-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000240"/>
            <a:ext cx="2423900" cy="2643206"/>
          </a:xfrm>
          <a:prstGeom prst="rect">
            <a:avLst/>
          </a:prstGeom>
          <a:noFill/>
        </p:spPr>
      </p:pic>
      <p:pic>
        <p:nvPicPr>
          <p:cNvPr id="4103" name="Picture 7" descr="C:\Users\Наталья Николаевна\ЯРЛЫКИ\Saved Games\Desktop\goth_girl_pierced_head_lg_clr_3047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000240"/>
            <a:ext cx="1324350" cy="1721656"/>
          </a:xfrm>
          <a:prstGeom prst="rect">
            <a:avLst/>
          </a:prstGeom>
          <a:noFill/>
        </p:spPr>
      </p:pic>
      <p:pic>
        <p:nvPicPr>
          <p:cNvPr id="4106" name="Picture 10" descr="C:\Users\Наталья Николаевна\ЯРЛЫКИ\Saved Games\Desktop\GOLİATH-JEL-HAMAMBÖCEĞİ-İLACI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57752" y="3643314"/>
            <a:ext cx="3157960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9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E:\Анимашки\ДЕТИ\малыши\detia-707.gif"/>
          <p:cNvPicPr>
            <a:picLocks noChangeAspect="1" noChangeArrowheads="1" noCrop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7772400" y="4724400"/>
            <a:ext cx="1371600" cy="1323047"/>
          </a:xfrm>
          <a:prstGeom prst="rect">
            <a:avLst/>
          </a:prstGeom>
          <a:noFill/>
        </p:spPr>
      </p:pic>
      <p:cxnSp>
        <p:nvCxnSpPr>
          <p:cNvPr id="44" name="Прямая со стрелкой 43"/>
          <p:cNvCxnSpPr/>
          <p:nvPr/>
        </p:nvCxnSpPr>
        <p:spPr>
          <a:xfrm rot="16200000" flipH="1">
            <a:off x="4518422" y="1910942"/>
            <a:ext cx="3571900" cy="1607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035819" y="2607463"/>
            <a:ext cx="464347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82" name="Picture 10" descr="http://events-manager.ru/images/jazvennaja-bolezn-zheludk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48699">
            <a:off x="4728180" y="2566596"/>
            <a:ext cx="1103744" cy="1571636"/>
          </a:xfrm>
          <a:prstGeom prst="rect">
            <a:avLst/>
          </a:prstGeom>
          <a:noFill/>
        </p:spPr>
      </p:pic>
      <p:pic>
        <p:nvPicPr>
          <p:cNvPr id="3077" name="Picture 5" descr="C:\Users\Наталья Николаевна\Saved Games\Desktop\roundworm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86190"/>
            <a:ext cx="1643042" cy="1533913"/>
          </a:xfrm>
          <a:prstGeom prst="rect">
            <a:avLst/>
          </a:prstGeom>
          <a:noFill/>
        </p:spPr>
      </p:pic>
      <p:pic>
        <p:nvPicPr>
          <p:cNvPr id="3073" name="Picture 1" descr="C:\Users\Наталья Николаевна\Saved Games\Desktop\насвай\dizzines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9E3F2"/>
              </a:clrFrom>
              <a:clrTo>
                <a:srgbClr val="C9E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1285852" cy="1641513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rot="5400000">
            <a:off x="1571604" y="1571612"/>
            <a:ext cx="257176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714480" y="1142984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1214422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Ортостатический коллапс </a:t>
            </a:r>
          </a:p>
          <a:p>
            <a:pPr lvl="0"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(головокружение, </a:t>
            </a:r>
          </a:p>
          <a:p>
            <a:pPr lvl="0" algn="ctr"/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потемнение в глазах, потливость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209800"/>
            <a:ext cx="36433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Снижение восприятия,  ухудшение памяти</a:t>
            </a:r>
            <a:endParaRPr lang="ru-RU" sz="22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1143000"/>
            <a:ext cx="5929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81FF81"/>
                </a:solidFill>
              </a:rPr>
              <a:t>Никотиновая зависимость. </a:t>
            </a:r>
          </a:p>
          <a:p>
            <a:pPr lvl="0" algn="ctr"/>
            <a:r>
              <a:rPr lang="ru-RU" b="1" dirty="0" smtClean="0">
                <a:solidFill>
                  <a:srgbClr val="81FF81"/>
                </a:solidFill>
              </a:rPr>
              <a:t>Эта форма табака более вредна, чем курение сигарет,</a:t>
            </a:r>
          </a:p>
          <a:p>
            <a:pPr lvl="0" algn="ctr"/>
            <a:r>
              <a:rPr lang="ru-RU" b="1" dirty="0" smtClean="0">
                <a:solidFill>
                  <a:srgbClr val="81FF81"/>
                </a:solidFill>
              </a:rPr>
              <a:t> т.к. человек получает большую дозу никотина,</a:t>
            </a:r>
          </a:p>
          <a:p>
            <a:pPr lvl="0" algn="ctr"/>
            <a:r>
              <a:rPr lang="ru-RU" b="1" dirty="0" smtClean="0">
                <a:solidFill>
                  <a:srgbClr val="81FF81"/>
                </a:solidFill>
              </a:rPr>
              <a:t> особенно в связи с воздействием    извести </a:t>
            </a:r>
          </a:p>
          <a:p>
            <a:pPr lvl="0" algn="ctr"/>
            <a:r>
              <a:rPr lang="ru-RU" b="1" dirty="0" smtClean="0">
                <a:solidFill>
                  <a:srgbClr val="81FF81"/>
                </a:solidFill>
              </a:rPr>
              <a:t>на слизистую оболочку ротовой полости</a:t>
            </a:r>
          </a:p>
          <a:p>
            <a:pPr lvl="0" algn="ctr"/>
            <a:r>
              <a:rPr lang="ru-RU" b="1" dirty="0" smtClean="0">
                <a:solidFill>
                  <a:srgbClr val="81FF81"/>
                </a:solidFill>
              </a:rPr>
              <a:t> </a:t>
            </a:r>
            <a:endParaRPr lang="ru-RU" b="1" dirty="0">
              <a:solidFill>
                <a:srgbClr val="81FF8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286124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Заражение разнообразными кишечными инфекциями и паразитарными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заболевани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ями, включая вирусный гепатит.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43400" y="3143248"/>
            <a:ext cx="44482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Длительный прием </a:t>
            </a:r>
            <a:r>
              <a:rPr lang="ru-RU" sz="2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насвая</a:t>
            </a:r>
            <a:r>
              <a:rPr lang="ru-RU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  приводит  к  язве  желудка, заболеванию зубов</a:t>
            </a:r>
            <a:endParaRPr lang="ru-RU" sz="2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2066" y="4500570"/>
            <a:ext cx="3643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Вызывает бесплодие</a:t>
            </a:r>
            <a:endParaRPr lang="ru-RU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286388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данным онкологов, 80% случаев рака языка, губы, гортани</a:t>
            </a:r>
          </a:p>
          <a:p>
            <a:pPr lvl="0" algn="ctr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других органов полости рта</a:t>
            </a:r>
          </a:p>
          <a:p>
            <a:pPr lvl="0" algn="ctr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связаны с тем,  что люди употребляют </a:t>
            </a:r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насвай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lvl="0" algn="ctr"/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НАСВАЙ  –  ЭТО   ВЕРНЫЙ  СПОСОБ  ЗАБОЛЕТЬ  РАКОМ</a:t>
            </a:r>
            <a:endParaRPr lang="ru-RU" sz="2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1" name="Прямая со стрелкой 10"/>
          <p:cNvCxnSpPr>
            <a:endCxn id="18" idx="0"/>
          </p:cNvCxnSpPr>
          <p:nvPr/>
        </p:nvCxnSpPr>
        <p:spPr>
          <a:xfrm rot="5400000">
            <a:off x="1821645" y="821521"/>
            <a:ext cx="428628" cy="3571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107653" y="1035827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76" name="Picture 4" descr="C:\Users\Наталья Николаевна\Saved Games\Desktop\parazity_0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214818"/>
            <a:ext cx="942975" cy="990600"/>
          </a:xfrm>
          <a:prstGeom prst="rect">
            <a:avLst/>
          </a:prstGeom>
          <a:noFill/>
        </p:spPr>
      </p:pic>
      <p:pic>
        <p:nvPicPr>
          <p:cNvPr id="3078" name="Picture 6" descr="C:\Users\Наталья Николаевна\Saved Games\Desktop\ННС\С_НН (перс.)\Фото Картинки\Анимашки\ПРИРОДА\Капли, дождь, снег\kapli-1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428736"/>
            <a:ext cx="571472" cy="785818"/>
          </a:xfrm>
          <a:prstGeom prst="rect">
            <a:avLst/>
          </a:prstGeom>
          <a:noFill/>
        </p:spPr>
      </p:pic>
      <p:pic>
        <p:nvPicPr>
          <p:cNvPr id="3083" name="Picture 11" descr="C:\Users\Наталья Николаевна\Saved Games\Desktop\imagen3.gif"/>
          <p:cNvPicPr>
            <a:picLocks noChangeAspect="1" noChangeArrowheads="1" noCrop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215338" y="3350616"/>
            <a:ext cx="928662" cy="930870"/>
          </a:xfrm>
          <a:prstGeom prst="rect">
            <a:avLst/>
          </a:prstGeom>
          <a:noFill/>
        </p:spPr>
      </p:pic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7886700" y="4991100"/>
            <a:ext cx="114300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500166" y="214290"/>
            <a:ext cx="7215238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ПОСЛЕДСТВИЯ    УПОТРЕБЛЕНИЯ   НАСВАЯ</a:t>
            </a:r>
            <a:endParaRPr lang="ru-RU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411" name="Picture 3" descr="E:\Анимашки\вредные привычки\018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13955" y="1905000"/>
            <a:ext cx="730045" cy="685800"/>
          </a:xfrm>
          <a:prstGeom prst="rect">
            <a:avLst/>
          </a:prstGeom>
          <a:noFill/>
        </p:spPr>
      </p:pic>
      <p:cxnSp>
        <p:nvCxnSpPr>
          <p:cNvPr id="32" name="Прямая соединительная линия 31"/>
          <p:cNvCxnSpPr/>
          <p:nvPr/>
        </p:nvCxnSpPr>
        <p:spPr>
          <a:xfrm rot="5400000">
            <a:off x="7924800" y="4953000"/>
            <a:ext cx="1143000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067180" y="1495420"/>
            <a:ext cx="2381248" cy="914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im5-tub-ru.yandex.net/i?id=229528831-6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4489347" y="528631"/>
            <a:ext cx="4162553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1" descr="http://im8-tub-ru.yandex.net/i?id=285077751-0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4572000" y="3886200"/>
            <a:ext cx="4079900" cy="2447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285720" y="404664"/>
            <a:ext cx="4133880" cy="1309816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438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НАСВАЙ-</a:t>
            </a:r>
          </a:p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последствия  употребления 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4101" name="Picture 5" descr="http://im2-tub-ru.yandex.net/i?id=514944167-07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-10000" contrast="20000"/>
          </a:blip>
          <a:srcRect/>
          <a:stretch>
            <a:fillRect/>
          </a:stretch>
        </p:blipFill>
        <p:spPr bwMode="auto">
          <a:xfrm>
            <a:off x="198552" y="2162350"/>
            <a:ext cx="3781436" cy="4140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adik\Pictures\scarlet-fe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2200" y="1233402"/>
            <a:ext cx="3581400" cy="49757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6" name="Picture 4" descr="C:\Users\Sadik\Pictures\information_items_4829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 bwMode="auto">
          <a:xfrm>
            <a:off x="1071538" y="3714752"/>
            <a:ext cx="2357454" cy="2850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 descr="C:\Users\Наталья Николаевна\Saved Games\Desktop\насвай\iCA8NWA4Q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457201" y="533400"/>
            <a:ext cx="3614734" cy="27110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8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Дзержинский портал - Украина лидирует в мире по количеству детей, употребляющих алкоголь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42910" y="1142984"/>
            <a:ext cx="3710922" cy="2786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357166"/>
            <a:ext cx="4032448" cy="47954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ДЕГРАДАЦИЯ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2530" name="Picture 2" descr="Мафия 63. День второй. Мерзкая слизь."/>
          <p:cNvPicPr>
            <a:picLocks noChangeAspect="1" noChangeArrowheads="1"/>
          </p:cNvPicPr>
          <p:nvPr/>
        </p:nvPicPr>
        <p:blipFill>
          <a:blip r:embed="rId5"/>
          <a:srcRect l="2613" t="1748" r="2003" b="5594"/>
          <a:stretch>
            <a:fillRect/>
          </a:stretch>
        </p:blipFill>
        <p:spPr bwMode="auto">
          <a:xfrm>
            <a:off x="5000628" y="214290"/>
            <a:ext cx="3857652" cy="2800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Фото - Привет.ру - 621277_est-mnogo-sposobov-radovatsya-zhizni - deMOTIVATOR - фотографии пользователя LEO&amp;quot;D&amp;quot"/>
          <p:cNvPicPr>
            <a:picLocks noChangeAspect="1" noChangeArrowheads="1"/>
          </p:cNvPicPr>
          <p:nvPr/>
        </p:nvPicPr>
        <p:blipFill>
          <a:blip r:embed="rId6"/>
          <a:srcRect l="5859" t="6839" r="7421" b="17688"/>
          <a:stretch>
            <a:fillRect/>
          </a:stretch>
        </p:blipFill>
        <p:spPr bwMode="auto">
          <a:xfrm>
            <a:off x="5072066" y="3357562"/>
            <a:ext cx="3786214" cy="327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8" name="Picture 10" descr="Эксперты: подростковый алкоголизм достиг самого высокого уровня - Здоровье NewsMix"/>
          <p:cNvPicPr>
            <a:picLocks noChangeAspect="1" noChangeArrowheads="1"/>
          </p:cNvPicPr>
          <p:nvPr/>
        </p:nvPicPr>
        <p:blipFill>
          <a:blip r:embed="rId7"/>
          <a:srcRect r="1562" b="8496"/>
          <a:stretch>
            <a:fillRect/>
          </a:stretch>
        </p:blipFill>
        <p:spPr bwMode="auto">
          <a:xfrm>
            <a:off x="714348" y="4143380"/>
            <a:ext cx="3714776" cy="247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трелка вправо 1"/>
          <p:cNvSpPr/>
          <p:nvPr/>
        </p:nvSpPr>
        <p:spPr>
          <a:xfrm>
            <a:off x="-6488" y="271717"/>
            <a:ext cx="834071" cy="484632"/>
          </a:xfrm>
          <a:prstGeom prst="rightArrow">
            <a:avLst>
              <a:gd name="adj1" fmla="val 50000"/>
              <a:gd name="adj2" fmla="val 78161"/>
            </a:avLst>
          </a:prstGeom>
          <a:ln>
            <a:solidFill>
              <a:srgbClr val="0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8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8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8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Новый Фокус - &quot;Кто в этом виноват?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571473" y="285728"/>
            <a:ext cx="4114830" cy="2857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Наталья Николаевна\ЯРЛЫКИ\Saved Games\Desktop\5d273c2b0051689ce4bd4643d8fa3387.jp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t="20804" r="7333" b="-1757"/>
          <a:stretch>
            <a:fillRect/>
          </a:stretch>
        </p:blipFill>
        <p:spPr bwMode="auto">
          <a:xfrm>
            <a:off x="4357686" y="3643314"/>
            <a:ext cx="4356057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Наталья Николаевна\ЯРЛЫКИ\Saved Games\Desktop\fire-staff-school-sand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857628"/>
            <a:ext cx="3286148" cy="24646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Наталья Николаевна\ЯРЛЫКИ\Saved Games\Desktop\2191890.gif"/>
          <p:cNvPicPr>
            <a:picLocks noChangeAspect="1" noChangeArrowheads="1" noCrop="1"/>
          </p:cNvPicPr>
          <p:nvPr/>
        </p:nvPicPr>
        <p:blipFill>
          <a:blip r:embed="rId7">
            <a:lum bright="10000" contrast="20000"/>
          </a:blip>
          <a:srcRect/>
          <a:stretch>
            <a:fillRect/>
          </a:stretch>
        </p:blipFill>
        <p:spPr bwMode="auto">
          <a:xfrm>
            <a:off x="5000628" y="357166"/>
            <a:ext cx="3705091" cy="2927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2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Законодательство  в  части  торговли 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насваем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85926"/>
            <a:ext cx="8643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Федеральным  законом  Российской Федерации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от 23 февраля 2013 г. N 15-ФЗ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“Об охране здоровья граждан от воздействия окружающего табачного дыма  и  последствий  потребления табака”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	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ст. 19. п.8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ЗАПРЕЩАЕТСЯ </a:t>
            </a:r>
          </a:p>
          <a:p>
            <a:pPr algn="ctr"/>
            <a:r>
              <a:rPr lang="ru-RU" sz="2800" b="1" dirty="0" smtClean="0">
                <a:solidFill>
                  <a:srgbClr val="00FFFF"/>
                </a:solidFill>
                <a:latin typeface="Georgia" pitchFamily="18" charset="0"/>
              </a:rPr>
              <a:t> оптовая  и  розничная  торговля  </a:t>
            </a:r>
            <a:r>
              <a:rPr lang="ru-RU" sz="2800" b="1" dirty="0" err="1" smtClean="0">
                <a:solidFill>
                  <a:srgbClr val="00FFFF"/>
                </a:solidFill>
                <a:latin typeface="Georgia" pitchFamily="18" charset="0"/>
              </a:rPr>
              <a:t>насваем</a:t>
            </a:r>
            <a:r>
              <a:rPr lang="ru-RU" sz="2800" b="1" dirty="0" smtClean="0">
                <a:latin typeface="Georgia" pitchFamily="18" charset="0"/>
              </a:rPr>
              <a:t>!</a:t>
            </a:r>
          </a:p>
          <a:p>
            <a:pPr algn="ctr"/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22531" name="Picture 3" descr="C:\Users\Sadik\Pictures\flag%20russii_gerb_enl.gif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971800" y="4419600"/>
            <a:ext cx="3352800" cy="21853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00800" y="1600200"/>
            <a:ext cx="1995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НЕТ!</a:t>
            </a:r>
            <a:endParaRPr lang="ru-RU" sz="40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5486400" y="1981200"/>
            <a:ext cx="714380" cy="64294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4" name="Picture 6" descr="C:\Users\Наталья Николаевна\Saved Games\Desktop\ННС\С_НН (перс.)\Фото Картинки\Анимашки\Гномы, нечисть чудики\Нечисть\0_1124b_e64d1995_L.gif"/>
          <p:cNvPicPr>
            <a:picLocks noChangeAspect="1" noChangeArrowheads="1" noCrop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6172200" y="2743200"/>
            <a:ext cx="1835556" cy="2971448"/>
          </a:xfrm>
          <a:prstGeom prst="rect">
            <a:avLst/>
          </a:prstGeom>
          <a:noFill/>
        </p:spPr>
      </p:pic>
      <p:pic>
        <p:nvPicPr>
          <p:cNvPr id="2058" name="Picture 10" descr="C:\Users\Наталья Николаевна\Saved Games\Desktop\ННС\С_НН (перс.)\Фото Картинки\Анимашки\ВРЕД\Питье\bier20.gif"/>
          <p:cNvPicPr>
            <a:picLocks noChangeAspect="1" noChangeArrowheads="1" noCrop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6553200" y="3200400"/>
            <a:ext cx="228600" cy="762000"/>
          </a:xfrm>
          <a:prstGeom prst="rect">
            <a:avLst/>
          </a:prstGeom>
          <a:noFill/>
        </p:spPr>
      </p:pic>
      <p:pic>
        <p:nvPicPr>
          <p:cNvPr id="2061" name="Picture 13" descr="C:\Users\Наталья Николаевна\Saved Games\Desktop\ННС\С_НН (перс.)\Фото Картинки\Анимашки\Еда\ANIMASHKI_255.gif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7086600" y="3276600"/>
            <a:ext cx="271450" cy="533400"/>
          </a:xfrm>
          <a:prstGeom prst="rect">
            <a:avLst/>
          </a:prstGeom>
          <a:noFill/>
        </p:spPr>
      </p:pic>
      <p:pic>
        <p:nvPicPr>
          <p:cNvPr id="2062" name="Picture 14" descr="C:\Users\Наталья Николаевна\Saved Games\Desktop\martini_asti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981200" y="4876800"/>
            <a:ext cx="210553" cy="762000"/>
          </a:xfrm>
          <a:prstGeom prst="rect">
            <a:avLst/>
          </a:prstGeom>
          <a:noFill/>
        </p:spPr>
      </p:pic>
      <p:pic>
        <p:nvPicPr>
          <p:cNvPr id="2063" name="Picture 15" descr="C:\Users\Наталья Николаевна\Saved Games\Desktop\cigarette.gif"/>
          <p:cNvPicPr>
            <a:picLocks noChangeAspect="1" noChangeArrowheads="1" noCrop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 flipH="1">
            <a:off x="2286000" y="5334000"/>
            <a:ext cx="238135" cy="381000"/>
          </a:xfrm>
          <a:prstGeom prst="rect">
            <a:avLst/>
          </a:prstGeom>
          <a:noFill/>
        </p:spPr>
      </p:pic>
      <p:pic>
        <p:nvPicPr>
          <p:cNvPr id="2060" name="Picture 12" descr="C:\Users\Наталья Николаевна\Saved Games\Desktop\ННС\С_НН (перс.)\Фото Картинки\Анимашки\ВРЕД\Питье\72581559_7aa9de6a32d5f5d6d6fa24af543add0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514600" y="4572000"/>
            <a:ext cx="1460260" cy="10572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2286000"/>
            <a:ext cx="1676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НЕТ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!</a:t>
            </a:r>
            <a:endParaRPr lang="ru-RU" sz="40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68" name="Picture 20" descr="C:\Users\Наталья Николаевна\Saved Games\Desktop\witch.gif"/>
          <p:cNvPicPr>
            <a:picLocks noChangeAspect="1" noChangeArrowheads="1" noCrop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285720" y="214290"/>
            <a:ext cx="1571629" cy="157163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071670" y="152400"/>
            <a:ext cx="70723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FFC000"/>
                  </a:solidFill>
                </a:ln>
                <a:solidFill>
                  <a:srgbClr val="FFFF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УМЕЙ  СКАЗАТЬ </a:t>
            </a:r>
            <a:r>
              <a:rPr lang="ru-RU" sz="3600" b="1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:  </a:t>
            </a:r>
            <a:r>
              <a:rPr lang="ru-RU" sz="4000" b="1" dirty="0" smtClean="0">
                <a:ln w="3175">
                  <a:solidFill>
                    <a:srgbClr val="FF6969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«НЕТ!»</a:t>
            </a:r>
            <a:endParaRPr lang="ru-RU" sz="4000" b="1" dirty="0">
              <a:ln w="3175">
                <a:solidFill>
                  <a:srgbClr val="FF6969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1747" name="Picture 3" descr="C:\Users\Sadik\Pictures\0d084cb5bc62f1d510540ef72b74615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505200" y="1676400"/>
            <a:ext cx="2500416" cy="3554437"/>
          </a:xfrm>
          <a:prstGeom prst="rect">
            <a:avLst/>
          </a:prstGeom>
          <a:noFill/>
        </p:spPr>
      </p:pic>
      <p:pic>
        <p:nvPicPr>
          <p:cNvPr id="31749" name="Picture 5" descr="Кальян - секреты и разоблачения - 19 Ноября 2013 - Персональный сайт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5791200" y="4114800"/>
            <a:ext cx="808258" cy="1219200"/>
          </a:xfrm>
          <a:prstGeom prst="rect">
            <a:avLst/>
          </a:prstGeom>
          <a:noFill/>
        </p:spPr>
      </p:pic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2743200" y="2362200"/>
            <a:ext cx="1447800" cy="2286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724400" y="3352800"/>
            <a:ext cx="1524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736"/>
            <a:ext cx="7643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(</a:t>
            </a: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от греч. </a:t>
            </a:r>
            <a:r>
              <a:rPr lang="ru-RU" sz="2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ναρκωτικός </a:t>
            </a: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— приводящий в оцепенение, греч. </a:t>
            </a:r>
            <a:r>
              <a:rPr lang="ru-RU" sz="2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narcosis</a:t>
            </a: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 — ступор</a:t>
            </a:r>
            <a:r>
              <a:rPr lang="ru-RU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)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 — </a:t>
            </a:r>
          </a:p>
          <a:p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согласно определению ВОЗ </a:t>
            </a:r>
          </a:p>
          <a:p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— химический агент, </a:t>
            </a:r>
          </a:p>
          <a:p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	      </a:t>
            </a:r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вызывающий</a:t>
            </a:r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r>
              <a:rPr lang="ru-RU" sz="32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     </a:t>
            </a:r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ступор,</a:t>
            </a:r>
            <a:r>
              <a:rPr lang="ru-RU" sz="32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 </a:t>
            </a:r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FF5D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кому</a:t>
            </a:r>
            <a:r>
              <a:rPr lang="ru-RU" sz="3200" dirty="0" smtClean="0">
                <a:ln w="18415" cmpd="sng">
                  <a:solidFill>
                    <a:srgbClr val="FF5DFF"/>
                  </a:solidFill>
                  <a:prstDash val="solid"/>
                </a:ln>
                <a:solidFill>
                  <a:srgbClr val="FF5D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	       </a:t>
            </a:r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или </a:t>
            </a:r>
          </a:p>
          <a:p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нечувствительность к боли</a:t>
            </a:r>
            <a:endParaRPr lang="ru-RU" sz="3200" dirty="0">
              <a:ln w="18415" cmpd="sng">
                <a:noFill/>
                <a:prstDash val="solid"/>
              </a:ln>
              <a:solidFill>
                <a:srgbClr val="00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328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НАРКО́ТИК</a:t>
            </a:r>
            <a:endParaRPr lang="ru-RU" sz="3600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FF"/>
              </a:solidFill>
            </a:endParaRPr>
          </a:p>
        </p:txBody>
      </p:sp>
      <p:pic>
        <p:nvPicPr>
          <p:cNvPr id="2051" name="Picture 3" descr="C:\Users\Наталья Николаевна\ЯРЛЫКИ\Saved Games\Desktop\imagen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10073">
            <a:off x="2133796" y="272259"/>
            <a:ext cx="1957339" cy="1962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857365"/>
            <a:ext cx="8143932" cy="2286016"/>
          </a:xfrm>
        </p:spPr>
        <p:txBody>
          <a:bodyPr>
            <a:prstTxWarp prst="textWave1">
              <a:avLst>
                <a:gd name="adj1" fmla="val 12500"/>
                <a:gd name="adj2" fmla="val 486"/>
              </a:avLst>
            </a:prstTxWarp>
          </a:bodyPr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993300"/>
                </a:solidFill>
                <a:latin typeface="Georgia" pitchFamily="18" charset="0"/>
              </a:rPr>
              <a:t>Спасибо  за  внимание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ГБУ ГППЦ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ДОгМ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города Москвы (495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657-46-32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рурур\Desktop\Новая папка\478554183151572928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875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рурур\Desktop\Новая папка\96950326_so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29458"/>
            <a:ext cx="2721542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71480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ПСИХОАКТИВНОЕ   ВЕЩЕСТВО</a:t>
            </a:r>
            <a:r>
              <a:rPr lang="ru-RU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 — </a:t>
            </a:r>
            <a:endParaRPr lang="ru-RU" dirty="0">
              <a:ln w="18415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043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ПСИХИКА </a:t>
            </a:r>
            <a:r>
              <a:rPr lang="ru-RU" b="1" i="1" dirty="0" smtClean="0">
                <a:solidFill>
                  <a:srgbClr val="FFC000"/>
                </a:solidFill>
                <a:latin typeface="Constantia" pitchFamily="18" charset="0"/>
              </a:rPr>
              <a:t>– </a:t>
            </a:r>
            <a:r>
              <a:rPr lang="ru-RU" sz="2000" b="1" i="1" dirty="0" smtClean="0">
                <a:solidFill>
                  <a:srgbClr val="00FF00"/>
                </a:solidFill>
                <a:latin typeface="Constantia" pitchFamily="18" charset="0"/>
              </a:rPr>
              <a:t>результат взаимодействия мозга с окружающей средой</a:t>
            </a:r>
            <a:endParaRPr lang="ru-RU" sz="2000" b="1" dirty="0">
              <a:solidFill>
                <a:srgbClr val="00FF0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3116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 </a:t>
            </a: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ПСИХИКА</a:t>
            </a:r>
            <a:r>
              <a:rPr lang="ru-RU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(от греч.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psychikós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 — душевный)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-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0001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любое вещество (или смесь) </a:t>
            </a:r>
            <a:r>
              <a:rPr lang="ru-RU" b="1" dirty="0" smtClean="0">
                <a:ln w="1905">
                  <a:noFill/>
                </a:ln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естественного</a:t>
            </a:r>
            <a:r>
              <a:rPr lang="ru-RU" b="1" dirty="0" smtClean="0">
                <a:ln w="1905">
                  <a:noFill/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 </a:t>
            </a:r>
            <a:r>
              <a:rPr lang="ru-RU" b="1" dirty="0" smtClean="0">
                <a:ln w="190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или</a:t>
            </a:r>
            <a:r>
              <a:rPr lang="ru-RU" b="1" dirty="0" smtClean="0">
                <a:ln w="1905">
                  <a:noFill/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 </a:t>
            </a:r>
            <a:r>
              <a:rPr lang="ru-RU" b="1" dirty="0" smtClean="0">
                <a:ln w="1905">
                  <a:noFill/>
                </a:ln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искусственного</a:t>
            </a:r>
            <a:r>
              <a:rPr lang="ru-RU" b="1" dirty="0" smtClean="0">
                <a:ln w="1905">
                  <a:noFill/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</a:t>
            </a:r>
            <a:r>
              <a:rPr lang="ru-RU" b="1" dirty="0" smtClean="0">
                <a:ln w="190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происхождения, которое  влияет  на  функционирование  центральной нервной  системы, приводя  к </a:t>
            </a:r>
            <a:r>
              <a:rPr lang="ru-RU" b="1" dirty="0" smtClean="0">
                <a:ln w="1905">
                  <a:noFill/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 </a:t>
            </a:r>
            <a:r>
              <a:rPr lang="ru-RU" b="1" dirty="0" smtClean="0">
                <a:ln w="1905">
                  <a:noFill/>
                </a:ln>
                <a:solidFill>
                  <a:srgbClr val="FC04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изменению  психического  состояния</a:t>
            </a:r>
            <a:endParaRPr lang="ru-RU" b="1" dirty="0">
              <a:ln w="1905">
                <a:noFill/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42886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nstantia" pitchFamily="18" charset="0"/>
              </a:rPr>
              <a:t>			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свойство  высокоорганизованной  материи, 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          являющееся  особой  формой  отражения  субъектом  объективной 							                        реальности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Наталья Николаевна\ЯРЛЫКИ\Saved Games\Desktop\zombie_9h1iua3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6929454" y="4543475"/>
            <a:ext cx="1808483" cy="2314525"/>
          </a:xfrm>
          <a:prstGeom prst="rect">
            <a:avLst/>
          </a:prstGeom>
          <a:noFill/>
        </p:spPr>
      </p:pic>
      <p:pic>
        <p:nvPicPr>
          <p:cNvPr id="1027" name="Picture 3" descr="C:\Users\Наталья Николаевна\ЯРЛЫКИ\Saved Games\Desktop\anime-strashilki-205.gif"/>
          <p:cNvPicPr>
            <a:picLocks noChangeAspect="1" noChangeArrowheads="1" noCrop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0" y="4643446"/>
            <a:ext cx="1285884" cy="238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6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6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104E-6 L 0.76042 -0.01503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160"/>
                            </p:stCondLst>
                            <p:childTnLst>
                              <p:par>
                                <p:cTn id="52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78726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В последние годы наше общество познакомилось с  </a:t>
            </a:r>
            <a:r>
              <a:rPr lang="ru-RU" sz="3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таким </a:t>
            </a:r>
            <a:r>
              <a:rPr lang="ru-RU" sz="3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3000" b="1" dirty="0">
                <a:ln w="50800"/>
                <a:solidFill>
                  <a:schemeClr val="bg1"/>
                </a:solidFill>
                <a:latin typeface="Georgia" pitchFamily="18" charset="0"/>
              </a:rPr>
              <a:t>«продуктом», </a:t>
            </a:r>
            <a:r>
              <a:rPr lang="ru-RU" sz="3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			</a:t>
            </a:r>
            <a:r>
              <a:rPr lang="ru-RU" sz="3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как</a:t>
            </a:r>
          </a:p>
          <a:p>
            <a:pPr algn="ctr"/>
            <a:endParaRPr lang="ru-RU" sz="3000" b="1" dirty="0">
              <a:ln w="50800"/>
              <a:solidFill>
                <a:schemeClr val="bg1">
                  <a:shade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2302" y="2007668"/>
            <a:ext cx="3391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НАСВАЙ</a:t>
            </a:r>
            <a:endParaRPr lang="ru-RU" sz="480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5" name="Picture 3" descr="C:\Users\Наталья Николаевна\ЯРЛЫКИ\Saved Games\Desktop\карт\0c12e7a7910a42e0927f9b8133bbce56.jpg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285784" y="3929066"/>
            <a:ext cx="3190865" cy="2393149"/>
          </a:xfrm>
          <a:prstGeom prst="rect">
            <a:avLst/>
          </a:prstGeom>
          <a:noFill/>
        </p:spPr>
      </p:pic>
      <p:pic>
        <p:nvPicPr>
          <p:cNvPr id="1026" name="Picture 2" descr="C:\Users\Наталья Николаевна\ЯРЛЫКИ\Saved Games\Desktop\75285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05250"/>
            <a:ext cx="4762500" cy="2952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2500306"/>
            <a:ext cx="6248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 это названия одного и того же </a:t>
            </a:r>
            <a:r>
              <a:rPr lang="ru-RU" sz="2400" b="1" spc="150" dirty="0" smtClean="0">
                <a:ln w="11430"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ПСИХОТРОПНОГО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 вещества,   	</a:t>
            </a:r>
            <a:endParaRPr lang="ru-RU" sz="2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Sadik\Pictures\nasvay_250_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582837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Наталья Николаевна\Saved Games\Desktop\насвай\iCA5QXZPT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r="2072" b="9522"/>
          <a:stretch>
            <a:fillRect/>
          </a:stretch>
        </p:blipFill>
        <p:spPr bwMode="auto">
          <a:xfrm>
            <a:off x="342589" y="2571744"/>
            <a:ext cx="222914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Наталья Николаевна\Saved Games\Desktop\СОЛН ЛУЧ\Фото Картинки\ОБОИ\Вред привычки, Негатив\НАСВАЙ\snu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16531">
            <a:off x="2515197" y="4162454"/>
            <a:ext cx="2252018" cy="2252018"/>
          </a:xfrm>
          <a:prstGeom prst="rect">
            <a:avLst/>
          </a:prstGeom>
          <a:noFill/>
        </p:spPr>
      </p:pic>
      <p:pic>
        <p:nvPicPr>
          <p:cNvPr id="8" name="Picture 13" descr="C:\Users\Наталья Николаевна\Saved Games\Desktop\СОЛН ЛУЧ\Фото Картинки\ОБОИ\Вред привычки, Негатив\НАСВАЙ\i (2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714752"/>
            <a:ext cx="3286148" cy="248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14678" y="714356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Насвай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 нас,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насыбай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 нос,  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нацвай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асмай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анасвай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айс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58612" y="2071678"/>
            <a:ext cx="85646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97346"/>
            <a:ext cx="8305800" cy="36625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Из истории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насвая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	</a:t>
            </a:r>
            <a:r>
              <a:rPr lang="ru-RU" sz="2800" b="1" dirty="0" smtClean="0">
                <a:ln w="11430"/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Первые  упакованные  партии жевательного табака появились в 1822 году в Швеции. </a:t>
            </a:r>
          </a:p>
          <a:p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	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Скандинавы  старались  очищать массу от ненужных примесей    </a:t>
            </a:r>
          </a:p>
          <a:p>
            <a:r>
              <a:rPr lang="ru-RU" sz="4400" b="1" i="1" spc="200" dirty="0" smtClean="0">
                <a:ln w="29210">
                  <a:solidFill>
                    <a:srgbClr val="CCFF33"/>
                  </a:solidFill>
                </a:ln>
                <a:solidFill>
                  <a:srgbClr val="01FF0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и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подвергали   шарики  </a:t>
            </a:r>
            <a:r>
              <a:rPr lang="ru-RU" sz="28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пастеризации.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929066"/>
            <a:ext cx="8458200" cy="277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		      процесс  одноразового нагревания веществ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до 60 °C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в  течение  60  мин.  или  при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температуре 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70—80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°C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 и  в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течение 30 мин.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ru-RU" sz="2400" b="1" i="1" dirty="0" smtClean="0">
                <a:solidFill>
                  <a:srgbClr val="00FFFF"/>
                </a:solidFill>
                <a:latin typeface="Georgia" panose="02040502050405020303" pitchFamily="18" charset="0"/>
              </a:rPr>
              <a:t>Технология   была  предложена   в  середине </a:t>
            </a:r>
            <a:r>
              <a:rPr lang="ru-RU" sz="2400" b="1" i="1" dirty="0">
                <a:solidFill>
                  <a:srgbClr val="00FFFF"/>
                </a:solidFill>
                <a:latin typeface="Georgia" panose="02040502050405020303" pitchFamily="18" charset="0"/>
              </a:rPr>
              <a:t>XIX </a:t>
            </a:r>
            <a:r>
              <a:rPr lang="ru-RU" sz="2400" b="1" i="1" dirty="0" smtClean="0">
                <a:solidFill>
                  <a:srgbClr val="00FFFF"/>
                </a:solidFill>
                <a:latin typeface="Georgia" panose="02040502050405020303" pitchFamily="18" charset="0"/>
              </a:rPr>
              <a:t> века  французским  микробиологом  Луи 			                                                         Пастером</a:t>
            </a:r>
            <a:r>
              <a:rPr lang="ru-RU" sz="2400" b="1" i="1" dirty="0">
                <a:solidFill>
                  <a:srgbClr val="00FFFF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65" y="2000240"/>
            <a:ext cx="1621110" cy="194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3929066"/>
            <a:ext cx="5127007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>
                  <a:solidFill>
                    <a:srgbClr val="81FF81"/>
                  </a:solidFill>
                </a:ln>
                <a:solidFill>
                  <a:srgbClr val="CCFF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Пастеризация-</a:t>
            </a:r>
            <a:endParaRPr lang="ru-RU" sz="2800" b="1" spc="150" dirty="0">
              <a:ln w="11430">
                <a:solidFill>
                  <a:srgbClr val="81FF81"/>
                </a:solidFill>
              </a:ln>
              <a:solidFill>
                <a:srgbClr val="CCFF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	</a:t>
            </a:r>
            <a:r>
              <a:rPr lang="ru-RU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При советской власти </a:t>
            </a:r>
          </a:p>
          <a:p>
            <a:r>
              <a:rPr lang="ru-RU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насвай</a:t>
            </a:r>
            <a:r>
              <a:rPr lang="ru-RU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приготовлялся в Средней Азии </a:t>
            </a:r>
          </a:p>
          <a:p>
            <a:r>
              <a:rPr lang="ru-RU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        </a:t>
            </a:r>
            <a:r>
              <a:rPr lang="ru-RU" sz="2400" b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только для личного пользования                        </a:t>
            </a:r>
            <a:r>
              <a:rPr lang="ru-RU" sz="2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и обычно не продавался  за пределами 			                        республик. </a:t>
            </a:r>
          </a:p>
        </p:txBody>
      </p:sp>
      <p:pic>
        <p:nvPicPr>
          <p:cNvPr id="7" name="Picture 3" descr="C:\Users\урурур\Desktop\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0"/>
              </a:clrFrom>
              <a:clrTo>
                <a:srgbClr val="FFFD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68" y="642918"/>
            <a:ext cx="1247940" cy="24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урурур\Desktop\73e1df5b-6250-4714-94bd-e3a9b52a6b3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67" y="2098145"/>
            <a:ext cx="678657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242886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Georgia" pitchFamily="18" charset="0"/>
              </a:rPr>
              <a:t>Главными  распространителями </a:t>
            </a:r>
          </a:p>
          <a:p>
            <a:r>
              <a:rPr lang="ru-RU" sz="2400" b="1" dirty="0" smtClean="0">
                <a:ln/>
                <a:solidFill>
                  <a:schemeClr val="accent3"/>
                </a:solidFill>
                <a:latin typeface="Georgia" pitchFamily="18" charset="0"/>
              </a:rPr>
              <a:t> в  то время  были  кочующие  цыгане,</a:t>
            </a:r>
            <a:r>
              <a:rPr lang="ru-RU" b="1" dirty="0" smtClean="0">
                <a:ln/>
                <a:solidFill>
                  <a:schemeClr val="accent3"/>
                </a:solidFill>
                <a:latin typeface="Georgia" pitchFamily="18" charset="0"/>
              </a:rPr>
              <a:t>	</a:t>
            </a:r>
          </a:p>
        </p:txBody>
      </p:sp>
      <p:pic>
        <p:nvPicPr>
          <p:cNvPr id="10" name="Picture 2" descr="C:\Users\Наталья Николаевна\ЯРЛЫКИ\Saved Games\Desktop\kibitka 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852"/>
            <a:ext cx="3286148" cy="3286148"/>
          </a:xfrm>
          <a:prstGeom prst="rect">
            <a:avLst/>
          </a:prstGeom>
          <a:noFill/>
        </p:spPr>
      </p:pic>
      <p:pic>
        <p:nvPicPr>
          <p:cNvPr id="11" name="Picture 9" descr="C:\Users\урурур\Desktop\cheva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714884"/>
            <a:ext cx="2234545" cy="2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урурур\Desktop\p_8724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456698"/>
            <a:ext cx="1546371" cy="240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урурур\Desktop\016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006459"/>
            <a:ext cx="995121" cy="185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4282" y="3214686"/>
            <a:ext cx="664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Georgia" pitchFamily="18" charset="0"/>
              </a:rPr>
              <a:t>которые, чтобы продать  </a:t>
            </a:r>
            <a:r>
              <a:rPr lang="ru-RU" sz="2400" b="1" dirty="0" err="1" smtClean="0">
                <a:ln/>
                <a:solidFill>
                  <a:schemeClr val="accent3"/>
                </a:solidFill>
                <a:latin typeface="Georgia" pitchFamily="18" charset="0"/>
              </a:rPr>
              <a:t>насвай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Georgia" pitchFamily="18" charset="0"/>
              </a:rPr>
              <a:t>  подороже , выдавали  его  за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3714752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НАРКОТИК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752600"/>
            <a:ext cx="83058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А знаете ли вы состав </a:t>
            </a:r>
          </a:p>
          <a:p>
            <a:pPr algn="ctr"/>
            <a:endParaRPr lang="ru-RU" sz="4400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НАСВАЯ</a:t>
            </a:r>
            <a:endParaRPr lang="ru-RU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  <a:p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	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386" name="Picture 2" descr="C:\Users\Sadik\Pictures\4D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09800"/>
            <a:ext cx="2057400" cy="24864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рурур\Desktop\Einkaufsli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4667169"/>
            <a:ext cx="2109809" cy="220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8991600" cy="53860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ru-RU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Как говорится в поговорке, если бы 		люди знали, из чего делаются </a:t>
            </a:r>
          </a:p>
          <a:p>
            <a:r>
              <a:rPr lang="ru-RU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				колбаса</a:t>
            </a:r>
            <a:r>
              <a:rPr lang="ru-RU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и </a:t>
            </a:r>
            <a:r>
              <a:rPr lang="ru-RU" sz="2800" b="1" spc="150" dirty="0" smtClean="0">
                <a:ln w="11430"/>
                <a:solidFill>
                  <a:srgbClr val="00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политика</a:t>
            </a:r>
            <a:r>
              <a:rPr lang="ru-RU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</a:p>
          <a:p>
            <a:r>
              <a:rPr lang="ru-RU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	то они бы не ели </a:t>
            </a:r>
            <a:r>
              <a:rPr lang="ru-RU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первое </a:t>
            </a:r>
            <a:r>
              <a:rPr lang="ru-RU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ru-RU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                      и  не занимались </a:t>
            </a:r>
            <a:r>
              <a:rPr lang="ru-RU" sz="2800" b="1" spc="150" dirty="0" smtClean="0">
                <a:ln w="11430"/>
                <a:solidFill>
                  <a:srgbClr val="00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вторым</a:t>
            </a:r>
            <a:r>
              <a:rPr lang="ru-RU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	</a:t>
            </a:r>
            <a:r>
              <a:rPr lang="ru-RU" sz="3200" b="1" spc="200" dirty="0" smtClean="0">
                <a:ln w="29210">
                  <a:noFill/>
                </a:ln>
                <a:gradFill flip="none" rotWithShape="1">
                  <a:gsLst>
                    <a:gs pos="0">
                      <a:srgbClr val="FF00FF">
                        <a:tint val="66000"/>
                        <a:satMod val="160000"/>
                      </a:srgbClr>
                    </a:gs>
                    <a:gs pos="50000">
                      <a:srgbClr val="FF00FF">
                        <a:tint val="44500"/>
                        <a:satMod val="160000"/>
                      </a:srgbClr>
                    </a:gs>
                    <a:gs pos="100000">
                      <a:srgbClr val="FF00FF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anose="02040502050405020303" pitchFamily="18" charset="0"/>
              </a:rPr>
              <a:t>К НАСВАЮ эта присказка   	   	   	подходит как нельзя лучше.</a:t>
            </a:r>
            <a:endParaRPr lang="ru-RU" sz="3200" b="1" spc="150" dirty="0" smtClean="0">
              <a:ln w="29210">
                <a:noFill/>
              </a:ln>
              <a:gradFill flip="none" rotWithShape="1">
                <a:gsLst>
                  <a:gs pos="0">
                    <a:srgbClr val="FF00FF">
                      <a:tint val="66000"/>
                      <a:satMod val="160000"/>
                    </a:srgbClr>
                  </a:gs>
                  <a:gs pos="50000">
                    <a:srgbClr val="FF00FF">
                      <a:tint val="44500"/>
                      <a:satMod val="160000"/>
                    </a:srgbClr>
                  </a:gs>
                  <a:gs pos="100000">
                    <a:srgbClr val="FF00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ru-RU" sz="2800" b="1" spc="150" dirty="0" smtClean="0">
                <a:ln w="11430"/>
                <a:solidFill>
                  <a:srgbClr val="FFFF7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Если б те, кто употребляет </a:t>
            </a:r>
            <a:r>
              <a:rPr lang="ru-RU" sz="2800" b="1" spc="150" dirty="0" err="1" smtClean="0">
                <a:ln w="11430"/>
                <a:solidFill>
                  <a:srgbClr val="FFFF7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насвай</a:t>
            </a:r>
            <a:r>
              <a:rPr lang="ru-RU" sz="2800" b="1" spc="150" dirty="0" smtClean="0">
                <a:ln w="11430"/>
                <a:solidFill>
                  <a:srgbClr val="FFFF7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, видели, </a:t>
            </a:r>
            <a:r>
              <a:rPr lang="ru-RU" sz="2800" b="1" spc="150" dirty="0" smtClean="0">
                <a:ln w="11430"/>
                <a:solidFill>
                  <a:srgbClr val="00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КАК </a:t>
            </a:r>
            <a:r>
              <a:rPr lang="ru-RU" sz="2800" b="1" spc="150" dirty="0" smtClean="0">
                <a:ln w="11430"/>
                <a:solidFill>
                  <a:srgbClr val="FFFF7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и из </a:t>
            </a:r>
            <a:r>
              <a:rPr lang="ru-RU" sz="2800" b="1" spc="150" dirty="0" smtClean="0">
                <a:ln w="11430"/>
                <a:solidFill>
                  <a:srgbClr val="00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ЧЕГО</a:t>
            </a:r>
            <a:r>
              <a:rPr lang="ru-RU" sz="2800" b="1" spc="150" dirty="0" smtClean="0">
                <a:ln w="11430"/>
                <a:solidFill>
                  <a:srgbClr val="FFFF7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он производится, то навряд ли захотели класть это себе в 								  рот. </a:t>
            </a:r>
          </a:p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7" name="Picture 3" descr="C:\Users\урурур\Desktop\412-700-thickbox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49976"/>
            <a:ext cx="388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рурур\Desktop\Kakashki-150x15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8D176"/>
              </a:clrFrom>
              <a:clrTo>
                <a:srgbClr val="D8D17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9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214950"/>
            <a:ext cx="1347788" cy="134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Наталья Николаевна\ЯРЛЫКИ\Saved Games\Desktop\getimg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1785918" y="5143512"/>
            <a:ext cx="1660918" cy="1328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0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300</Words>
  <Application>Microsoft Office PowerPoint</Application>
  <PresentationFormat>Экран (4:3)</PresentationFormat>
  <Paragraphs>114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Sadik</dc:creator>
  <cp:lastModifiedBy>ннс</cp:lastModifiedBy>
  <cp:revision>281</cp:revision>
  <dcterms:created xsi:type="dcterms:W3CDTF">2014-09-26T15:12:21Z</dcterms:created>
  <dcterms:modified xsi:type="dcterms:W3CDTF">2016-01-06T00:44:46Z</dcterms:modified>
</cp:coreProperties>
</file>