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5" r:id="rId2"/>
    <p:sldId id="263" r:id="rId3"/>
    <p:sldId id="267" r:id="rId4"/>
    <p:sldId id="277" r:id="rId5"/>
    <p:sldId id="271" r:id="rId6"/>
    <p:sldId id="272" r:id="rId7"/>
    <p:sldId id="279" r:id="rId8"/>
    <p:sldId id="270" r:id="rId9"/>
    <p:sldId id="273" r:id="rId10"/>
    <p:sldId id="274" r:id="rId11"/>
    <p:sldId id="275" r:id="rId12"/>
    <p:sldId id="276" r:id="rId13"/>
    <p:sldId id="278" r:id="rId14"/>
    <p:sldId id="266" r:id="rId15"/>
    <p:sldId id="256" r:id="rId16"/>
    <p:sldId id="259" r:id="rId17"/>
    <p:sldId id="257" r:id="rId18"/>
    <p:sldId id="262" r:id="rId19"/>
    <p:sldId id="260" r:id="rId20"/>
    <p:sldId id="258" r:id="rId21"/>
    <p:sldId id="261" r:id="rId22"/>
    <p:sldId id="268" r:id="rId23"/>
    <p:sldId id="264" r:id="rId24"/>
    <p:sldId id="26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993CA-47EE-48AF-892C-6047414C6679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54DF1-9A77-4824-828C-A3A46981E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№290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EB1457-A68B-4936-AD89-14EAA655689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46640-1D55-4F90-B129-BA84AD883E10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Текст математического диктанта можно распечатать и раздать детям.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BDFE-523E-460D-BD76-7396585D3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54611-0BD5-4490-B53E-583C4BBC2232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619B4-034C-4CDB-A752-EB70498ED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1500174"/>
            <a:ext cx="4971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Устная работа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43182"/>
            <a:ext cx="242887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4857752" y="3214686"/>
            <a:ext cx="3786182" cy="3035299"/>
            <a:chOff x="4241" y="2659"/>
            <a:chExt cx="1519" cy="1503"/>
          </a:xfrm>
        </p:grpSpPr>
        <p:pic>
          <p:nvPicPr>
            <p:cNvPr id="6" name="Picture 10" descr="girl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30" y="2704"/>
              <a:ext cx="625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3" descr="boy4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41" y="2840"/>
              <a:ext cx="622" cy="1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14"/>
            <p:cNvGrpSpPr>
              <a:grpSpLocks/>
            </p:cNvGrpSpPr>
            <p:nvPr/>
          </p:nvGrpSpPr>
          <p:grpSpPr bwMode="auto">
            <a:xfrm>
              <a:off x="5264" y="2659"/>
              <a:ext cx="502" cy="965"/>
              <a:chOff x="288" y="2928"/>
              <a:chExt cx="576" cy="1056"/>
            </a:xfrm>
          </p:grpSpPr>
          <p:grpSp>
            <p:nvGrpSpPr>
              <p:cNvPr id="45" name="Group 15"/>
              <p:cNvGrpSpPr>
                <a:grpSpLocks/>
              </p:cNvGrpSpPr>
              <p:nvPr/>
            </p:nvGrpSpPr>
            <p:grpSpPr bwMode="auto">
              <a:xfrm>
                <a:off x="288" y="2928"/>
                <a:ext cx="576" cy="1056"/>
                <a:chOff x="288" y="2928"/>
                <a:chExt cx="576" cy="1056"/>
              </a:xfrm>
            </p:grpSpPr>
            <p:sp>
              <p:nvSpPr>
                <p:cNvPr id="47" name="Freeform 16"/>
                <p:cNvSpPr>
                  <a:spLocks/>
                </p:cNvSpPr>
                <p:nvPr/>
              </p:nvSpPr>
              <p:spPr bwMode="auto">
                <a:xfrm>
                  <a:off x="586" y="3714"/>
                  <a:ext cx="1" cy="238"/>
                </a:xfrm>
                <a:custGeom>
                  <a:avLst/>
                  <a:gdLst>
                    <a:gd name="T0" fmla="*/ 0 w 1"/>
                    <a:gd name="T1" fmla="*/ 0 h 256"/>
                    <a:gd name="T2" fmla="*/ 0 w 1"/>
                    <a:gd name="T3" fmla="*/ 205 h 256"/>
                    <a:gd name="T4" fmla="*/ 0 60000 65536"/>
                    <a:gd name="T5" fmla="*/ 0 60000 65536"/>
                    <a:gd name="T6" fmla="*/ 0 w 1"/>
                    <a:gd name="T7" fmla="*/ 0 h 256"/>
                    <a:gd name="T8" fmla="*/ 1 w 1"/>
                    <a:gd name="T9" fmla="*/ 256 h 2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/>
              </p:nvSpPr>
              <p:spPr bwMode="auto">
                <a:xfrm>
                  <a:off x="379" y="3568"/>
                  <a:ext cx="416" cy="394"/>
                </a:xfrm>
                <a:custGeom>
                  <a:avLst/>
                  <a:gdLst>
                    <a:gd name="T0" fmla="*/ 55 w 468"/>
                    <a:gd name="T1" fmla="*/ 7 h 423"/>
                    <a:gd name="T2" fmla="*/ 220 w 468"/>
                    <a:gd name="T3" fmla="*/ 7 h 423"/>
                    <a:gd name="T4" fmla="*/ 258 w 468"/>
                    <a:gd name="T5" fmla="*/ 7 h 423"/>
                    <a:gd name="T6" fmla="*/ 270 w 468"/>
                    <a:gd name="T7" fmla="*/ 22 h 423"/>
                    <a:gd name="T8" fmla="*/ 293 w 468"/>
                    <a:gd name="T9" fmla="*/ 68 h 423"/>
                    <a:gd name="T10" fmla="*/ 304 w 468"/>
                    <a:gd name="T11" fmla="*/ 107 h 423"/>
                    <a:gd name="T12" fmla="*/ 325 w 468"/>
                    <a:gd name="T13" fmla="*/ 161 h 423"/>
                    <a:gd name="T14" fmla="*/ 325 w 468"/>
                    <a:gd name="T15" fmla="*/ 239 h 423"/>
                    <a:gd name="T16" fmla="*/ 307 w 468"/>
                    <a:gd name="T17" fmla="*/ 281 h 423"/>
                    <a:gd name="T18" fmla="*/ 301 w 468"/>
                    <a:gd name="T19" fmla="*/ 326 h 423"/>
                    <a:gd name="T20" fmla="*/ 299 w 468"/>
                    <a:gd name="T21" fmla="*/ 339 h 423"/>
                    <a:gd name="T22" fmla="*/ 276 w 468"/>
                    <a:gd name="T23" fmla="*/ 313 h 423"/>
                    <a:gd name="T24" fmla="*/ 260 w 468"/>
                    <a:gd name="T25" fmla="*/ 300 h 423"/>
                    <a:gd name="T26" fmla="*/ 223 w 468"/>
                    <a:gd name="T27" fmla="*/ 291 h 423"/>
                    <a:gd name="T28" fmla="*/ 192 w 468"/>
                    <a:gd name="T29" fmla="*/ 307 h 423"/>
                    <a:gd name="T30" fmla="*/ 167 w 468"/>
                    <a:gd name="T31" fmla="*/ 330 h 423"/>
                    <a:gd name="T32" fmla="*/ 156 w 468"/>
                    <a:gd name="T33" fmla="*/ 317 h 423"/>
                    <a:gd name="T34" fmla="*/ 116 w 468"/>
                    <a:gd name="T35" fmla="*/ 297 h 423"/>
                    <a:gd name="T36" fmla="*/ 74 w 468"/>
                    <a:gd name="T37" fmla="*/ 297 h 423"/>
                    <a:gd name="T38" fmla="*/ 52 w 468"/>
                    <a:gd name="T39" fmla="*/ 323 h 423"/>
                    <a:gd name="T40" fmla="*/ 35 w 468"/>
                    <a:gd name="T41" fmla="*/ 333 h 423"/>
                    <a:gd name="T42" fmla="*/ 22 w 468"/>
                    <a:gd name="T43" fmla="*/ 317 h 423"/>
                    <a:gd name="T44" fmla="*/ 10 w 468"/>
                    <a:gd name="T45" fmla="*/ 275 h 423"/>
                    <a:gd name="T46" fmla="*/ 1 w 468"/>
                    <a:gd name="T47" fmla="*/ 220 h 423"/>
                    <a:gd name="T48" fmla="*/ 4 w 468"/>
                    <a:gd name="T49" fmla="*/ 170 h 423"/>
                    <a:gd name="T50" fmla="*/ 22 w 468"/>
                    <a:gd name="T51" fmla="*/ 123 h 423"/>
                    <a:gd name="T52" fmla="*/ 40 w 468"/>
                    <a:gd name="T53" fmla="*/ 81 h 423"/>
                    <a:gd name="T54" fmla="*/ 55 w 468"/>
                    <a:gd name="T55" fmla="*/ 7 h 42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8"/>
                    <a:gd name="T85" fmla="*/ 0 h 423"/>
                    <a:gd name="T86" fmla="*/ 468 w 468"/>
                    <a:gd name="T87" fmla="*/ 423 h 42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333333"/>
                    </a:gs>
                    <a:gs pos="100000">
                      <a:srgbClr val="777777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/>
              </p:nvSpPr>
              <p:spPr bwMode="auto">
                <a:xfrm>
                  <a:off x="577" y="3576"/>
                  <a:ext cx="44" cy="1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0"/>
                    </a:cxn>
                    <a:cxn ang="0">
                      <a:pos x="48" y="144"/>
                    </a:cxn>
                    <a:cxn ang="0">
                      <a:pos x="0" y="1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/>
              </p:nvSpPr>
              <p:spPr bwMode="auto">
                <a:xfrm>
                  <a:off x="659" y="3571"/>
                  <a:ext cx="112" cy="135"/>
                </a:xfrm>
                <a:custGeom>
                  <a:avLst/>
                  <a:gdLst/>
                  <a:ahLst/>
                  <a:cxnLst>
                    <a:cxn ang="0">
                      <a:pos x="127" y="133"/>
                    </a:cxn>
                    <a:cxn ang="0">
                      <a:pos x="128" y="144"/>
                    </a:cxn>
                    <a:cxn ang="0">
                      <a:pos x="0" y="4"/>
                    </a:cxn>
                    <a:cxn ang="0">
                      <a:pos x="60" y="0"/>
                    </a:cxn>
                    <a:cxn ang="0">
                      <a:pos x="127" y="133"/>
                    </a:cxn>
                  </a:cxnLst>
                  <a:rect l="0" t="0" r="r" b="b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/>
              </p:nvSpPr>
              <p:spPr bwMode="auto">
                <a:xfrm>
                  <a:off x="412" y="3568"/>
                  <a:ext cx="92" cy="142"/>
                </a:xfrm>
                <a:custGeom>
                  <a:avLst/>
                  <a:gdLst/>
                  <a:ahLst/>
                  <a:cxnLst>
                    <a:cxn ang="0">
                      <a:pos x="0" y="152"/>
                    </a:cxn>
                    <a:cxn ang="0">
                      <a:pos x="8" y="136"/>
                    </a:cxn>
                    <a:cxn ang="0">
                      <a:pos x="44" y="0"/>
                    </a:cxn>
                    <a:cxn ang="0">
                      <a:pos x="104" y="8"/>
                    </a:cxn>
                    <a:cxn ang="0">
                      <a:pos x="0" y="152"/>
                    </a:cxn>
                  </a:cxnLst>
                  <a:rect l="0" t="0" r="r" b="b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tx1"/>
                    </a:gs>
                    <a:gs pos="50000">
                      <a:srgbClr val="4D4D4D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/>
              </p:nvSpPr>
              <p:spPr bwMode="auto">
                <a:xfrm>
                  <a:off x="443" y="3377"/>
                  <a:ext cx="280" cy="202"/>
                </a:xfrm>
                <a:custGeom>
                  <a:avLst/>
                  <a:gdLst>
                    <a:gd name="T0" fmla="*/ 4 w 313"/>
                    <a:gd name="T1" fmla="*/ 176 h 215"/>
                    <a:gd name="T2" fmla="*/ 31 w 313"/>
                    <a:gd name="T3" fmla="*/ 172 h 215"/>
                    <a:gd name="T4" fmla="*/ 189 w 313"/>
                    <a:gd name="T5" fmla="*/ 169 h 215"/>
                    <a:gd name="T6" fmla="*/ 217 w 313"/>
                    <a:gd name="T7" fmla="*/ 169 h 215"/>
                    <a:gd name="T8" fmla="*/ 224 w 313"/>
                    <a:gd name="T9" fmla="*/ 126 h 215"/>
                    <a:gd name="T10" fmla="*/ 221 w 313"/>
                    <a:gd name="T11" fmla="*/ 76 h 215"/>
                    <a:gd name="T12" fmla="*/ 203 w 313"/>
                    <a:gd name="T13" fmla="*/ 34 h 215"/>
                    <a:gd name="T14" fmla="*/ 178 w 313"/>
                    <a:gd name="T15" fmla="*/ 17 h 215"/>
                    <a:gd name="T16" fmla="*/ 146 w 313"/>
                    <a:gd name="T17" fmla="*/ 4 h 215"/>
                    <a:gd name="T18" fmla="*/ 115 w 313"/>
                    <a:gd name="T19" fmla="*/ 37 h 215"/>
                    <a:gd name="T20" fmla="*/ 109 w 313"/>
                    <a:gd name="T21" fmla="*/ 37 h 215"/>
                    <a:gd name="T22" fmla="*/ 78 w 313"/>
                    <a:gd name="T23" fmla="*/ 8 h 215"/>
                    <a:gd name="T24" fmla="*/ 57 w 313"/>
                    <a:gd name="T25" fmla="*/ 13 h 215"/>
                    <a:gd name="T26" fmla="*/ 31 w 313"/>
                    <a:gd name="T27" fmla="*/ 39 h 215"/>
                    <a:gd name="T28" fmla="*/ 12 w 313"/>
                    <a:gd name="T29" fmla="*/ 70 h 215"/>
                    <a:gd name="T30" fmla="*/ 4 w 313"/>
                    <a:gd name="T31" fmla="*/ 96 h 215"/>
                    <a:gd name="T32" fmla="*/ 4 w 313"/>
                    <a:gd name="T33" fmla="*/ 136 h 215"/>
                    <a:gd name="T34" fmla="*/ 0 w 313"/>
                    <a:gd name="T35" fmla="*/ 159 h 215"/>
                    <a:gd name="T36" fmla="*/ 4 w 313"/>
                    <a:gd name="T37" fmla="*/ 176 h 21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13"/>
                    <a:gd name="T58" fmla="*/ 0 h 215"/>
                    <a:gd name="T59" fmla="*/ 313 w 313"/>
                    <a:gd name="T60" fmla="*/ 215 h 21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/>
              </p:nvSpPr>
              <p:spPr bwMode="auto">
                <a:xfrm>
                  <a:off x="663" y="3375"/>
                  <a:ext cx="176" cy="298"/>
                </a:xfrm>
                <a:custGeom>
                  <a:avLst/>
                  <a:gdLst>
                    <a:gd name="T0" fmla="*/ 0 w 198"/>
                    <a:gd name="T1" fmla="*/ 19 h 320"/>
                    <a:gd name="T2" fmla="*/ 52 w 198"/>
                    <a:gd name="T3" fmla="*/ 7 h 320"/>
                    <a:gd name="T4" fmla="*/ 108 w 198"/>
                    <a:gd name="T5" fmla="*/ 54 h 320"/>
                    <a:gd name="T6" fmla="*/ 117 w 198"/>
                    <a:gd name="T7" fmla="*/ 109 h 320"/>
                    <a:gd name="T8" fmla="*/ 119 w 198"/>
                    <a:gd name="T9" fmla="*/ 145 h 320"/>
                    <a:gd name="T10" fmla="*/ 124 w 198"/>
                    <a:gd name="T11" fmla="*/ 196 h 320"/>
                    <a:gd name="T12" fmla="*/ 135 w 198"/>
                    <a:gd name="T13" fmla="*/ 212 h 320"/>
                    <a:gd name="T14" fmla="*/ 101 w 198"/>
                    <a:gd name="T15" fmla="*/ 251 h 320"/>
                    <a:gd name="T16" fmla="*/ 83 w 198"/>
                    <a:gd name="T17" fmla="*/ 254 h 320"/>
                    <a:gd name="T18" fmla="*/ 68 w 198"/>
                    <a:gd name="T19" fmla="*/ 232 h 320"/>
                    <a:gd name="T20" fmla="*/ 41 w 198"/>
                    <a:gd name="T21" fmla="*/ 177 h 320"/>
                    <a:gd name="T22" fmla="*/ 46 w 198"/>
                    <a:gd name="T23" fmla="*/ 147 h 320"/>
                    <a:gd name="T24" fmla="*/ 46 w 198"/>
                    <a:gd name="T25" fmla="*/ 100 h 320"/>
                    <a:gd name="T26" fmla="*/ 34 w 198"/>
                    <a:gd name="T27" fmla="*/ 57 h 320"/>
                    <a:gd name="T28" fmla="*/ 24 w 198"/>
                    <a:gd name="T29" fmla="*/ 32 h 320"/>
                    <a:gd name="T30" fmla="*/ 0 w 198"/>
                    <a:gd name="T31" fmla="*/ 19 h 32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98"/>
                    <a:gd name="T49" fmla="*/ 0 h 320"/>
                    <a:gd name="T50" fmla="*/ 198 w 198"/>
                    <a:gd name="T51" fmla="*/ 320 h 320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/>
              </p:nvSpPr>
              <p:spPr bwMode="auto">
                <a:xfrm>
                  <a:off x="318" y="3380"/>
                  <a:ext cx="198" cy="300"/>
                </a:xfrm>
                <a:custGeom>
                  <a:avLst/>
                  <a:gdLst>
                    <a:gd name="T0" fmla="*/ 157 w 222"/>
                    <a:gd name="T1" fmla="*/ 19 h 322"/>
                    <a:gd name="T2" fmla="*/ 131 w 222"/>
                    <a:gd name="T3" fmla="*/ 2 h 322"/>
                    <a:gd name="T4" fmla="*/ 86 w 222"/>
                    <a:gd name="T5" fmla="*/ 7 h 322"/>
                    <a:gd name="T6" fmla="*/ 33 w 222"/>
                    <a:gd name="T7" fmla="*/ 48 h 322"/>
                    <a:gd name="T8" fmla="*/ 25 w 222"/>
                    <a:gd name="T9" fmla="*/ 103 h 322"/>
                    <a:gd name="T10" fmla="*/ 22 w 222"/>
                    <a:gd name="T11" fmla="*/ 139 h 322"/>
                    <a:gd name="T12" fmla="*/ 17 w 222"/>
                    <a:gd name="T13" fmla="*/ 191 h 322"/>
                    <a:gd name="T14" fmla="*/ 6 w 222"/>
                    <a:gd name="T15" fmla="*/ 208 h 322"/>
                    <a:gd name="T16" fmla="*/ 55 w 222"/>
                    <a:gd name="T17" fmla="*/ 241 h 322"/>
                    <a:gd name="T18" fmla="*/ 83 w 222"/>
                    <a:gd name="T19" fmla="*/ 257 h 322"/>
                    <a:gd name="T20" fmla="*/ 88 w 222"/>
                    <a:gd name="T21" fmla="*/ 222 h 322"/>
                    <a:gd name="T22" fmla="*/ 102 w 222"/>
                    <a:gd name="T23" fmla="*/ 171 h 322"/>
                    <a:gd name="T24" fmla="*/ 103 w 222"/>
                    <a:gd name="T25" fmla="*/ 144 h 322"/>
                    <a:gd name="T26" fmla="*/ 103 w 222"/>
                    <a:gd name="T27" fmla="*/ 120 h 322"/>
                    <a:gd name="T28" fmla="*/ 111 w 222"/>
                    <a:gd name="T29" fmla="*/ 68 h 322"/>
                    <a:gd name="T30" fmla="*/ 117 w 222"/>
                    <a:gd name="T31" fmla="*/ 58 h 322"/>
                    <a:gd name="T32" fmla="*/ 128 w 222"/>
                    <a:gd name="T33" fmla="*/ 45 h 322"/>
                    <a:gd name="T34" fmla="*/ 157 w 222"/>
                    <a:gd name="T35" fmla="*/ 19 h 32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22"/>
                    <a:gd name="T55" fmla="*/ 0 h 322"/>
                    <a:gd name="T56" fmla="*/ 222 w 222"/>
                    <a:gd name="T57" fmla="*/ 322 h 32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/>
              </p:nvSpPr>
              <p:spPr bwMode="auto">
                <a:xfrm>
                  <a:off x="330" y="3576"/>
                  <a:ext cx="99" cy="96"/>
                </a:xfrm>
                <a:custGeom>
                  <a:avLst/>
                  <a:gdLst>
                    <a:gd name="T0" fmla="*/ 14 w 112"/>
                    <a:gd name="T1" fmla="*/ 0 h 104"/>
                    <a:gd name="T2" fmla="*/ 11 w 112"/>
                    <a:gd name="T3" fmla="*/ 0 h 104"/>
                    <a:gd name="T4" fmla="*/ 0 w 112"/>
                    <a:gd name="T5" fmla="*/ 35 h 104"/>
                    <a:gd name="T6" fmla="*/ 69 w 112"/>
                    <a:gd name="T7" fmla="*/ 82 h 104"/>
                    <a:gd name="T8" fmla="*/ 78 w 112"/>
                    <a:gd name="T9" fmla="*/ 50 h 104"/>
                    <a:gd name="T10" fmla="*/ 14 w 112"/>
                    <a:gd name="T11" fmla="*/ 0 h 10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2"/>
                    <a:gd name="T19" fmla="*/ 0 h 104"/>
                    <a:gd name="T20" fmla="*/ 112 w 112"/>
                    <a:gd name="T21" fmla="*/ 104 h 10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/>
              </p:nvSpPr>
              <p:spPr bwMode="auto">
                <a:xfrm>
                  <a:off x="503" y="3344"/>
                  <a:ext cx="74" cy="89"/>
                </a:xfrm>
                <a:custGeom>
                  <a:avLst/>
                  <a:gdLst>
                    <a:gd name="T0" fmla="*/ 27 w 84"/>
                    <a:gd name="T1" fmla="*/ 0 h 96"/>
                    <a:gd name="T2" fmla="*/ 19 w 84"/>
                    <a:gd name="T3" fmla="*/ 9 h 96"/>
                    <a:gd name="T4" fmla="*/ 0 w 84"/>
                    <a:gd name="T5" fmla="*/ 22 h 96"/>
                    <a:gd name="T6" fmla="*/ 38 w 84"/>
                    <a:gd name="T7" fmla="*/ 77 h 96"/>
                    <a:gd name="T8" fmla="*/ 57 w 84"/>
                    <a:gd name="T9" fmla="*/ 48 h 96"/>
                    <a:gd name="T10" fmla="*/ 22 w 84"/>
                    <a:gd name="T11" fmla="*/ 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/>
              </p:nvSpPr>
              <p:spPr bwMode="auto">
                <a:xfrm flipH="1">
                  <a:off x="575" y="3344"/>
                  <a:ext cx="74" cy="89"/>
                </a:xfrm>
                <a:custGeom>
                  <a:avLst/>
                  <a:gdLst>
                    <a:gd name="T0" fmla="*/ 27 w 84"/>
                    <a:gd name="T1" fmla="*/ 0 h 96"/>
                    <a:gd name="T2" fmla="*/ 19 w 84"/>
                    <a:gd name="T3" fmla="*/ 9 h 96"/>
                    <a:gd name="T4" fmla="*/ 0 w 84"/>
                    <a:gd name="T5" fmla="*/ 22 h 96"/>
                    <a:gd name="T6" fmla="*/ 38 w 84"/>
                    <a:gd name="T7" fmla="*/ 77 h 96"/>
                    <a:gd name="T8" fmla="*/ 57 w 84"/>
                    <a:gd name="T9" fmla="*/ 48 h 96"/>
                    <a:gd name="T10" fmla="*/ 22 w 84"/>
                    <a:gd name="T11" fmla="*/ 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/>
              </p:nvSpPr>
              <p:spPr bwMode="auto">
                <a:xfrm>
                  <a:off x="583" y="3576"/>
                  <a:ext cx="7" cy="372"/>
                </a:xfrm>
                <a:custGeom>
                  <a:avLst/>
                  <a:gdLst>
                    <a:gd name="T0" fmla="*/ 0 w 8"/>
                    <a:gd name="T1" fmla="*/ 0 h 400"/>
                    <a:gd name="T2" fmla="*/ 5 w 8"/>
                    <a:gd name="T3" fmla="*/ 322 h 400"/>
                    <a:gd name="T4" fmla="*/ 0 60000 65536"/>
                    <a:gd name="T5" fmla="*/ 0 60000 65536"/>
                    <a:gd name="T6" fmla="*/ 0 w 8"/>
                    <a:gd name="T7" fmla="*/ 0 h 400"/>
                    <a:gd name="T8" fmla="*/ 8 w 8"/>
                    <a:gd name="T9" fmla="*/ 400 h 4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/>
              </p:nvSpPr>
              <p:spPr bwMode="auto">
                <a:xfrm>
                  <a:off x="579" y="3415"/>
                  <a:ext cx="1" cy="149"/>
                </a:xfrm>
                <a:custGeom>
                  <a:avLst/>
                  <a:gdLst>
                    <a:gd name="T0" fmla="*/ 0 w 1"/>
                    <a:gd name="T1" fmla="*/ 0 h 160"/>
                    <a:gd name="T2" fmla="*/ 0 w 1"/>
                    <a:gd name="T3" fmla="*/ 129 h 160"/>
                    <a:gd name="T4" fmla="*/ 0 60000 65536"/>
                    <a:gd name="T5" fmla="*/ 0 60000 65536"/>
                    <a:gd name="T6" fmla="*/ 0 w 1"/>
                    <a:gd name="T7" fmla="*/ 0 h 160"/>
                    <a:gd name="T8" fmla="*/ 1 w 1"/>
                    <a:gd name="T9" fmla="*/ 160 h 1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" name="Freeform 29" descr="Коричневый мрамор"/>
                <p:cNvSpPr>
                  <a:spLocks/>
                </p:cNvSpPr>
                <p:nvPr/>
              </p:nvSpPr>
              <p:spPr bwMode="auto">
                <a:xfrm>
                  <a:off x="426" y="3892"/>
                  <a:ext cx="340" cy="92"/>
                </a:xfrm>
                <a:custGeom>
                  <a:avLst/>
                  <a:gdLst>
                    <a:gd name="T0" fmla="*/ 10 w 352"/>
                    <a:gd name="T1" fmla="*/ 45 h 95"/>
                    <a:gd name="T2" fmla="*/ 11 w 352"/>
                    <a:gd name="T3" fmla="*/ 77 h 95"/>
                    <a:gd name="T4" fmla="*/ 53 w 352"/>
                    <a:gd name="T5" fmla="*/ 77 h 95"/>
                    <a:gd name="T6" fmla="*/ 163 w 352"/>
                    <a:gd name="T7" fmla="*/ 79 h 95"/>
                    <a:gd name="T8" fmla="*/ 296 w 352"/>
                    <a:gd name="T9" fmla="*/ 79 h 95"/>
                    <a:gd name="T10" fmla="*/ 293 w 352"/>
                    <a:gd name="T11" fmla="*/ 40 h 95"/>
                    <a:gd name="T12" fmla="*/ 220 w 352"/>
                    <a:gd name="T13" fmla="*/ 1 h 95"/>
                    <a:gd name="T14" fmla="*/ 163 w 352"/>
                    <a:gd name="T15" fmla="*/ 37 h 95"/>
                    <a:gd name="T16" fmla="*/ 169 w 352"/>
                    <a:gd name="T17" fmla="*/ 77 h 95"/>
                    <a:gd name="T18" fmla="*/ 139 w 352"/>
                    <a:gd name="T19" fmla="*/ 31 h 95"/>
                    <a:gd name="T20" fmla="*/ 64 w 352"/>
                    <a:gd name="T21" fmla="*/ 7 h 95"/>
                    <a:gd name="T22" fmla="*/ 10 w 352"/>
                    <a:gd name="T23" fmla="*/ 45 h 9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52"/>
                    <a:gd name="T37" fmla="*/ 0 h 95"/>
                    <a:gd name="T38" fmla="*/ 352 w 352"/>
                    <a:gd name="T39" fmla="*/ 95 h 9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/>
              </p:nvSpPr>
              <p:spPr bwMode="auto">
                <a:xfrm>
                  <a:off x="379" y="2928"/>
                  <a:ext cx="385" cy="295"/>
                </a:xfrm>
                <a:custGeom>
                  <a:avLst/>
                  <a:gdLst>
                    <a:gd name="T0" fmla="*/ 337 w 400"/>
                    <a:gd name="T1" fmla="*/ 269 h 301"/>
                    <a:gd name="T2" fmla="*/ 356 w 400"/>
                    <a:gd name="T3" fmla="*/ 208 h 301"/>
                    <a:gd name="T4" fmla="*/ 343 w 400"/>
                    <a:gd name="T5" fmla="*/ 190 h 301"/>
                    <a:gd name="T6" fmla="*/ 345 w 400"/>
                    <a:gd name="T7" fmla="*/ 157 h 301"/>
                    <a:gd name="T8" fmla="*/ 321 w 400"/>
                    <a:gd name="T9" fmla="*/ 142 h 301"/>
                    <a:gd name="T10" fmla="*/ 326 w 400"/>
                    <a:gd name="T11" fmla="*/ 115 h 301"/>
                    <a:gd name="T12" fmla="*/ 313 w 400"/>
                    <a:gd name="T13" fmla="*/ 118 h 301"/>
                    <a:gd name="T14" fmla="*/ 262 w 400"/>
                    <a:gd name="T15" fmla="*/ 64 h 301"/>
                    <a:gd name="T16" fmla="*/ 238 w 400"/>
                    <a:gd name="T17" fmla="*/ 61 h 301"/>
                    <a:gd name="T18" fmla="*/ 220 w 400"/>
                    <a:gd name="T19" fmla="*/ 50 h 301"/>
                    <a:gd name="T20" fmla="*/ 233 w 400"/>
                    <a:gd name="T21" fmla="*/ 25 h 301"/>
                    <a:gd name="T22" fmla="*/ 251 w 400"/>
                    <a:gd name="T23" fmla="*/ 28 h 301"/>
                    <a:gd name="T24" fmla="*/ 235 w 400"/>
                    <a:gd name="T25" fmla="*/ 1 h 301"/>
                    <a:gd name="T26" fmla="*/ 203 w 400"/>
                    <a:gd name="T27" fmla="*/ 37 h 301"/>
                    <a:gd name="T28" fmla="*/ 195 w 400"/>
                    <a:gd name="T29" fmla="*/ 52 h 301"/>
                    <a:gd name="T30" fmla="*/ 171 w 400"/>
                    <a:gd name="T31" fmla="*/ 10 h 301"/>
                    <a:gd name="T32" fmla="*/ 166 w 400"/>
                    <a:gd name="T33" fmla="*/ 22 h 301"/>
                    <a:gd name="T34" fmla="*/ 182 w 400"/>
                    <a:gd name="T35" fmla="*/ 52 h 301"/>
                    <a:gd name="T36" fmla="*/ 144 w 400"/>
                    <a:gd name="T37" fmla="*/ 10 h 301"/>
                    <a:gd name="T38" fmla="*/ 129 w 400"/>
                    <a:gd name="T39" fmla="*/ 16 h 301"/>
                    <a:gd name="T40" fmla="*/ 107 w 400"/>
                    <a:gd name="T41" fmla="*/ 19 h 301"/>
                    <a:gd name="T42" fmla="*/ 102 w 400"/>
                    <a:gd name="T43" fmla="*/ 31 h 301"/>
                    <a:gd name="T44" fmla="*/ 131 w 400"/>
                    <a:gd name="T45" fmla="*/ 34 h 301"/>
                    <a:gd name="T46" fmla="*/ 141 w 400"/>
                    <a:gd name="T47" fmla="*/ 55 h 301"/>
                    <a:gd name="T48" fmla="*/ 112 w 400"/>
                    <a:gd name="T49" fmla="*/ 52 h 301"/>
                    <a:gd name="T50" fmla="*/ 102 w 400"/>
                    <a:gd name="T51" fmla="*/ 70 h 301"/>
                    <a:gd name="T52" fmla="*/ 84 w 400"/>
                    <a:gd name="T53" fmla="*/ 74 h 301"/>
                    <a:gd name="T54" fmla="*/ 64 w 400"/>
                    <a:gd name="T55" fmla="*/ 88 h 301"/>
                    <a:gd name="T56" fmla="*/ 48 w 400"/>
                    <a:gd name="T57" fmla="*/ 100 h 301"/>
                    <a:gd name="T58" fmla="*/ 54 w 400"/>
                    <a:gd name="T59" fmla="*/ 118 h 301"/>
                    <a:gd name="T60" fmla="*/ 39 w 400"/>
                    <a:gd name="T61" fmla="*/ 133 h 301"/>
                    <a:gd name="T62" fmla="*/ 24 w 400"/>
                    <a:gd name="T63" fmla="*/ 145 h 301"/>
                    <a:gd name="T64" fmla="*/ 12 w 400"/>
                    <a:gd name="T65" fmla="*/ 202 h 301"/>
                    <a:gd name="T66" fmla="*/ 3 w 400"/>
                    <a:gd name="T67" fmla="*/ 259 h 301"/>
                    <a:gd name="T68" fmla="*/ 30 w 400"/>
                    <a:gd name="T69" fmla="*/ 283 h 30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400"/>
                    <a:gd name="T106" fmla="*/ 0 h 301"/>
                    <a:gd name="T107" fmla="*/ 400 w 400"/>
                    <a:gd name="T108" fmla="*/ 301 h 30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400" h="301">
                      <a:moveTo>
                        <a:pt x="378" y="286"/>
                      </a:moveTo>
                      <a:cubicBezTo>
                        <a:pt x="381" y="275"/>
                        <a:pt x="398" y="234"/>
                        <a:pt x="399" y="220"/>
                      </a:cubicBezTo>
                      <a:cubicBezTo>
                        <a:pt x="400" y="206"/>
                        <a:pt x="386" y="211"/>
                        <a:pt x="384" y="202"/>
                      </a:cubicBezTo>
                      <a:cubicBezTo>
                        <a:pt x="382" y="193"/>
                        <a:pt x="391" y="174"/>
                        <a:pt x="387" y="166"/>
                      </a:cubicBezTo>
                      <a:cubicBezTo>
                        <a:pt x="383" y="158"/>
                        <a:pt x="363" y="158"/>
                        <a:pt x="360" y="151"/>
                      </a:cubicBezTo>
                      <a:cubicBezTo>
                        <a:pt x="357" y="144"/>
                        <a:pt x="367" y="125"/>
                        <a:pt x="366" y="121"/>
                      </a:cubicBezTo>
                      <a:cubicBezTo>
                        <a:pt x="365" y="117"/>
                        <a:pt x="363" y="133"/>
                        <a:pt x="351" y="124"/>
                      </a:cubicBezTo>
                      <a:cubicBezTo>
                        <a:pt x="339" y="115"/>
                        <a:pt x="308" y="77"/>
                        <a:pt x="294" y="67"/>
                      </a:cubicBezTo>
                      <a:cubicBezTo>
                        <a:pt x="280" y="57"/>
                        <a:pt x="275" y="66"/>
                        <a:pt x="267" y="64"/>
                      </a:cubicBezTo>
                      <a:cubicBezTo>
                        <a:pt x="259" y="62"/>
                        <a:pt x="248" y="59"/>
                        <a:pt x="247" y="53"/>
                      </a:cubicBezTo>
                      <a:cubicBezTo>
                        <a:pt x="246" y="47"/>
                        <a:pt x="255" y="32"/>
                        <a:pt x="261" y="28"/>
                      </a:cubicBezTo>
                      <a:cubicBezTo>
                        <a:pt x="267" y="24"/>
                        <a:pt x="282" y="35"/>
                        <a:pt x="282" y="31"/>
                      </a:cubicBezTo>
                      <a:cubicBezTo>
                        <a:pt x="282" y="27"/>
                        <a:pt x="273" y="0"/>
                        <a:pt x="264" y="1"/>
                      </a:cubicBezTo>
                      <a:cubicBezTo>
                        <a:pt x="255" y="2"/>
                        <a:pt x="235" y="31"/>
                        <a:pt x="228" y="40"/>
                      </a:cubicBezTo>
                      <a:cubicBezTo>
                        <a:pt x="221" y="49"/>
                        <a:pt x="225" y="60"/>
                        <a:pt x="219" y="55"/>
                      </a:cubicBezTo>
                      <a:cubicBezTo>
                        <a:pt x="213" y="50"/>
                        <a:pt x="197" y="15"/>
                        <a:pt x="192" y="10"/>
                      </a:cubicBezTo>
                      <a:cubicBezTo>
                        <a:pt x="187" y="5"/>
                        <a:pt x="184" y="15"/>
                        <a:pt x="186" y="22"/>
                      </a:cubicBezTo>
                      <a:cubicBezTo>
                        <a:pt x="188" y="29"/>
                        <a:pt x="208" y="57"/>
                        <a:pt x="204" y="55"/>
                      </a:cubicBezTo>
                      <a:cubicBezTo>
                        <a:pt x="200" y="53"/>
                        <a:pt x="172" y="17"/>
                        <a:pt x="162" y="10"/>
                      </a:cubicBezTo>
                      <a:cubicBezTo>
                        <a:pt x="152" y="3"/>
                        <a:pt x="151" y="15"/>
                        <a:pt x="144" y="16"/>
                      </a:cubicBezTo>
                      <a:cubicBezTo>
                        <a:pt x="137" y="17"/>
                        <a:pt x="125" y="16"/>
                        <a:pt x="120" y="19"/>
                      </a:cubicBezTo>
                      <a:cubicBezTo>
                        <a:pt x="115" y="22"/>
                        <a:pt x="110" y="31"/>
                        <a:pt x="114" y="34"/>
                      </a:cubicBezTo>
                      <a:cubicBezTo>
                        <a:pt x="118" y="37"/>
                        <a:pt x="140" y="33"/>
                        <a:pt x="147" y="37"/>
                      </a:cubicBezTo>
                      <a:cubicBezTo>
                        <a:pt x="154" y="41"/>
                        <a:pt x="163" y="55"/>
                        <a:pt x="159" y="58"/>
                      </a:cubicBezTo>
                      <a:cubicBezTo>
                        <a:pt x="155" y="61"/>
                        <a:pt x="133" y="53"/>
                        <a:pt x="126" y="55"/>
                      </a:cubicBezTo>
                      <a:cubicBezTo>
                        <a:pt x="119" y="57"/>
                        <a:pt x="119" y="69"/>
                        <a:pt x="114" y="73"/>
                      </a:cubicBezTo>
                      <a:cubicBezTo>
                        <a:pt x="109" y="77"/>
                        <a:pt x="100" y="76"/>
                        <a:pt x="93" y="79"/>
                      </a:cubicBezTo>
                      <a:cubicBezTo>
                        <a:pt x="86" y="82"/>
                        <a:pt x="79" y="89"/>
                        <a:pt x="72" y="94"/>
                      </a:cubicBezTo>
                      <a:cubicBezTo>
                        <a:pt x="65" y="99"/>
                        <a:pt x="56" y="101"/>
                        <a:pt x="54" y="106"/>
                      </a:cubicBezTo>
                      <a:cubicBezTo>
                        <a:pt x="52" y="111"/>
                        <a:pt x="61" y="118"/>
                        <a:pt x="60" y="124"/>
                      </a:cubicBezTo>
                      <a:cubicBezTo>
                        <a:pt x="59" y="130"/>
                        <a:pt x="51" y="137"/>
                        <a:pt x="45" y="142"/>
                      </a:cubicBezTo>
                      <a:cubicBezTo>
                        <a:pt x="39" y="147"/>
                        <a:pt x="33" y="142"/>
                        <a:pt x="27" y="154"/>
                      </a:cubicBezTo>
                      <a:cubicBezTo>
                        <a:pt x="21" y="166"/>
                        <a:pt x="16" y="194"/>
                        <a:pt x="12" y="214"/>
                      </a:cubicBezTo>
                      <a:cubicBezTo>
                        <a:pt x="8" y="234"/>
                        <a:pt x="0" y="260"/>
                        <a:pt x="3" y="274"/>
                      </a:cubicBezTo>
                      <a:cubicBezTo>
                        <a:pt x="6" y="288"/>
                        <a:pt x="27" y="295"/>
                        <a:pt x="33" y="301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D20000"/>
                    </a:gs>
                    <a:gs pos="50000">
                      <a:srgbClr val="993300"/>
                    </a:gs>
                    <a:gs pos="100000">
                      <a:srgbClr val="D20000"/>
                    </a:gs>
                  </a:gsLst>
                  <a:lin ang="18900000" scaled="1"/>
                </a:gra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/>
              </p:nvSpPr>
              <p:spPr bwMode="auto">
                <a:xfrm>
                  <a:off x="766" y="3636"/>
                  <a:ext cx="98" cy="104"/>
                </a:xfrm>
                <a:custGeom>
                  <a:avLst/>
                  <a:gdLst>
                    <a:gd name="T0" fmla="*/ 63 w 99"/>
                    <a:gd name="T1" fmla="*/ 0 h 101"/>
                    <a:gd name="T2" fmla="*/ 88 w 99"/>
                    <a:gd name="T3" fmla="*/ 22 h 101"/>
                    <a:gd name="T4" fmla="*/ 94 w 99"/>
                    <a:gd name="T5" fmla="*/ 71 h 101"/>
                    <a:gd name="T6" fmla="*/ 75 w 99"/>
                    <a:gd name="T7" fmla="*/ 99 h 101"/>
                    <a:gd name="T8" fmla="*/ 36 w 99"/>
                    <a:gd name="T9" fmla="*/ 105 h 101"/>
                    <a:gd name="T10" fmla="*/ 4 w 99"/>
                    <a:gd name="T11" fmla="*/ 65 h 101"/>
                    <a:gd name="T12" fmla="*/ 12 w 99"/>
                    <a:gd name="T13" fmla="*/ 33 h 10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99"/>
                    <a:gd name="T22" fmla="*/ 0 h 101"/>
                    <a:gd name="T23" fmla="*/ 99 w 99"/>
                    <a:gd name="T24" fmla="*/ 101 h 10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99" h="101">
                      <a:moveTo>
                        <a:pt x="66" y="0"/>
                      </a:moveTo>
                      <a:cubicBezTo>
                        <a:pt x="70" y="4"/>
                        <a:pt x="86" y="8"/>
                        <a:pt x="91" y="19"/>
                      </a:cubicBezTo>
                      <a:cubicBezTo>
                        <a:pt x="96" y="30"/>
                        <a:pt x="99" y="53"/>
                        <a:pt x="97" y="65"/>
                      </a:cubicBezTo>
                      <a:cubicBezTo>
                        <a:pt x="95" y="77"/>
                        <a:pt x="88" y="85"/>
                        <a:pt x="78" y="90"/>
                      </a:cubicBezTo>
                      <a:cubicBezTo>
                        <a:pt x="68" y="95"/>
                        <a:pt x="48" y="101"/>
                        <a:pt x="36" y="96"/>
                      </a:cubicBezTo>
                      <a:cubicBezTo>
                        <a:pt x="24" y="91"/>
                        <a:pt x="8" y="70"/>
                        <a:pt x="4" y="59"/>
                      </a:cubicBezTo>
                      <a:cubicBezTo>
                        <a:pt x="0" y="48"/>
                        <a:pt x="10" y="36"/>
                        <a:pt x="12" y="3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/>
              </p:nvSpPr>
              <p:spPr bwMode="auto">
                <a:xfrm>
                  <a:off x="288" y="3622"/>
                  <a:ext cx="107" cy="114"/>
                </a:xfrm>
                <a:custGeom>
                  <a:avLst/>
                  <a:gdLst>
                    <a:gd name="T0" fmla="*/ 48 w 108"/>
                    <a:gd name="T1" fmla="*/ 0 h 111"/>
                    <a:gd name="T2" fmla="*/ 10 w 108"/>
                    <a:gd name="T3" fmla="*/ 34 h 111"/>
                    <a:gd name="T4" fmla="*/ 4 w 108"/>
                    <a:gd name="T5" fmla="*/ 83 h 111"/>
                    <a:gd name="T6" fmla="*/ 36 w 108"/>
                    <a:gd name="T7" fmla="*/ 99 h 111"/>
                    <a:gd name="T8" fmla="*/ 62 w 108"/>
                    <a:gd name="T9" fmla="*/ 117 h 111"/>
                    <a:gd name="T10" fmla="*/ 94 w 108"/>
                    <a:gd name="T11" fmla="*/ 77 h 111"/>
                    <a:gd name="T12" fmla="*/ 105 w 108"/>
                    <a:gd name="T13" fmla="*/ 47 h 11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8"/>
                    <a:gd name="T22" fmla="*/ 0 h 111"/>
                    <a:gd name="T23" fmla="*/ 108 w 108"/>
                    <a:gd name="T24" fmla="*/ 111 h 11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8" h="111">
                      <a:moveTo>
                        <a:pt x="48" y="0"/>
                      </a:moveTo>
                      <a:cubicBezTo>
                        <a:pt x="42" y="5"/>
                        <a:pt x="17" y="19"/>
                        <a:pt x="10" y="31"/>
                      </a:cubicBezTo>
                      <a:cubicBezTo>
                        <a:pt x="2" y="44"/>
                        <a:pt x="0" y="66"/>
                        <a:pt x="4" y="77"/>
                      </a:cubicBezTo>
                      <a:cubicBezTo>
                        <a:pt x="8" y="87"/>
                        <a:pt x="26" y="86"/>
                        <a:pt x="36" y="91"/>
                      </a:cubicBezTo>
                      <a:cubicBezTo>
                        <a:pt x="46" y="96"/>
                        <a:pt x="55" y="111"/>
                        <a:pt x="65" y="108"/>
                      </a:cubicBezTo>
                      <a:cubicBezTo>
                        <a:pt x="75" y="105"/>
                        <a:pt x="90" y="82"/>
                        <a:pt x="97" y="71"/>
                      </a:cubicBezTo>
                      <a:cubicBezTo>
                        <a:pt x="104" y="60"/>
                        <a:pt x="106" y="50"/>
                        <a:pt x="108" y="44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/>
              </p:nvSpPr>
              <p:spPr bwMode="auto">
                <a:xfrm>
                  <a:off x="411" y="3033"/>
                  <a:ext cx="332" cy="356"/>
                </a:xfrm>
                <a:custGeom>
                  <a:avLst/>
                  <a:gdLst>
                    <a:gd name="T0" fmla="*/ 0 w 344"/>
                    <a:gd name="T1" fmla="*/ 179 h 365"/>
                    <a:gd name="T2" fmla="*/ 6 w 344"/>
                    <a:gd name="T3" fmla="*/ 194 h 365"/>
                    <a:gd name="T4" fmla="*/ 33 w 344"/>
                    <a:gd name="T5" fmla="*/ 247 h 365"/>
                    <a:gd name="T6" fmla="*/ 78 w 344"/>
                    <a:gd name="T7" fmla="*/ 286 h 365"/>
                    <a:gd name="T8" fmla="*/ 124 w 344"/>
                    <a:gd name="T9" fmla="*/ 297 h 365"/>
                    <a:gd name="T10" fmla="*/ 129 w 344"/>
                    <a:gd name="T11" fmla="*/ 320 h 365"/>
                    <a:gd name="T12" fmla="*/ 148 w 344"/>
                    <a:gd name="T13" fmla="*/ 338 h 365"/>
                    <a:gd name="T14" fmla="*/ 173 w 344"/>
                    <a:gd name="T15" fmla="*/ 317 h 365"/>
                    <a:gd name="T16" fmla="*/ 186 w 344"/>
                    <a:gd name="T17" fmla="*/ 294 h 365"/>
                    <a:gd name="T18" fmla="*/ 229 w 344"/>
                    <a:gd name="T19" fmla="*/ 286 h 365"/>
                    <a:gd name="T20" fmla="*/ 272 w 344"/>
                    <a:gd name="T21" fmla="*/ 255 h 365"/>
                    <a:gd name="T22" fmla="*/ 307 w 344"/>
                    <a:gd name="T23" fmla="*/ 167 h 365"/>
                    <a:gd name="T24" fmla="*/ 259 w 344"/>
                    <a:gd name="T25" fmla="*/ 92 h 365"/>
                    <a:gd name="T26" fmla="*/ 230 w 344"/>
                    <a:gd name="T27" fmla="*/ 24 h 365"/>
                    <a:gd name="T28" fmla="*/ 187 w 344"/>
                    <a:gd name="T29" fmla="*/ 69 h 365"/>
                    <a:gd name="T30" fmla="*/ 178 w 344"/>
                    <a:gd name="T31" fmla="*/ 53 h 365"/>
                    <a:gd name="T32" fmla="*/ 165 w 344"/>
                    <a:gd name="T33" fmla="*/ 50 h 365"/>
                    <a:gd name="T34" fmla="*/ 100 w 344"/>
                    <a:gd name="T35" fmla="*/ 69 h 365"/>
                    <a:gd name="T36" fmla="*/ 114 w 344"/>
                    <a:gd name="T37" fmla="*/ 38 h 365"/>
                    <a:gd name="T38" fmla="*/ 102 w 344"/>
                    <a:gd name="T39" fmla="*/ 11 h 365"/>
                    <a:gd name="T40" fmla="*/ 48 w 344"/>
                    <a:gd name="T41" fmla="*/ 101 h 365"/>
                    <a:gd name="T42" fmla="*/ 54 w 344"/>
                    <a:gd name="T43" fmla="*/ 128 h 365"/>
                    <a:gd name="T44" fmla="*/ 48 w 344"/>
                    <a:gd name="T45" fmla="*/ 149 h 365"/>
                    <a:gd name="T46" fmla="*/ 33 w 344"/>
                    <a:gd name="T47" fmla="*/ 143 h 365"/>
                    <a:gd name="T48" fmla="*/ 30 w 344"/>
                    <a:gd name="T49" fmla="*/ 110 h 365"/>
                    <a:gd name="T50" fmla="*/ 12 w 344"/>
                    <a:gd name="T51" fmla="*/ 140 h 365"/>
                    <a:gd name="T52" fmla="*/ 12 w 344"/>
                    <a:gd name="T53" fmla="*/ 161 h 365"/>
                    <a:gd name="T54" fmla="*/ 9 w 344"/>
                    <a:gd name="T55" fmla="*/ 172 h 365"/>
                    <a:gd name="T56" fmla="*/ 0 w 344"/>
                    <a:gd name="T57" fmla="*/ 179 h 36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44"/>
                    <a:gd name="T88" fmla="*/ 0 h 365"/>
                    <a:gd name="T89" fmla="*/ 344 w 344"/>
                    <a:gd name="T90" fmla="*/ 365 h 36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44" h="365">
                      <a:moveTo>
                        <a:pt x="0" y="194"/>
                      </a:moveTo>
                      <a:cubicBezTo>
                        <a:pt x="0" y="198"/>
                        <a:pt x="0" y="197"/>
                        <a:pt x="6" y="209"/>
                      </a:cubicBezTo>
                      <a:cubicBezTo>
                        <a:pt x="12" y="221"/>
                        <a:pt x="23" y="250"/>
                        <a:pt x="36" y="266"/>
                      </a:cubicBezTo>
                      <a:cubicBezTo>
                        <a:pt x="49" y="282"/>
                        <a:pt x="70" y="299"/>
                        <a:pt x="87" y="308"/>
                      </a:cubicBezTo>
                      <a:cubicBezTo>
                        <a:pt x="104" y="317"/>
                        <a:pt x="129" y="314"/>
                        <a:pt x="138" y="320"/>
                      </a:cubicBezTo>
                      <a:cubicBezTo>
                        <a:pt x="147" y="326"/>
                        <a:pt x="140" y="337"/>
                        <a:pt x="144" y="344"/>
                      </a:cubicBezTo>
                      <a:cubicBezTo>
                        <a:pt x="148" y="351"/>
                        <a:pt x="157" y="365"/>
                        <a:pt x="165" y="365"/>
                      </a:cubicBezTo>
                      <a:cubicBezTo>
                        <a:pt x="173" y="365"/>
                        <a:pt x="185" y="349"/>
                        <a:pt x="192" y="341"/>
                      </a:cubicBezTo>
                      <a:cubicBezTo>
                        <a:pt x="199" y="333"/>
                        <a:pt x="197" y="322"/>
                        <a:pt x="207" y="317"/>
                      </a:cubicBezTo>
                      <a:cubicBezTo>
                        <a:pt x="217" y="312"/>
                        <a:pt x="239" y="315"/>
                        <a:pt x="255" y="308"/>
                      </a:cubicBezTo>
                      <a:cubicBezTo>
                        <a:pt x="271" y="301"/>
                        <a:pt x="289" y="296"/>
                        <a:pt x="303" y="275"/>
                      </a:cubicBezTo>
                      <a:cubicBezTo>
                        <a:pt x="317" y="254"/>
                        <a:pt x="344" y="208"/>
                        <a:pt x="342" y="179"/>
                      </a:cubicBezTo>
                      <a:cubicBezTo>
                        <a:pt x="340" y="150"/>
                        <a:pt x="302" y="123"/>
                        <a:pt x="288" y="98"/>
                      </a:cubicBezTo>
                      <a:cubicBezTo>
                        <a:pt x="274" y="73"/>
                        <a:pt x="269" y="31"/>
                        <a:pt x="256" y="27"/>
                      </a:cubicBezTo>
                      <a:cubicBezTo>
                        <a:pt x="243" y="23"/>
                        <a:pt x="218" y="70"/>
                        <a:pt x="208" y="75"/>
                      </a:cubicBezTo>
                      <a:cubicBezTo>
                        <a:pt x="198" y="80"/>
                        <a:pt x="202" y="60"/>
                        <a:pt x="198" y="56"/>
                      </a:cubicBezTo>
                      <a:cubicBezTo>
                        <a:pt x="194" y="52"/>
                        <a:pt x="197" y="50"/>
                        <a:pt x="183" y="53"/>
                      </a:cubicBezTo>
                      <a:cubicBezTo>
                        <a:pt x="169" y="56"/>
                        <a:pt x="121" y="77"/>
                        <a:pt x="112" y="75"/>
                      </a:cubicBezTo>
                      <a:cubicBezTo>
                        <a:pt x="103" y="73"/>
                        <a:pt x="126" y="52"/>
                        <a:pt x="126" y="41"/>
                      </a:cubicBezTo>
                      <a:cubicBezTo>
                        <a:pt x="126" y="30"/>
                        <a:pt x="126" y="0"/>
                        <a:pt x="114" y="11"/>
                      </a:cubicBezTo>
                      <a:cubicBezTo>
                        <a:pt x="102" y="22"/>
                        <a:pt x="63" y="89"/>
                        <a:pt x="54" y="110"/>
                      </a:cubicBezTo>
                      <a:cubicBezTo>
                        <a:pt x="45" y="131"/>
                        <a:pt x="60" y="129"/>
                        <a:pt x="60" y="137"/>
                      </a:cubicBezTo>
                      <a:cubicBezTo>
                        <a:pt x="60" y="145"/>
                        <a:pt x="58" y="158"/>
                        <a:pt x="54" y="161"/>
                      </a:cubicBezTo>
                      <a:cubicBezTo>
                        <a:pt x="50" y="164"/>
                        <a:pt x="39" y="162"/>
                        <a:pt x="36" y="155"/>
                      </a:cubicBezTo>
                      <a:cubicBezTo>
                        <a:pt x="33" y="148"/>
                        <a:pt x="37" y="119"/>
                        <a:pt x="33" y="119"/>
                      </a:cubicBezTo>
                      <a:cubicBezTo>
                        <a:pt x="29" y="119"/>
                        <a:pt x="16" y="143"/>
                        <a:pt x="12" y="152"/>
                      </a:cubicBezTo>
                      <a:cubicBezTo>
                        <a:pt x="8" y="161"/>
                        <a:pt x="12" y="168"/>
                        <a:pt x="12" y="173"/>
                      </a:cubicBezTo>
                      <a:cubicBezTo>
                        <a:pt x="12" y="178"/>
                        <a:pt x="11" y="182"/>
                        <a:pt x="9" y="185"/>
                      </a:cubicBezTo>
                      <a:cubicBezTo>
                        <a:pt x="7" y="188"/>
                        <a:pt x="0" y="190"/>
                        <a:pt x="0" y="19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100000">
                      <a:srgbClr val="FFC993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/>
              </p:nvSpPr>
              <p:spPr bwMode="auto">
                <a:xfrm>
                  <a:off x="530" y="3272"/>
                  <a:ext cx="109" cy="32"/>
                </a:xfrm>
                <a:custGeom>
                  <a:avLst/>
                  <a:gdLst>
                    <a:gd name="T0" fmla="*/ 0 w 114"/>
                    <a:gd name="T1" fmla="*/ 0 h 32"/>
                    <a:gd name="T2" fmla="*/ 33 w 114"/>
                    <a:gd name="T3" fmla="*/ 27 h 32"/>
                    <a:gd name="T4" fmla="*/ 53 w 114"/>
                    <a:gd name="T5" fmla="*/ 30 h 32"/>
                    <a:gd name="T6" fmla="*/ 71 w 114"/>
                    <a:gd name="T7" fmla="*/ 27 h 32"/>
                    <a:gd name="T8" fmla="*/ 99 w 114"/>
                    <a:gd name="T9" fmla="*/ 3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32"/>
                    <a:gd name="T17" fmla="*/ 114 w 11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32">
                      <a:moveTo>
                        <a:pt x="0" y="0"/>
                      </a:moveTo>
                      <a:cubicBezTo>
                        <a:pt x="7" y="4"/>
                        <a:pt x="29" y="22"/>
                        <a:pt x="39" y="27"/>
                      </a:cubicBezTo>
                      <a:cubicBezTo>
                        <a:pt x="49" y="32"/>
                        <a:pt x="53" y="30"/>
                        <a:pt x="60" y="30"/>
                      </a:cubicBezTo>
                      <a:cubicBezTo>
                        <a:pt x="67" y="30"/>
                        <a:pt x="72" y="32"/>
                        <a:pt x="81" y="27"/>
                      </a:cubicBezTo>
                      <a:cubicBezTo>
                        <a:pt x="90" y="22"/>
                        <a:pt x="107" y="8"/>
                        <a:pt x="114" y="3"/>
                      </a:cubicBezTo>
                    </a:path>
                  </a:pathLst>
                </a:custGeom>
                <a:noFill/>
                <a:ln w="12700">
                  <a:solidFill>
                    <a:srgbClr val="D20000"/>
                  </a:solidFill>
                  <a:round/>
                  <a:headEnd/>
                  <a:tailEnd type="none" w="sm" len="sm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/>
              </p:nvSpPr>
              <p:spPr bwMode="auto">
                <a:xfrm>
                  <a:off x="566" y="3283"/>
                  <a:ext cx="45" cy="10"/>
                </a:xfrm>
                <a:custGeom>
                  <a:avLst/>
                  <a:gdLst>
                    <a:gd name="T0" fmla="*/ 0 w 45"/>
                    <a:gd name="T1" fmla="*/ 10 h 10"/>
                    <a:gd name="T2" fmla="*/ 10 w 45"/>
                    <a:gd name="T3" fmla="*/ 1 h 10"/>
                    <a:gd name="T4" fmla="*/ 25 w 45"/>
                    <a:gd name="T5" fmla="*/ 4 h 10"/>
                    <a:gd name="T6" fmla="*/ 36 w 45"/>
                    <a:gd name="T7" fmla="*/ 1 h 10"/>
                    <a:gd name="T8" fmla="*/ 45 w 45"/>
                    <a:gd name="T9" fmla="*/ 10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5"/>
                    <a:gd name="T16" fmla="*/ 0 h 10"/>
                    <a:gd name="T17" fmla="*/ 45 w 45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5" h="10">
                      <a:moveTo>
                        <a:pt x="0" y="10"/>
                      </a:moveTo>
                      <a:cubicBezTo>
                        <a:pt x="2" y="8"/>
                        <a:pt x="6" y="2"/>
                        <a:pt x="10" y="1"/>
                      </a:cubicBezTo>
                      <a:cubicBezTo>
                        <a:pt x="14" y="0"/>
                        <a:pt x="21" y="4"/>
                        <a:pt x="25" y="4"/>
                      </a:cubicBezTo>
                      <a:cubicBezTo>
                        <a:pt x="29" y="4"/>
                        <a:pt x="33" y="0"/>
                        <a:pt x="36" y="1"/>
                      </a:cubicBezTo>
                      <a:cubicBezTo>
                        <a:pt x="39" y="2"/>
                        <a:pt x="43" y="8"/>
                        <a:pt x="45" y="1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/>
              </p:nvSpPr>
              <p:spPr bwMode="auto">
                <a:xfrm>
                  <a:off x="513" y="3157"/>
                  <a:ext cx="61" cy="27"/>
                </a:xfrm>
                <a:custGeom>
                  <a:avLst/>
                  <a:gdLst>
                    <a:gd name="T0" fmla="*/ 57 w 63"/>
                    <a:gd name="T1" fmla="*/ 14 h 28"/>
                    <a:gd name="T2" fmla="*/ 30 w 63"/>
                    <a:gd name="T3" fmla="*/ 4 h 28"/>
                    <a:gd name="T4" fmla="*/ 21 w 63"/>
                    <a:gd name="T5" fmla="*/ 4 h 28"/>
                    <a:gd name="T6" fmla="*/ 0 w 63"/>
                    <a:gd name="T7" fmla="*/ 25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28"/>
                    <a:gd name="T14" fmla="*/ 63 w 63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/>
              </p:nvSpPr>
              <p:spPr bwMode="auto">
                <a:xfrm>
                  <a:off x="533" y="3187"/>
                  <a:ext cx="26" cy="26"/>
                </a:xfrm>
                <a:custGeom>
                  <a:avLst/>
                  <a:gdLst>
                    <a:gd name="T0" fmla="*/ 24 w 27"/>
                    <a:gd name="T1" fmla="*/ 12 h 27"/>
                    <a:gd name="T2" fmla="*/ 12 w 27"/>
                    <a:gd name="T3" fmla="*/ 0 h 27"/>
                    <a:gd name="T4" fmla="*/ 0 w 27"/>
                    <a:gd name="T5" fmla="*/ 13 h 27"/>
                    <a:gd name="T6" fmla="*/ 13 w 27"/>
                    <a:gd name="T7" fmla="*/ 24 h 27"/>
                    <a:gd name="T8" fmla="*/ 24 w 27"/>
                    <a:gd name="T9" fmla="*/ 12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27"/>
                    <a:gd name="T17" fmla="*/ 27 w 27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/>
              </p:nvSpPr>
              <p:spPr bwMode="auto">
                <a:xfrm>
                  <a:off x="512" y="3165"/>
                  <a:ext cx="62" cy="36"/>
                </a:xfrm>
                <a:custGeom>
                  <a:avLst/>
                  <a:gdLst>
                    <a:gd name="T0" fmla="*/ 4 w 64"/>
                    <a:gd name="T1" fmla="*/ 31 h 36"/>
                    <a:gd name="T2" fmla="*/ 4 w 64"/>
                    <a:gd name="T3" fmla="*/ 22 h 36"/>
                    <a:gd name="T4" fmla="*/ 28 w 64"/>
                    <a:gd name="T5" fmla="*/ 1 h 36"/>
                    <a:gd name="T6" fmla="*/ 55 w 64"/>
                    <a:gd name="T7" fmla="*/ 13 h 36"/>
                    <a:gd name="T8" fmla="*/ 46 w 64"/>
                    <a:gd name="T9" fmla="*/ 31 h 36"/>
                    <a:gd name="T10" fmla="*/ 31 w 64"/>
                    <a:gd name="T11" fmla="*/ 19 h 36"/>
                    <a:gd name="T12" fmla="*/ 13 w 64"/>
                    <a:gd name="T13" fmla="*/ 34 h 36"/>
                    <a:gd name="T14" fmla="*/ 4 w 64"/>
                    <a:gd name="T15" fmla="*/ 31 h 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4"/>
                    <a:gd name="T25" fmla="*/ 0 h 36"/>
                    <a:gd name="T26" fmla="*/ 64 w 64"/>
                    <a:gd name="T27" fmla="*/ 36 h 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/>
              </p:nvSpPr>
              <p:spPr bwMode="auto">
                <a:xfrm flipH="1">
                  <a:off x="611" y="3153"/>
                  <a:ext cx="61" cy="27"/>
                </a:xfrm>
                <a:custGeom>
                  <a:avLst/>
                  <a:gdLst>
                    <a:gd name="T0" fmla="*/ 57 w 63"/>
                    <a:gd name="T1" fmla="*/ 14 h 28"/>
                    <a:gd name="T2" fmla="*/ 30 w 63"/>
                    <a:gd name="T3" fmla="*/ 4 h 28"/>
                    <a:gd name="T4" fmla="*/ 21 w 63"/>
                    <a:gd name="T5" fmla="*/ 4 h 28"/>
                    <a:gd name="T6" fmla="*/ 0 w 63"/>
                    <a:gd name="T7" fmla="*/ 25 h 2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3"/>
                    <a:gd name="T13" fmla="*/ 0 h 28"/>
                    <a:gd name="T14" fmla="*/ 63 w 63"/>
                    <a:gd name="T15" fmla="*/ 28 h 2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3" h="28">
                      <a:moveTo>
                        <a:pt x="63" y="16"/>
                      </a:moveTo>
                      <a:cubicBezTo>
                        <a:pt x="58" y="14"/>
                        <a:pt x="39" y="6"/>
                        <a:pt x="33" y="4"/>
                      </a:cubicBezTo>
                      <a:cubicBezTo>
                        <a:pt x="27" y="2"/>
                        <a:pt x="29" y="0"/>
                        <a:pt x="24" y="4"/>
                      </a:cubicBezTo>
                      <a:cubicBezTo>
                        <a:pt x="19" y="8"/>
                        <a:pt x="5" y="23"/>
                        <a:pt x="0" y="2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/>
              </p:nvSpPr>
              <p:spPr bwMode="auto">
                <a:xfrm flipH="1">
                  <a:off x="626" y="3183"/>
                  <a:ext cx="26" cy="26"/>
                </a:xfrm>
                <a:custGeom>
                  <a:avLst/>
                  <a:gdLst>
                    <a:gd name="T0" fmla="*/ 24 w 27"/>
                    <a:gd name="T1" fmla="*/ 12 h 27"/>
                    <a:gd name="T2" fmla="*/ 12 w 27"/>
                    <a:gd name="T3" fmla="*/ 0 h 27"/>
                    <a:gd name="T4" fmla="*/ 0 w 27"/>
                    <a:gd name="T5" fmla="*/ 13 h 27"/>
                    <a:gd name="T6" fmla="*/ 13 w 27"/>
                    <a:gd name="T7" fmla="*/ 24 h 27"/>
                    <a:gd name="T8" fmla="*/ 24 w 27"/>
                    <a:gd name="T9" fmla="*/ 12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27"/>
                    <a:gd name="T17" fmla="*/ 27 w 27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27">
                      <a:moveTo>
                        <a:pt x="27" y="12"/>
                      </a:moveTo>
                      <a:cubicBezTo>
                        <a:pt x="27" y="8"/>
                        <a:pt x="16" y="0"/>
                        <a:pt x="12" y="0"/>
                      </a:cubicBezTo>
                      <a:cubicBezTo>
                        <a:pt x="8" y="0"/>
                        <a:pt x="0" y="11"/>
                        <a:pt x="0" y="15"/>
                      </a:cubicBezTo>
                      <a:cubicBezTo>
                        <a:pt x="0" y="19"/>
                        <a:pt x="11" y="27"/>
                        <a:pt x="15" y="27"/>
                      </a:cubicBezTo>
                      <a:cubicBezTo>
                        <a:pt x="19" y="27"/>
                        <a:pt x="27" y="16"/>
                        <a:pt x="27" y="1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/>
              </p:nvSpPr>
              <p:spPr bwMode="auto">
                <a:xfrm flipH="1">
                  <a:off x="611" y="3162"/>
                  <a:ext cx="62" cy="35"/>
                </a:xfrm>
                <a:custGeom>
                  <a:avLst/>
                  <a:gdLst>
                    <a:gd name="T0" fmla="*/ 4 w 64"/>
                    <a:gd name="T1" fmla="*/ 28 h 36"/>
                    <a:gd name="T2" fmla="*/ 4 w 64"/>
                    <a:gd name="T3" fmla="*/ 19 h 36"/>
                    <a:gd name="T4" fmla="*/ 28 w 64"/>
                    <a:gd name="T5" fmla="*/ 1 h 36"/>
                    <a:gd name="T6" fmla="*/ 55 w 64"/>
                    <a:gd name="T7" fmla="*/ 13 h 36"/>
                    <a:gd name="T8" fmla="*/ 46 w 64"/>
                    <a:gd name="T9" fmla="*/ 28 h 36"/>
                    <a:gd name="T10" fmla="*/ 31 w 64"/>
                    <a:gd name="T11" fmla="*/ 18 h 36"/>
                    <a:gd name="T12" fmla="*/ 13 w 64"/>
                    <a:gd name="T13" fmla="*/ 31 h 36"/>
                    <a:gd name="T14" fmla="*/ 4 w 64"/>
                    <a:gd name="T15" fmla="*/ 28 h 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64"/>
                    <a:gd name="T25" fmla="*/ 0 h 36"/>
                    <a:gd name="T26" fmla="*/ 64 w 64"/>
                    <a:gd name="T27" fmla="*/ 36 h 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64" h="36">
                      <a:moveTo>
                        <a:pt x="4" y="31"/>
                      </a:moveTo>
                      <a:cubicBezTo>
                        <a:pt x="3" y="29"/>
                        <a:pt x="0" y="27"/>
                        <a:pt x="4" y="22"/>
                      </a:cubicBezTo>
                      <a:cubicBezTo>
                        <a:pt x="8" y="17"/>
                        <a:pt x="22" y="2"/>
                        <a:pt x="31" y="1"/>
                      </a:cubicBezTo>
                      <a:cubicBezTo>
                        <a:pt x="40" y="0"/>
                        <a:pt x="58" y="8"/>
                        <a:pt x="61" y="13"/>
                      </a:cubicBezTo>
                      <a:cubicBezTo>
                        <a:pt x="64" y="18"/>
                        <a:pt x="56" y="30"/>
                        <a:pt x="52" y="31"/>
                      </a:cubicBezTo>
                      <a:cubicBezTo>
                        <a:pt x="48" y="32"/>
                        <a:pt x="40" y="19"/>
                        <a:pt x="34" y="19"/>
                      </a:cubicBezTo>
                      <a:cubicBezTo>
                        <a:pt x="28" y="19"/>
                        <a:pt x="18" y="32"/>
                        <a:pt x="13" y="34"/>
                      </a:cubicBezTo>
                      <a:cubicBezTo>
                        <a:pt x="8" y="36"/>
                        <a:pt x="4" y="34"/>
                        <a:pt x="4" y="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/>
              </p:nvSpPr>
              <p:spPr bwMode="auto">
                <a:xfrm>
                  <a:off x="592" y="3126"/>
                  <a:ext cx="99" cy="105"/>
                </a:xfrm>
                <a:custGeom>
                  <a:avLst/>
                  <a:gdLst>
                    <a:gd name="T0" fmla="*/ 4 w 102"/>
                    <a:gd name="T1" fmla="*/ 32 h 107"/>
                    <a:gd name="T2" fmla="*/ 34 w 102"/>
                    <a:gd name="T3" fmla="*/ 5 h 107"/>
                    <a:gd name="T4" fmla="*/ 61 w 102"/>
                    <a:gd name="T5" fmla="*/ 5 h 107"/>
                    <a:gd name="T6" fmla="*/ 88 w 102"/>
                    <a:gd name="T7" fmla="*/ 32 h 107"/>
                    <a:gd name="T8" fmla="*/ 88 w 102"/>
                    <a:gd name="T9" fmla="*/ 65 h 107"/>
                    <a:gd name="T10" fmla="*/ 64 w 102"/>
                    <a:gd name="T11" fmla="*/ 95 h 107"/>
                    <a:gd name="T12" fmla="*/ 37 w 102"/>
                    <a:gd name="T13" fmla="*/ 98 h 107"/>
                    <a:gd name="T14" fmla="*/ 13 w 102"/>
                    <a:gd name="T15" fmla="*/ 86 h 107"/>
                    <a:gd name="T16" fmla="*/ 1 w 102"/>
                    <a:gd name="T17" fmla="*/ 62 h 107"/>
                    <a:gd name="T18" fmla="*/ 4 w 102"/>
                    <a:gd name="T19" fmla="*/ 32 h 10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02"/>
                    <a:gd name="T31" fmla="*/ 0 h 107"/>
                    <a:gd name="T32" fmla="*/ 102 w 102"/>
                    <a:gd name="T33" fmla="*/ 107 h 10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02" h="107">
                      <a:moveTo>
                        <a:pt x="4" y="35"/>
                      </a:moveTo>
                      <a:cubicBezTo>
                        <a:pt x="9" y="25"/>
                        <a:pt x="27" y="10"/>
                        <a:pt x="37" y="5"/>
                      </a:cubicBezTo>
                      <a:cubicBezTo>
                        <a:pt x="47" y="0"/>
                        <a:pt x="57" y="0"/>
                        <a:pt x="67" y="5"/>
                      </a:cubicBezTo>
                      <a:cubicBezTo>
                        <a:pt x="77" y="10"/>
                        <a:pt x="92" y="25"/>
                        <a:pt x="97" y="35"/>
                      </a:cubicBezTo>
                      <a:cubicBezTo>
                        <a:pt x="102" y="45"/>
                        <a:pt x="101" y="57"/>
                        <a:pt x="97" y="68"/>
                      </a:cubicBezTo>
                      <a:cubicBezTo>
                        <a:pt x="93" y="79"/>
                        <a:pt x="79" y="95"/>
                        <a:pt x="70" y="101"/>
                      </a:cubicBezTo>
                      <a:cubicBezTo>
                        <a:pt x="61" y="107"/>
                        <a:pt x="49" y="105"/>
                        <a:pt x="40" y="104"/>
                      </a:cubicBezTo>
                      <a:cubicBezTo>
                        <a:pt x="31" y="103"/>
                        <a:pt x="19" y="98"/>
                        <a:pt x="13" y="92"/>
                      </a:cubicBezTo>
                      <a:cubicBezTo>
                        <a:pt x="7" y="86"/>
                        <a:pt x="2" y="74"/>
                        <a:pt x="1" y="65"/>
                      </a:cubicBezTo>
                      <a:cubicBezTo>
                        <a:pt x="0" y="56"/>
                        <a:pt x="4" y="41"/>
                        <a:pt x="4" y="3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/>
              </p:nvSpPr>
              <p:spPr bwMode="auto">
                <a:xfrm>
                  <a:off x="491" y="3132"/>
                  <a:ext cx="99" cy="103"/>
                </a:xfrm>
                <a:custGeom>
                  <a:avLst/>
                  <a:gdLst>
                    <a:gd name="T0" fmla="*/ 1 w 99"/>
                    <a:gd name="T1" fmla="*/ 31 h 103"/>
                    <a:gd name="T2" fmla="*/ 27 w 99"/>
                    <a:gd name="T3" fmla="*/ 8 h 103"/>
                    <a:gd name="T4" fmla="*/ 70 w 99"/>
                    <a:gd name="T5" fmla="*/ 5 h 103"/>
                    <a:gd name="T6" fmla="*/ 96 w 99"/>
                    <a:gd name="T7" fmla="*/ 37 h 103"/>
                    <a:gd name="T8" fmla="*/ 90 w 99"/>
                    <a:gd name="T9" fmla="*/ 73 h 103"/>
                    <a:gd name="T10" fmla="*/ 70 w 99"/>
                    <a:gd name="T11" fmla="*/ 96 h 103"/>
                    <a:gd name="T12" fmla="*/ 58 w 99"/>
                    <a:gd name="T13" fmla="*/ 101 h 103"/>
                    <a:gd name="T14" fmla="*/ 30 w 99"/>
                    <a:gd name="T15" fmla="*/ 99 h 103"/>
                    <a:gd name="T16" fmla="*/ 7 w 99"/>
                    <a:gd name="T17" fmla="*/ 78 h 103"/>
                    <a:gd name="T18" fmla="*/ 1 w 99"/>
                    <a:gd name="T19" fmla="*/ 59 h 103"/>
                    <a:gd name="T20" fmla="*/ 1 w 99"/>
                    <a:gd name="T21" fmla="*/ 31 h 103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99"/>
                    <a:gd name="T34" fmla="*/ 0 h 103"/>
                    <a:gd name="T35" fmla="*/ 99 w 99"/>
                    <a:gd name="T36" fmla="*/ 103 h 103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99" h="103">
                      <a:moveTo>
                        <a:pt x="1" y="31"/>
                      </a:moveTo>
                      <a:cubicBezTo>
                        <a:pt x="5" y="23"/>
                        <a:pt x="15" y="12"/>
                        <a:pt x="27" y="8"/>
                      </a:cubicBezTo>
                      <a:cubicBezTo>
                        <a:pt x="38" y="4"/>
                        <a:pt x="59" y="0"/>
                        <a:pt x="70" y="5"/>
                      </a:cubicBezTo>
                      <a:cubicBezTo>
                        <a:pt x="82" y="10"/>
                        <a:pt x="93" y="26"/>
                        <a:pt x="96" y="37"/>
                      </a:cubicBezTo>
                      <a:cubicBezTo>
                        <a:pt x="99" y="48"/>
                        <a:pt x="94" y="63"/>
                        <a:pt x="90" y="73"/>
                      </a:cubicBezTo>
                      <a:cubicBezTo>
                        <a:pt x="87" y="82"/>
                        <a:pt x="75" y="91"/>
                        <a:pt x="70" y="96"/>
                      </a:cubicBezTo>
                      <a:cubicBezTo>
                        <a:pt x="65" y="101"/>
                        <a:pt x="65" y="100"/>
                        <a:pt x="58" y="101"/>
                      </a:cubicBezTo>
                      <a:cubicBezTo>
                        <a:pt x="51" y="102"/>
                        <a:pt x="38" y="103"/>
                        <a:pt x="30" y="99"/>
                      </a:cubicBezTo>
                      <a:cubicBezTo>
                        <a:pt x="22" y="95"/>
                        <a:pt x="12" y="85"/>
                        <a:pt x="7" y="78"/>
                      </a:cubicBezTo>
                      <a:cubicBezTo>
                        <a:pt x="2" y="71"/>
                        <a:pt x="2" y="67"/>
                        <a:pt x="1" y="59"/>
                      </a:cubicBezTo>
                      <a:cubicBezTo>
                        <a:pt x="0" y="51"/>
                        <a:pt x="1" y="37"/>
                        <a:pt x="1" y="3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/>
              </p:nvSpPr>
              <p:spPr bwMode="auto">
                <a:xfrm>
                  <a:off x="637" y="3213"/>
                  <a:ext cx="67" cy="80"/>
                </a:xfrm>
                <a:custGeom>
                  <a:avLst/>
                  <a:gdLst>
                    <a:gd name="T0" fmla="*/ 53 w 70"/>
                    <a:gd name="T1" fmla="*/ 6 h 82"/>
                    <a:gd name="T2" fmla="*/ 55 w 70"/>
                    <a:gd name="T3" fmla="*/ 36 h 82"/>
                    <a:gd name="T4" fmla="*/ 37 w 70"/>
                    <a:gd name="T5" fmla="*/ 75 h 82"/>
                    <a:gd name="T6" fmla="*/ 3 w 70"/>
                    <a:gd name="T7" fmla="*/ 27 h 82"/>
                    <a:gd name="T8" fmla="*/ 53 w 70"/>
                    <a:gd name="T9" fmla="*/ 6 h 8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"/>
                    <a:gd name="T16" fmla="*/ 0 h 82"/>
                    <a:gd name="T17" fmla="*/ 70 w 70"/>
                    <a:gd name="T18" fmla="*/ 82 h 8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" h="82">
                      <a:moveTo>
                        <a:pt x="60" y="6"/>
                      </a:moveTo>
                      <a:cubicBezTo>
                        <a:pt x="70" y="8"/>
                        <a:pt x="66" y="27"/>
                        <a:pt x="63" y="39"/>
                      </a:cubicBezTo>
                      <a:cubicBezTo>
                        <a:pt x="60" y="51"/>
                        <a:pt x="53" y="82"/>
                        <a:pt x="43" y="81"/>
                      </a:cubicBezTo>
                      <a:cubicBezTo>
                        <a:pt x="33" y="80"/>
                        <a:pt x="0" y="42"/>
                        <a:pt x="3" y="30"/>
                      </a:cubicBezTo>
                      <a:cubicBezTo>
                        <a:pt x="6" y="18"/>
                        <a:pt x="50" y="0"/>
                        <a:pt x="60" y="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/>
              </p:nvSpPr>
              <p:spPr bwMode="auto">
                <a:xfrm>
                  <a:off x="468" y="3219"/>
                  <a:ext cx="75" cy="67"/>
                </a:xfrm>
                <a:custGeom>
                  <a:avLst/>
                  <a:gdLst>
                    <a:gd name="T0" fmla="*/ 0 w 75"/>
                    <a:gd name="T1" fmla="*/ 26 h 67"/>
                    <a:gd name="T2" fmla="*/ 12 w 75"/>
                    <a:gd name="T3" fmla="*/ 53 h 67"/>
                    <a:gd name="T4" fmla="*/ 42 w 75"/>
                    <a:gd name="T5" fmla="*/ 56 h 67"/>
                    <a:gd name="T6" fmla="*/ 54 w 75"/>
                    <a:gd name="T7" fmla="*/ 62 h 67"/>
                    <a:gd name="T8" fmla="*/ 72 w 75"/>
                    <a:gd name="T9" fmla="*/ 26 h 67"/>
                    <a:gd name="T10" fmla="*/ 36 w 75"/>
                    <a:gd name="T11" fmla="*/ 14 h 67"/>
                    <a:gd name="T12" fmla="*/ 15 w 75"/>
                    <a:gd name="T13" fmla="*/ 2 h 67"/>
                    <a:gd name="T14" fmla="*/ 0 w 75"/>
                    <a:gd name="T15" fmla="*/ 26 h 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75"/>
                    <a:gd name="T25" fmla="*/ 0 h 67"/>
                    <a:gd name="T26" fmla="*/ 75 w 75"/>
                    <a:gd name="T27" fmla="*/ 67 h 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75" h="67">
                      <a:moveTo>
                        <a:pt x="0" y="26"/>
                      </a:moveTo>
                      <a:cubicBezTo>
                        <a:pt x="0" y="34"/>
                        <a:pt x="5" y="48"/>
                        <a:pt x="12" y="53"/>
                      </a:cubicBezTo>
                      <a:cubicBezTo>
                        <a:pt x="19" y="58"/>
                        <a:pt x="35" y="55"/>
                        <a:pt x="42" y="56"/>
                      </a:cubicBezTo>
                      <a:cubicBezTo>
                        <a:pt x="49" y="57"/>
                        <a:pt x="49" y="67"/>
                        <a:pt x="54" y="62"/>
                      </a:cubicBezTo>
                      <a:cubicBezTo>
                        <a:pt x="59" y="57"/>
                        <a:pt x="75" y="34"/>
                        <a:pt x="72" y="26"/>
                      </a:cubicBezTo>
                      <a:cubicBezTo>
                        <a:pt x="69" y="18"/>
                        <a:pt x="45" y="18"/>
                        <a:pt x="36" y="14"/>
                      </a:cubicBezTo>
                      <a:cubicBezTo>
                        <a:pt x="27" y="10"/>
                        <a:pt x="21" y="0"/>
                        <a:pt x="15" y="2"/>
                      </a:cubicBezTo>
                      <a:cubicBezTo>
                        <a:pt x="9" y="4"/>
                        <a:pt x="3" y="21"/>
                        <a:pt x="0" y="26"/>
                      </a:cubicBezTo>
                      <a:close/>
                    </a:path>
                  </a:pathLst>
                </a:custGeom>
                <a:solidFill>
                  <a:srgbClr val="FDA1F0"/>
                </a:solidFill>
                <a:ln w="317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/>
              </p:nvSpPr>
              <p:spPr bwMode="auto">
                <a:xfrm>
                  <a:off x="754" y="3568"/>
                  <a:ext cx="89" cy="108"/>
                </a:xfrm>
                <a:custGeom>
                  <a:avLst/>
                  <a:gdLst>
                    <a:gd name="T0" fmla="*/ 54 w 100"/>
                    <a:gd name="T1" fmla="*/ 4 h 116"/>
                    <a:gd name="T2" fmla="*/ 54 w 100"/>
                    <a:gd name="T3" fmla="*/ 0 h 116"/>
                    <a:gd name="T4" fmla="*/ 70 w 100"/>
                    <a:gd name="T5" fmla="*/ 45 h 116"/>
                    <a:gd name="T6" fmla="*/ 20 w 100"/>
                    <a:gd name="T7" fmla="*/ 94 h 116"/>
                    <a:gd name="T8" fmla="*/ 0 w 100"/>
                    <a:gd name="T9" fmla="*/ 64 h 116"/>
                    <a:gd name="T10" fmla="*/ 54 w 100"/>
                    <a:gd name="T11" fmla="*/ 4 h 1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0"/>
                    <a:gd name="T19" fmla="*/ 0 h 116"/>
                    <a:gd name="T20" fmla="*/ 100 w 100"/>
                    <a:gd name="T21" fmla="*/ 116 h 1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6" name="Freeform 47"/>
              <p:cNvSpPr>
                <a:spLocks/>
              </p:cNvSpPr>
              <p:nvPr/>
            </p:nvSpPr>
            <p:spPr bwMode="auto">
              <a:xfrm>
                <a:off x="570" y="3232"/>
                <a:ext cx="39" cy="15"/>
              </a:xfrm>
              <a:custGeom>
                <a:avLst/>
                <a:gdLst>
                  <a:gd name="T0" fmla="*/ 0 w 39"/>
                  <a:gd name="T1" fmla="*/ 10 h 15"/>
                  <a:gd name="T2" fmla="*/ 6 w 39"/>
                  <a:gd name="T3" fmla="*/ 13 h 15"/>
                  <a:gd name="T4" fmla="*/ 18 w 39"/>
                  <a:gd name="T5" fmla="*/ 0 h 15"/>
                  <a:gd name="T6" fmla="*/ 30 w 39"/>
                  <a:gd name="T7" fmla="*/ 13 h 15"/>
                  <a:gd name="T8" fmla="*/ 39 w 39"/>
                  <a:gd name="T9" fmla="*/ 1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15"/>
                  <a:gd name="T17" fmla="*/ 39 w 3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15">
                    <a:moveTo>
                      <a:pt x="0" y="10"/>
                    </a:moveTo>
                    <a:cubicBezTo>
                      <a:pt x="1" y="10"/>
                      <a:pt x="3" y="15"/>
                      <a:pt x="6" y="13"/>
                    </a:cubicBezTo>
                    <a:cubicBezTo>
                      <a:pt x="9" y="11"/>
                      <a:pt x="14" y="0"/>
                      <a:pt x="18" y="0"/>
                    </a:cubicBezTo>
                    <a:cubicBezTo>
                      <a:pt x="22" y="0"/>
                      <a:pt x="27" y="11"/>
                      <a:pt x="30" y="13"/>
                    </a:cubicBezTo>
                    <a:cubicBezTo>
                      <a:pt x="33" y="15"/>
                      <a:pt x="37" y="11"/>
                      <a:pt x="39" y="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5055" y="3203"/>
              <a:ext cx="498" cy="959"/>
              <a:chOff x="768" y="48"/>
              <a:chExt cx="581" cy="1050"/>
            </a:xfrm>
          </p:grpSpPr>
          <p:grpSp>
            <p:nvGrpSpPr>
              <p:cNvPr id="11" name="Group 49"/>
              <p:cNvGrpSpPr>
                <a:grpSpLocks/>
              </p:cNvGrpSpPr>
              <p:nvPr/>
            </p:nvGrpSpPr>
            <p:grpSpPr bwMode="auto">
              <a:xfrm>
                <a:off x="768" y="48"/>
                <a:ext cx="581" cy="1050"/>
                <a:chOff x="1680" y="1488"/>
                <a:chExt cx="581" cy="1050"/>
              </a:xfrm>
            </p:grpSpPr>
            <p:sp>
              <p:nvSpPr>
                <p:cNvPr id="13" name="Freeform 50"/>
                <p:cNvSpPr>
                  <a:spLocks/>
                </p:cNvSpPr>
                <p:nvPr/>
              </p:nvSpPr>
              <p:spPr bwMode="auto">
                <a:xfrm>
                  <a:off x="1971" y="2252"/>
                  <a:ext cx="0" cy="241"/>
                </a:xfrm>
                <a:custGeom>
                  <a:avLst/>
                  <a:gdLst>
                    <a:gd name="T0" fmla="*/ 0 w 1"/>
                    <a:gd name="T1" fmla="*/ 0 h 256"/>
                    <a:gd name="T2" fmla="*/ 0 w 1"/>
                    <a:gd name="T3" fmla="*/ 214 h 256"/>
                    <a:gd name="T4" fmla="*/ 0 60000 65536"/>
                    <a:gd name="T5" fmla="*/ 0 60000 65536"/>
                    <a:gd name="T6" fmla="*/ 0 w 1"/>
                    <a:gd name="T7" fmla="*/ 0 h 256"/>
                    <a:gd name="T8" fmla="*/ 0 w 1"/>
                    <a:gd name="T9" fmla="*/ 256 h 25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256">
                      <a:moveTo>
                        <a:pt x="0" y="0"/>
                      </a:moveTo>
                      <a:lnTo>
                        <a:pt x="0" y="25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" name="Freeform 51"/>
                <p:cNvSpPr>
                  <a:spLocks/>
                </p:cNvSpPr>
                <p:nvPr/>
              </p:nvSpPr>
              <p:spPr bwMode="auto">
                <a:xfrm>
                  <a:off x="1768" y="2105"/>
                  <a:ext cx="406" cy="399"/>
                </a:xfrm>
                <a:custGeom>
                  <a:avLst/>
                  <a:gdLst>
                    <a:gd name="T0" fmla="*/ 52 w 468"/>
                    <a:gd name="T1" fmla="*/ 8 h 423"/>
                    <a:gd name="T2" fmla="*/ 205 w 468"/>
                    <a:gd name="T3" fmla="*/ 8 h 423"/>
                    <a:gd name="T4" fmla="*/ 239 w 468"/>
                    <a:gd name="T5" fmla="*/ 8 h 423"/>
                    <a:gd name="T6" fmla="*/ 252 w 468"/>
                    <a:gd name="T7" fmla="*/ 24 h 423"/>
                    <a:gd name="T8" fmla="*/ 272 w 468"/>
                    <a:gd name="T9" fmla="*/ 71 h 423"/>
                    <a:gd name="T10" fmla="*/ 283 w 468"/>
                    <a:gd name="T11" fmla="*/ 111 h 423"/>
                    <a:gd name="T12" fmla="*/ 303 w 468"/>
                    <a:gd name="T13" fmla="*/ 168 h 423"/>
                    <a:gd name="T14" fmla="*/ 303 w 468"/>
                    <a:gd name="T15" fmla="*/ 248 h 423"/>
                    <a:gd name="T16" fmla="*/ 285 w 468"/>
                    <a:gd name="T17" fmla="*/ 291 h 423"/>
                    <a:gd name="T18" fmla="*/ 280 w 468"/>
                    <a:gd name="T19" fmla="*/ 339 h 423"/>
                    <a:gd name="T20" fmla="*/ 278 w 468"/>
                    <a:gd name="T21" fmla="*/ 353 h 423"/>
                    <a:gd name="T22" fmla="*/ 257 w 468"/>
                    <a:gd name="T23" fmla="*/ 325 h 423"/>
                    <a:gd name="T24" fmla="*/ 241 w 468"/>
                    <a:gd name="T25" fmla="*/ 312 h 423"/>
                    <a:gd name="T26" fmla="*/ 207 w 468"/>
                    <a:gd name="T27" fmla="*/ 303 h 423"/>
                    <a:gd name="T28" fmla="*/ 179 w 468"/>
                    <a:gd name="T29" fmla="*/ 319 h 423"/>
                    <a:gd name="T30" fmla="*/ 155 w 468"/>
                    <a:gd name="T31" fmla="*/ 342 h 423"/>
                    <a:gd name="T32" fmla="*/ 145 w 468"/>
                    <a:gd name="T33" fmla="*/ 329 h 423"/>
                    <a:gd name="T34" fmla="*/ 108 w 468"/>
                    <a:gd name="T35" fmla="*/ 308 h 423"/>
                    <a:gd name="T36" fmla="*/ 69 w 468"/>
                    <a:gd name="T37" fmla="*/ 308 h 423"/>
                    <a:gd name="T38" fmla="*/ 48 w 468"/>
                    <a:gd name="T39" fmla="*/ 336 h 423"/>
                    <a:gd name="T40" fmla="*/ 32 w 468"/>
                    <a:gd name="T41" fmla="*/ 346 h 423"/>
                    <a:gd name="T42" fmla="*/ 20 w 468"/>
                    <a:gd name="T43" fmla="*/ 329 h 423"/>
                    <a:gd name="T44" fmla="*/ 9 w 468"/>
                    <a:gd name="T45" fmla="*/ 286 h 423"/>
                    <a:gd name="T46" fmla="*/ 1 w 468"/>
                    <a:gd name="T47" fmla="*/ 228 h 423"/>
                    <a:gd name="T48" fmla="*/ 3 w 468"/>
                    <a:gd name="T49" fmla="*/ 178 h 423"/>
                    <a:gd name="T50" fmla="*/ 20 w 468"/>
                    <a:gd name="T51" fmla="*/ 127 h 423"/>
                    <a:gd name="T52" fmla="*/ 37 w 468"/>
                    <a:gd name="T53" fmla="*/ 84 h 423"/>
                    <a:gd name="T54" fmla="*/ 52 w 468"/>
                    <a:gd name="T55" fmla="*/ 8 h 423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468"/>
                    <a:gd name="T85" fmla="*/ 0 h 423"/>
                    <a:gd name="T86" fmla="*/ 468 w 468"/>
                    <a:gd name="T87" fmla="*/ 423 h 423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468" h="423">
                      <a:moveTo>
                        <a:pt x="79" y="8"/>
                      </a:moveTo>
                      <a:cubicBezTo>
                        <a:pt x="118" y="0"/>
                        <a:pt x="265" y="8"/>
                        <a:pt x="313" y="8"/>
                      </a:cubicBezTo>
                      <a:cubicBezTo>
                        <a:pt x="361" y="8"/>
                        <a:pt x="355" y="5"/>
                        <a:pt x="367" y="8"/>
                      </a:cubicBezTo>
                      <a:cubicBezTo>
                        <a:pt x="379" y="11"/>
                        <a:pt x="377" y="15"/>
                        <a:pt x="385" y="28"/>
                      </a:cubicBezTo>
                      <a:cubicBezTo>
                        <a:pt x="393" y="41"/>
                        <a:pt x="409" y="67"/>
                        <a:pt x="417" y="84"/>
                      </a:cubicBezTo>
                      <a:cubicBezTo>
                        <a:pt x="425" y="101"/>
                        <a:pt x="425" y="113"/>
                        <a:pt x="433" y="132"/>
                      </a:cubicBezTo>
                      <a:cubicBezTo>
                        <a:pt x="441" y="151"/>
                        <a:pt x="458" y="173"/>
                        <a:pt x="463" y="200"/>
                      </a:cubicBezTo>
                      <a:cubicBezTo>
                        <a:pt x="468" y="227"/>
                        <a:pt x="467" y="271"/>
                        <a:pt x="463" y="296"/>
                      </a:cubicBezTo>
                      <a:cubicBezTo>
                        <a:pt x="459" y="321"/>
                        <a:pt x="443" y="330"/>
                        <a:pt x="437" y="348"/>
                      </a:cubicBezTo>
                      <a:cubicBezTo>
                        <a:pt x="431" y="366"/>
                        <a:pt x="431" y="392"/>
                        <a:pt x="429" y="404"/>
                      </a:cubicBezTo>
                      <a:cubicBezTo>
                        <a:pt x="427" y="416"/>
                        <a:pt x="431" y="423"/>
                        <a:pt x="425" y="420"/>
                      </a:cubicBezTo>
                      <a:cubicBezTo>
                        <a:pt x="419" y="417"/>
                        <a:pt x="402" y="396"/>
                        <a:pt x="393" y="388"/>
                      </a:cubicBezTo>
                      <a:cubicBezTo>
                        <a:pt x="384" y="380"/>
                        <a:pt x="382" y="377"/>
                        <a:pt x="369" y="372"/>
                      </a:cubicBezTo>
                      <a:cubicBezTo>
                        <a:pt x="356" y="367"/>
                        <a:pt x="333" y="359"/>
                        <a:pt x="317" y="360"/>
                      </a:cubicBezTo>
                      <a:cubicBezTo>
                        <a:pt x="301" y="361"/>
                        <a:pt x="286" y="372"/>
                        <a:pt x="273" y="380"/>
                      </a:cubicBezTo>
                      <a:cubicBezTo>
                        <a:pt x="260" y="388"/>
                        <a:pt x="245" y="406"/>
                        <a:pt x="237" y="408"/>
                      </a:cubicBezTo>
                      <a:cubicBezTo>
                        <a:pt x="229" y="410"/>
                        <a:pt x="235" y="399"/>
                        <a:pt x="223" y="392"/>
                      </a:cubicBezTo>
                      <a:cubicBezTo>
                        <a:pt x="211" y="385"/>
                        <a:pt x="185" y="372"/>
                        <a:pt x="165" y="368"/>
                      </a:cubicBezTo>
                      <a:cubicBezTo>
                        <a:pt x="145" y="364"/>
                        <a:pt x="120" y="363"/>
                        <a:pt x="105" y="368"/>
                      </a:cubicBezTo>
                      <a:cubicBezTo>
                        <a:pt x="90" y="373"/>
                        <a:pt x="82" y="393"/>
                        <a:pt x="73" y="400"/>
                      </a:cubicBezTo>
                      <a:cubicBezTo>
                        <a:pt x="64" y="407"/>
                        <a:pt x="56" y="413"/>
                        <a:pt x="49" y="412"/>
                      </a:cubicBezTo>
                      <a:cubicBezTo>
                        <a:pt x="42" y="411"/>
                        <a:pt x="37" y="404"/>
                        <a:pt x="31" y="392"/>
                      </a:cubicBezTo>
                      <a:cubicBezTo>
                        <a:pt x="25" y="380"/>
                        <a:pt x="18" y="360"/>
                        <a:pt x="13" y="340"/>
                      </a:cubicBezTo>
                      <a:cubicBezTo>
                        <a:pt x="8" y="320"/>
                        <a:pt x="2" y="293"/>
                        <a:pt x="1" y="272"/>
                      </a:cubicBezTo>
                      <a:cubicBezTo>
                        <a:pt x="0" y="251"/>
                        <a:pt x="0" y="232"/>
                        <a:pt x="5" y="212"/>
                      </a:cubicBezTo>
                      <a:cubicBezTo>
                        <a:pt x="10" y="192"/>
                        <a:pt x="22" y="171"/>
                        <a:pt x="31" y="152"/>
                      </a:cubicBezTo>
                      <a:cubicBezTo>
                        <a:pt x="40" y="133"/>
                        <a:pt x="49" y="124"/>
                        <a:pt x="57" y="100"/>
                      </a:cubicBezTo>
                      <a:cubicBezTo>
                        <a:pt x="65" y="76"/>
                        <a:pt x="75" y="27"/>
                        <a:pt x="79" y="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66CC"/>
                    </a:gs>
                    <a:gs pos="50000">
                      <a:srgbClr val="000099"/>
                    </a:gs>
                    <a:gs pos="100000">
                      <a:srgbClr val="0066CC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" name="Freeform 52"/>
                <p:cNvSpPr>
                  <a:spLocks/>
                </p:cNvSpPr>
                <p:nvPr/>
              </p:nvSpPr>
              <p:spPr bwMode="auto">
                <a:xfrm>
                  <a:off x="1962" y="2112"/>
                  <a:ext cx="41" cy="136"/>
                </a:xfrm>
                <a:custGeom>
                  <a:avLst/>
                  <a:gdLst>
                    <a:gd name="T0" fmla="*/ 0 w 48"/>
                    <a:gd name="T1" fmla="*/ 0 h 144"/>
                    <a:gd name="T2" fmla="*/ 30 w 48"/>
                    <a:gd name="T3" fmla="*/ 0 h 144"/>
                    <a:gd name="T4" fmla="*/ 30 w 48"/>
                    <a:gd name="T5" fmla="*/ 121 h 144"/>
                    <a:gd name="T6" fmla="*/ 0 w 48"/>
                    <a:gd name="T7" fmla="*/ 121 h 144"/>
                    <a:gd name="T8" fmla="*/ 0 w 48"/>
                    <a:gd name="T9" fmla="*/ 0 h 1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8"/>
                    <a:gd name="T16" fmla="*/ 0 h 144"/>
                    <a:gd name="T17" fmla="*/ 48 w 48"/>
                    <a:gd name="T18" fmla="*/ 144 h 1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8" h="144">
                      <a:moveTo>
                        <a:pt x="0" y="0"/>
                      </a:moveTo>
                      <a:lnTo>
                        <a:pt x="48" y="0"/>
                      </a:lnTo>
                      <a:lnTo>
                        <a:pt x="48" y="144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" name="Freeform 53"/>
                <p:cNvSpPr>
                  <a:spLocks/>
                </p:cNvSpPr>
                <p:nvPr/>
              </p:nvSpPr>
              <p:spPr bwMode="auto">
                <a:xfrm>
                  <a:off x="2040" y="2108"/>
                  <a:ext cx="111" cy="136"/>
                </a:xfrm>
                <a:custGeom>
                  <a:avLst/>
                  <a:gdLst>
                    <a:gd name="T0" fmla="*/ 82 w 128"/>
                    <a:gd name="T1" fmla="*/ 112 h 144"/>
                    <a:gd name="T2" fmla="*/ 83 w 128"/>
                    <a:gd name="T3" fmla="*/ 121 h 144"/>
                    <a:gd name="T4" fmla="*/ 0 w 128"/>
                    <a:gd name="T5" fmla="*/ 4 h 144"/>
                    <a:gd name="T6" fmla="*/ 39 w 128"/>
                    <a:gd name="T7" fmla="*/ 0 h 144"/>
                    <a:gd name="T8" fmla="*/ 82 w 128"/>
                    <a:gd name="T9" fmla="*/ 112 h 1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8"/>
                    <a:gd name="T16" fmla="*/ 0 h 144"/>
                    <a:gd name="T17" fmla="*/ 128 w 128"/>
                    <a:gd name="T18" fmla="*/ 144 h 1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8" h="144">
                      <a:moveTo>
                        <a:pt x="127" y="133"/>
                      </a:moveTo>
                      <a:lnTo>
                        <a:pt x="128" y="144"/>
                      </a:lnTo>
                      <a:lnTo>
                        <a:pt x="0" y="4"/>
                      </a:lnTo>
                      <a:lnTo>
                        <a:pt x="60" y="0"/>
                      </a:lnTo>
                      <a:lnTo>
                        <a:pt x="127" y="133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" name="Freeform 54"/>
                <p:cNvSpPr>
                  <a:spLocks/>
                </p:cNvSpPr>
                <p:nvPr/>
              </p:nvSpPr>
              <p:spPr bwMode="auto">
                <a:xfrm>
                  <a:off x="1800" y="2105"/>
                  <a:ext cx="90" cy="143"/>
                </a:xfrm>
                <a:custGeom>
                  <a:avLst/>
                  <a:gdLst>
                    <a:gd name="T0" fmla="*/ 0 w 104"/>
                    <a:gd name="T1" fmla="*/ 127 h 152"/>
                    <a:gd name="T2" fmla="*/ 5 w 104"/>
                    <a:gd name="T3" fmla="*/ 113 h 152"/>
                    <a:gd name="T4" fmla="*/ 29 w 104"/>
                    <a:gd name="T5" fmla="*/ 0 h 152"/>
                    <a:gd name="T6" fmla="*/ 68 w 104"/>
                    <a:gd name="T7" fmla="*/ 8 h 152"/>
                    <a:gd name="T8" fmla="*/ 0 w 104"/>
                    <a:gd name="T9" fmla="*/ 127 h 1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4"/>
                    <a:gd name="T16" fmla="*/ 0 h 152"/>
                    <a:gd name="T17" fmla="*/ 104 w 104"/>
                    <a:gd name="T18" fmla="*/ 152 h 1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4" h="152">
                      <a:moveTo>
                        <a:pt x="0" y="152"/>
                      </a:moveTo>
                      <a:lnTo>
                        <a:pt x="8" y="136"/>
                      </a:lnTo>
                      <a:lnTo>
                        <a:pt x="44" y="0"/>
                      </a:lnTo>
                      <a:lnTo>
                        <a:pt x="104" y="8"/>
                      </a:lnTo>
                      <a:lnTo>
                        <a:pt x="0" y="152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" name="Freeform 55"/>
                <p:cNvSpPr>
                  <a:spLocks/>
                </p:cNvSpPr>
                <p:nvPr/>
              </p:nvSpPr>
              <p:spPr bwMode="auto">
                <a:xfrm>
                  <a:off x="1831" y="1912"/>
                  <a:ext cx="272" cy="203"/>
                </a:xfrm>
                <a:custGeom>
                  <a:avLst/>
                  <a:gdLst>
                    <a:gd name="T0" fmla="*/ 3 w 313"/>
                    <a:gd name="T1" fmla="*/ 178 h 215"/>
                    <a:gd name="T2" fmla="*/ 29 w 313"/>
                    <a:gd name="T3" fmla="*/ 175 h 215"/>
                    <a:gd name="T4" fmla="*/ 173 w 313"/>
                    <a:gd name="T5" fmla="*/ 172 h 215"/>
                    <a:gd name="T6" fmla="*/ 199 w 313"/>
                    <a:gd name="T7" fmla="*/ 172 h 215"/>
                    <a:gd name="T8" fmla="*/ 205 w 313"/>
                    <a:gd name="T9" fmla="*/ 128 h 215"/>
                    <a:gd name="T10" fmla="*/ 202 w 313"/>
                    <a:gd name="T11" fmla="*/ 77 h 215"/>
                    <a:gd name="T12" fmla="*/ 187 w 313"/>
                    <a:gd name="T13" fmla="*/ 34 h 215"/>
                    <a:gd name="T14" fmla="*/ 163 w 313"/>
                    <a:gd name="T15" fmla="*/ 17 h 215"/>
                    <a:gd name="T16" fmla="*/ 134 w 313"/>
                    <a:gd name="T17" fmla="*/ 4 h 215"/>
                    <a:gd name="T18" fmla="*/ 105 w 313"/>
                    <a:gd name="T19" fmla="*/ 38 h 215"/>
                    <a:gd name="T20" fmla="*/ 100 w 313"/>
                    <a:gd name="T21" fmla="*/ 38 h 215"/>
                    <a:gd name="T22" fmla="*/ 71 w 313"/>
                    <a:gd name="T23" fmla="*/ 8 h 215"/>
                    <a:gd name="T24" fmla="*/ 53 w 313"/>
                    <a:gd name="T25" fmla="*/ 13 h 215"/>
                    <a:gd name="T26" fmla="*/ 29 w 313"/>
                    <a:gd name="T27" fmla="*/ 40 h 215"/>
                    <a:gd name="T28" fmla="*/ 10 w 313"/>
                    <a:gd name="T29" fmla="*/ 71 h 215"/>
                    <a:gd name="T30" fmla="*/ 3 w 313"/>
                    <a:gd name="T31" fmla="*/ 98 h 215"/>
                    <a:gd name="T32" fmla="*/ 3 w 313"/>
                    <a:gd name="T33" fmla="*/ 138 h 215"/>
                    <a:gd name="T34" fmla="*/ 0 w 313"/>
                    <a:gd name="T35" fmla="*/ 161 h 215"/>
                    <a:gd name="T36" fmla="*/ 3 w 313"/>
                    <a:gd name="T37" fmla="*/ 178 h 21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13"/>
                    <a:gd name="T58" fmla="*/ 0 h 215"/>
                    <a:gd name="T59" fmla="*/ 313 w 313"/>
                    <a:gd name="T60" fmla="*/ 215 h 21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13" h="215">
                      <a:moveTo>
                        <a:pt x="6" y="212"/>
                      </a:moveTo>
                      <a:cubicBezTo>
                        <a:pt x="13" y="215"/>
                        <a:pt x="1" y="209"/>
                        <a:pt x="44" y="208"/>
                      </a:cubicBezTo>
                      <a:cubicBezTo>
                        <a:pt x="87" y="207"/>
                        <a:pt x="221" y="205"/>
                        <a:pt x="264" y="204"/>
                      </a:cubicBezTo>
                      <a:cubicBezTo>
                        <a:pt x="307" y="203"/>
                        <a:pt x="296" y="213"/>
                        <a:pt x="304" y="204"/>
                      </a:cubicBezTo>
                      <a:cubicBezTo>
                        <a:pt x="312" y="195"/>
                        <a:pt x="311" y="171"/>
                        <a:pt x="312" y="152"/>
                      </a:cubicBezTo>
                      <a:cubicBezTo>
                        <a:pt x="313" y="133"/>
                        <a:pt x="313" y="111"/>
                        <a:pt x="308" y="92"/>
                      </a:cubicBezTo>
                      <a:cubicBezTo>
                        <a:pt x="303" y="73"/>
                        <a:pt x="294" y="52"/>
                        <a:pt x="284" y="40"/>
                      </a:cubicBezTo>
                      <a:cubicBezTo>
                        <a:pt x="274" y="28"/>
                        <a:pt x="261" y="26"/>
                        <a:pt x="248" y="20"/>
                      </a:cubicBezTo>
                      <a:cubicBezTo>
                        <a:pt x="235" y="14"/>
                        <a:pt x="219" y="0"/>
                        <a:pt x="204" y="4"/>
                      </a:cubicBezTo>
                      <a:cubicBezTo>
                        <a:pt x="189" y="8"/>
                        <a:pt x="169" y="37"/>
                        <a:pt x="160" y="44"/>
                      </a:cubicBezTo>
                      <a:cubicBezTo>
                        <a:pt x="151" y="51"/>
                        <a:pt x="161" y="50"/>
                        <a:pt x="152" y="44"/>
                      </a:cubicBezTo>
                      <a:cubicBezTo>
                        <a:pt x="143" y="38"/>
                        <a:pt x="120" y="13"/>
                        <a:pt x="108" y="8"/>
                      </a:cubicBezTo>
                      <a:cubicBezTo>
                        <a:pt x="96" y="3"/>
                        <a:pt x="91" y="9"/>
                        <a:pt x="80" y="16"/>
                      </a:cubicBezTo>
                      <a:cubicBezTo>
                        <a:pt x="69" y="23"/>
                        <a:pt x="55" y="37"/>
                        <a:pt x="44" y="48"/>
                      </a:cubicBezTo>
                      <a:cubicBezTo>
                        <a:pt x="33" y="59"/>
                        <a:pt x="22" y="73"/>
                        <a:pt x="16" y="84"/>
                      </a:cubicBezTo>
                      <a:cubicBezTo>
                        <a:pt x="10" y="95"/>
                        <a:pt x="8" y="103"/>
                        <a:pt x="6" y="116"/>
                      </a:cubicBezTo>
                      <a:cubicBezTo>
                        <a:pt x="4" y="129"/>
                        <a:pt x="7" y="151"/>
                        <a:pt x="6" y="164"/>
                      </a:cubicBezTo>
                      <a:cubicBezTo>
                        <a:pt x="5" y="177"/>
                        <a:pt x="0" y="184"/>
                        <a:pt x="0" y="192"/>
                      </a:cubicBezTo>
                      <a:cubicBezTo>
                        <a:pt x="0" y="200"/>
                        <a:pt x="2" y="209"/>
                        <a:pt x="6" y="2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Freeform 56"/>
                <p:cNvSpPr>
                  <a:spLocks/>
                </p:cNvSpPr>
                <p:nvPr/>
              </p:nvSpPr>
              <p:spPr bwMode="auto">
                <a:xfrm>
                  <a:off x="2045" y="1910"/>
                  <a:ext cx="171" cy="301"/>
                </a:xfrm>
                <a:custGeom>
                  <a:avLst/>
                  <a:gdLst>
                    <a:gd name="T0" fmla="*/ 0 w 198"/>
                    <a:gd name="T1" fmla="*/ 20 h 320"/>
                    <a:gd name="T2" fmla="*/ 47 w 198"/>
                    <a:gd name="T3" fmla="*/ 7 h 320"/>
                    <a:gd name="T4" fmla="*/ 99 w 198"/>
                    <a:gd name="T5" fmla="*/ 55 h 320"/>
                    <a:gd name="T6" fmla="*/ 107 w 198"/>
                    <a:gd name="T7" fmla="*/ 112 h 320"/>
                    <a:gd name="T8" fmla="*/ 110 w 198"/>
                    <a:gd name="T9" fmla="*/ 149 h 320"/>
                    <a:gd name="T10" fmla="*/ 115 w 198"/>
                    <a:gd name="T11" fmla="*/ 202 h 320"/>
                    <a:gd name="T12" fmla="*/ 124 w 198"/>
                    <a:gd name="T13" fmla="*/ 218 h 320"/>
                    <a:gd name="T14" fmla="*/ 92 w 198"/>
                    <a:gd name="T15" fmla="*/ 260 h 320"/>
                    <a:gd name="T16" fmla="*/ 76 w 198"/>
                    <a:gd name="T17" fmla="*/ 261 h 320"/>
                    <a:gd name="T18" fmla="*/ 63 w 198"/>
                    <a:gd name="T19" fmla="*/ 239 h 320"/>
                    <a:gd name="T20" fmla="*/ 37 w 198"/>
                    <a:gd name="T21" fmla="*/ 182 h 320"/>
                    <a:gd name="T22" fmla="*/ 42 w 198"/>
                    <a:gd name="T23" fmla="*/ 152 h 320"/>
                    <a:gd name="T24" fmla="*/ 42 w 198"/>
                    <a:gd name="T25" fmla="*/ 103 h 320"/>
                    <a:gd name="T26" fmla="*/ 30 w 198"/>
                    <a:gd name="T27" fmla="*/ 59 h 320"/>
                    <a:gd name="T28" fmla="*/ 22 w 198"/>
                    <a:gd name="T29" fmla="*/ 33 h 320"/>
                    <a:gd name="T30" fmla="*/ 0 w 198"/>
                    <a:gd name="T31" fmla="*/ 20 h 320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98"/>
                    <a:gd name="T49" fmla="*/ 0 h 320"/>
                    <a:gd name="T50" fmla="*/ 198 w 198"/>
                    <a:gd name="T51" fmla="*/ 320 h 320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98" h="320">
                      <a:moveTo>
                        <a:pt x="0" y="23"/>
                      </a:moveTo>
                      <a:cubicBezTo>
                        <a:pt x="8" y="16"/>
                        <a:pt x="48" y="0"/>
                        <a:pt x="74" y="7"/>
                      </a:cubicBezTo>
                      <a:cubicBezTo>
                        <a:pt x="100" y="14"/>
                        <a:pt x="139" y="46"/>
                        <a:pt x="154" y="67"/>
                      </a:cubicBezTo>
                      <a:cubicBezTo>
                        <a:pt x="169" y="88"/>
                        <a:pt x="163" y="116"/>
                        <a:pt x="166" y="135"/>
                      </a:cubicBezTo>
                      <a:cubicBezTo>
                        <a:pt x="169" y="154"/>
                        <a:pt x="168" y="161"/>
                        <a:pt x="170" y="179"/>
                      </a:cubicBezTo>
                      <a:cubicBezTo>
                        <a:pt x="172" y="197"/>
                        <a:pt x="174" y="229"/>
                        <a:pt x="178" y="243"/>
                      </a:cubicBezTo>
                      <a:cubicBezTo>
                        <a:pt x="182" y="257"/>
                        <a:pt x="198" y="252"/>
                        <a:pt x="192" y="263"/>
                      </a:cubicBezTo>
                      <a:cubicBezTo>
                        <a:pt x="186" y="274"/>
                        <a:pt x="156" y="302"/>
                        <a:pt x="144" y="311"/>
                      </a:cubicBezTo>
                      <a:cubicBezTo>
                        <a:pt x="132" y="320"/>
                        <a:pt x="126" y="319"/>
                        <a:pt x="118" y="315"/>
                      </a:cubicBezTo>
                      <a:cubicBezTo>
                        <a:pt x="110" y="311"/>
                        <a:pt x="108" y="303"/>
                        <a:pt x="98" y="287"/>
                      </a:cubicBezTo>
                      <a:cubicBezTo>
                        <a:pt x="88" y="271"/>
                        <a:pt x="63" y="236"/>
                        <a:pt x="58" y="219"/>
                      </a:cubicBezTo>
                      <a:cubicBezTo>
                        <a:pt x="53" y="202"/>
                        <a:pt x="65" y="199"/>
                        <a:pt x="66" y="183"/>
                      </a:cubicBezTo>
                      <a:cubicBezTo>
                        <a:pt x="67" y="167"/>
                        <a:pt x="69" y="142"/>
                        <a:pt x="66" y="123"/>
                      </a:cubicBezTo>
                      <a:cubicBezTo>
                        <a:pt x="63" y="104"/>
                        <a:pt x="53" y="85"/>
                        <a:pt x="48" y="71"/>
                      </a:cubicBezTo>
                      <a:cubicBezTo>
                        <a:pt x="43" y="57"/>
                        <a:pt x="42" y="47"/>
                        <a:pt x="34" y="39"/>
                      </a:cubicBezTo>
                      <a:cubicBezTo>
                        <a:pt x="26" y="31"/>
                        <a:pt x="7" y="26"/>
                        <a:pt x="0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Freeform 57"/>
                <p:cNvSpPr>
                  <a:spLocks/>
                </p:cNvSpPr>
                <p:nvPr/>
              </p:nvSpPr>
              <p:spPr bwMode="auto">
                <a:xfrm>
                  <a:off x="2133" y="2105"/>
                  <a:ext cx="87" cy="108"/>
                </a:xfrm>
                <a:custGeom>
                  <a:avLst/>
                  <a:gdLst>
                    <a:gd name="T0" fmla="*/ 50 w 100"/>
                    <a:gd name="T1" fmla="*/ 4 h 116"/>
                    <a:gd name="T2" fmla="*/ 50 w 100"/>
                    <a:gd name="T3" fmla="*/ 0 h 116"/>
                    <a:gd name="T4" fmla="*/ 66 w 100"/>
                    <a:gd name="T5" fmla="*/ 45 h 116"/>
                    <a:gd name="T6" fmla="*/ 18 w 100"/>
                    <a:gd name="T7" fmla="*/ 94 h 116"/>
                    <a:gd name="T8" fmla="*/ 0 w 100"/>
                    <a:gd name="T9" fmla="*/ 64 h 116"/>
                    <a:gd name="T10" fmla="*/ 50 w 100"/>
                    <a:gd name="T11" fmla="*/ 4 h 1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0"/>
                    <a:gd name="T19" fmla="*/ 0 h 116"/>
                    <a:gd name="T20" fmla="*/ 100 w 100"/>
                    <a:gd name="T21" fmla="*/ 116 h 1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Freeform 58"/>
                <p:cNvSpPr>
                  <a:spLocks/>
                </p:cNvSpPr>
                <p:nvPr/>
              </p:nvSpPr>
              <p:spPr bwMode="auto">
                <a:xfrm>
                  <a:off x="1709" y="1914"/>
                  <a:ext cx="193" cy="304"/>
                </a:xfrm>
                <a:custGeom>
                  <a:avLst/>
                  <a:gdLst>
                    <a:gd name="T0" fmla="*/ 145 w 222"/>
                    <a:gd name="T1" fmla="*/ 21 h 322"/>
                    <a:gd name="T2" fmla="*/ 122 w 222"/>
                    <a:gd name="T3" fmla="*/ 2 h 322"/>
                    <a:gd name="T4" fmla="*/ 79 w 222"/>
                    <a:gd name="T5" fmla="*/ 8 h 322"/>
                    <a:gd name="T6" fmla="*/ 31 w 222"/>
                    <a:gd name="T7" fmla="*/ 51 h 322"/>
                    <a:gd name="T8" fmla="*/ 23 w 222"/>
                    <a:gd name="T9" fmla="*/ 108 h 322"/>
                    <a:gd name="T10" fmla="*/ 20 w 222"/>
                    <a:gd name="T11" fmla="*/ 144 h 322"/>
                    <a:gd name="T12" fmla="*/ 15 w 222"/>
                    <a:gd name="T13" fmla="*/ 199 h 322"/>
                    <a:gd name="T14" fmla="*/ 6 w 222"/>
                    <a:gd name="T15" fmla="*/ 215 h 322"/>
                    <a:gd name="T16" fmla="*/ 50 w 222"/>
                    <a:gd name="T17" fmla="*/ 250 h 322"/>
                    <a:gd name="T18" fmla="*/ 77 w 222"/>
                    <a:gd name="T19" fmla="*/ 267 h 322"/>
                    <a:gd name="T20" fmla="*/ 83 w 222"/>
                    <a:gd name="T21" fmla="*/ 231 h 322"/>
                    <a:gd name="T22" fmla="*/ 94 w 222"/>
                    <a:gd name="T23" fmla="*/ 178 h 322"/>
                    <a:gd name="T24" fmla="*/ 96 w 222"/>
                    <a:gd name="T25" fmla="*/ 150 h 322"/>
                    <a:gd name="T26" fmla="*/ 96 w 222"/>
                    <a:gd name="T27" fmla="*/ 125 h 322"/>
                    <a:gd name="T28" fmla="*/ 103 w 222"/>
                    <a:gd name="T29" fmla="*/ 71 h 322"/>
                    <a:gd name="T30" fmla="*/ 108 w 222"/>
                    <a:gd name="T31" fmla="*/ 60 h 322"/>
                    <a:gd name="T32" fmla="*/ 118 w 222"/>
                    <a:gd name="T33" fmla="*/ 47 h 322"/>
                    <a:gd name="T34" fmla="*/ 145 w 222"/>
                    <a:gd name="T35" fmla="*/ 21 h 32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22"/>
                    <a:gd name="T55" fmla="*/ 0 h 322"/>
                    <a:gd name="T56" fmla="*/ 222 w 222"/>
                    <a:gd name="T57" fmla="*/ 322 h 32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22" h="322">
                      <a:moveTo>
                        <a:pt x="221" y="24"/>
                      </a:moveTo>
                      <a:cubicBezTo>
                        <a:pt x="222" y="15"/>
                        <a:pt x="202" y="4"/>
                        <a:pt x="185" y="2"/>
                      </a:cubicBezTo>
                      <a:cubicBezTo>
                        <a:pt x="168" y="0"/>
                        <a:pt x="144" y="0"/>
                        <a:pt x="121" y="10"/>
                      </a:cubicBezTo>
                      <a:cubicBezTo>
                        <a:pt x="98" y="20"/>
                        <a:pt x="61" y="40"/>
                        <a:pt x="47" y="60"/>
                      </a:cubicBezTo>
                      <a:cubicBezTo>
                        <a:pt x="33" y="80"/>
                        <a:pt x="38" y="109"/>
                        <a:pt x="35" y="128"/>
                      </a:cubicBezTo>
                      <a:cubicBezTo>
                        <a:pt x="32" y="147"/>
                        <a:pt x="33" y="154"/>
                        <a:pt x="31" y="172"/>
                      </a:cubicBezTo>
                      <a:cubicBezTo>
                        <a:pt x="29" y="190"/>
                        <a:pt x="27" y="222"/>
                        <a:pt x="23" y="236"/>
                      </a:cubicBezTo>
                      <a:cubicBezTo>
                        <a:pt x="19" y="250"/>
                        <a:pt x="0" y="246"/>
                        <a:pt x="9" y="256"/>
                      </a:cubicBezTo>
                      <a:cubicBezTo>
                        <a:pt x="18" y="266"/>
                        <a:pt x="59" y="288"/>
                        <a:pt x="77" y="298"/>
                      </a:cubicBezTo>
                      <a:cubicBezTo>
                        <a:pt x="95" y="308"/>
                        <a:pt x="109" y="322"/>
                        <a:pt x="117" y="318"/>
                      </a:cubicBezTo>
                      <a:cubicBezTo>
                        <a:pt x="125" y="314"/>
                        <a:pt x="121" y="292"/>
                        <a:pt x="125" y="274"/>
                      </a:cubicBezTo>
                      <a:cubicBezTo>
                        <a:pt x="129" y="256"/>
                        <a:pt x="140" y="228"/>
                        <a:pt x="143" y="212"/>
                      </a:cubicBezTo>
                      <a:cubicBezTo>
                        <a:pt x="146" y="196"/>
                        <a:pt x="145" y="189"/>
                        <a:pt x="145" y="178"/>
                      </a:cubicBezTo>
                      <a:cubicBezTo>
                        <a:pt x="145" y="167"/>
                        <a:pt x="143" y="164"/>
                        <a:pt x="145" y="148"/>
                      </a:cubicBezTo>
                      <a:cubicBezTo>
                        <a:pt x="147" y="132"/>
                        <a:pt x="154" y="97"/>
                        <a:pt x="157" y="84"/>
                      </a:cubicBezTo>
                      <a:cubicBezTo>
                        <a:pt x="160" y="71"/>
                        <a:pt x="161" y="77"/>
                        <a:pt x="165" y="72"/>
                      </a:cubicBezTo>
                      <a:cubicBezTo>
                        <a:pt x="169" y="67"/>
                        <a:pt x="172" y="64"/>
                        <a:pt x="181" y="56"/>
                      </a:cubicBezTo>
                      <a:cubicBezTo>
                        <a:pt x="190" y="48"/>
                        <a:pt x="213" y="31"/>
                        <a:pt x="221" y="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" name="Freeform 59"/>
                <p:cNvSpPr>
                  <a:spLocks/>
                </p:cNvSpPr>
                <p:nvPr/>
              </p:nvSpPr>
              <p:spPr bwMode="auto">
                <a:xfrm>
                  <a:off x="1721" y="2112"/>
                  <a:ext cx="97" cy="98"/>
                </a:xfrm>
                <a:custGeom>
                  <a:avLst/>
                  <a:gdLst>
                    <a:gd name="T0" fmla="*/ 13 w 112"/>
                    <a:gd name="T1" fmla="*/ 0 h 104"/>
                    <a:gd name="T2" fmla="*/ 10 w 112"/>
                    <a:gd name="T3" fmla="*/ 0 h 104"/>
                    <a:gd name="T4" fmla="*/ 0 w 112"/>
                    <a:gd name="T5" fmla="*/ 37 h 104"/>
                    <a:gd name="T6" fmla="*/ 65 w 112"/>
                    <a:gd name="T7" fmla="*/ 87 h 104"/>
                    <a:gd name="T8" fmla="*/ 73 w 112"/>
                    <a:gd name="T9" fmla="*/ 54 h 104"/>
                    <a:gd name="T10" fmla="*/ 13 w 112"/>
                    <a:gd name="T11" fmla="*/ 0 h 10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2"/>
                    <a:gd name="T19" fmla="*/ 0 h 104"/>
                    <a:gd name="T20" fmla="*/ 112 w 112"/>
                    <a:gd name="T21" fmla="*/ 104 h 10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2" h="104">
                      <a:moveTo>
                        <a:pt x="20" y="0"/>
                      </a:moveTo>
                      <a:lnTo>
                        <a:pt x="16" y="0"/>
                      </a:lnTo>
                      <a:lnTo>
                        <a:pt x="0" y="44"/>
                      </a:lnTo>
                      <a:lnTo>
                        <a:pt x="100" y="104"/>
                      </a:lnTo>
                      <a:lnTo>
                        <a:pt x="112" y="6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" name="Freeform 60"/>
                <p:cNvSpPr>
                  <a:spLocks/>
                </p:cNvSpPr>
                <p:nvPr/>
              </p:nvSpPr>
              <p:spPr bwMode="auto">
                <a:xfrm>
                  <a:off x="1889" y="1886"/>
                  <a:ext cx="73" cy="90"/>
                </a:xfrm>
                <a:custGeom>
                  <a:avLst/>
                  <a:gdLst>
                    <a:gd name="T0" fmla="*/ 26 w 84"/>
                    <a:gd name="T1" fmla="*/ 0 h 96"/>
                    <a:gd name="T2" fmla="*/ 18 w 84"/>
                    <a:gd name="T3" fmla="*/ 9 h 96"/>
                    <a:gd name="T4" fmla="*/ 0 w 84"/>
                    <a:gd name="T5" fmla="*/ 23 h 96"/>
                    <a:gd name="T6" fmla="*/ 37 w 84"/>
                    <a:gd name="T7" fmla="*/ 79 h 96"/>
                    <a:gd name="T8" fmla="*/ 55 w 84"/>
                    <a:gd name="T9" fmla="*/ 49 h 96"/>
                    <a:gd name="T10" fmla="*/ 21 w 84"/>
                    <a:gd name="T11" fmla="*/ 8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" name="Freeform 61"/>
                <p:cNvSpPr>
                  <a:spLocks/>
                </p:cNvSpPr>
                <p:nvPr/>
              </p:nvSpPr>
              <p:spPr bwMode="auto">
                <a:xfrm flipH="1">
                  <a:off x="1962" y="1886"/>
                  <a:ext cx="72" cy="90"/>
                </a:xfrm>
                <a:custGeom>
                  <a:avLst/>
                  <a:gdLst>
                    <a:gd name="T0" fmla="*/ 25 w 84"/>
                    <a:gd name="T1" fmla="*/ 0 h 96"/>
                    <a:gd name="T2" fmla="*/ 18 w 84"/>
                    <a:gd name="T3" fmla="*/ 9 h 96"/>
                    <a:gd name="T4" fmla="*/ 0 w 84"/>
                    <a:gd name="T5" fmla="*/ 23 h 96"/>
                    <a:gd name="T6" fmla="*/ 35 w 84"/>
                    <a:gd name="T7" fmla="*/ 79 h 96"/>
                    <a:gd name="T8" fmla="*/ 53 w 84"/>
                    <a:gd name="T9" fmla="*/ 49 h 96"/>
                    <a:gd name="T10" fmla="*/ 20 w 84"/>
                    <a:gd name="T11" fmla="*/ 8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4"/>
                    <a:gd name="T19" fmla="*/ 0 h 96"/>
                    <a:gd name="T20" fmla="*/ 84 w 84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4" h="96">
                      <a:moveTo>
                        <a:pt x="40" y="0"/>
                      </a:moveTo>
                      <a:cubicBezTo>
                        <a:pt x="34" y="12"/>
                        <a:pt x="43" y="12"/>
                        <a:pt x="28" y="12"/>
                      </a:cubicBezTo>
                      <a:lnTo>
                        <a:pt x="0" y="28"/>
                      </a:lnTo>
                      <a:lnTo>
                        <a:pt x="56" y="96"/>
                      </a:lnTo>
                      <a:lnTo>
                        <a:pt x="84" y="60"/>
                      </a:lnTo>
                      <a:lnTo>
                        <a:pt x="32" y="8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" name="Freeform 62"/>
                <p:cNvSpPr>
                  <a:spLocks/>
                </p:cNvSpPr>
                <p:nvPr/>
              </p:nvSpPr>
              <p:spPr bwMode="auto">
                <a:xfrm>
                  <a:off x="1968" y="2112"/>
                  <a:ext cx="6" cy="376"/>
                </a:xfrm>
                <a:custGeom>
                  <a:avLst/>
                  <a:gdLst>
                    <a:gd name="T0" fmla="*/ 0 w 8"/>
                    <a:gd name="T1" fmla="*/ 0 h 400"/>
                    <a:gd name="T2" fmla="*/ 3 w 8"/>
                    <a:gd name="T3" fmla="*/ 332 h 400"/>
                    <a:gd name="T4" fmla="*/ 0 60000 65536"/>
                    <a:gd name="T5" fmla="*/ 0 60000 65536"/>
                    <a:gd name="T6" fmla="*/ 0 w 8"/>
                    <a:gd name="T7" fmla="*/ 0 h 400"/>
                    <a:gd name="T8" fmla="*/ 8 w 8"/>
                    <a:gd name="T9" fmla="*/ 400 h 4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400">
                      <a:moveTo>
                        <a:pt x="0" y="0"/>
                      </a:moveTo>
                      <a:lnTo>
                        <a:pt x="8" y="40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" name="Freeform 63"/>
                <p:cNvSpPr>
                  <a:spLocks/>
                </p:cNvSpPr>
                <p:nvPr/>
              </p:nvSpPr>
              <p:spPr bwMode="auto">
                <a:xfrm>
                  <a:off x="1964" y="1950"/>
                  <a:ext cx="1" cy="150"/>
                </a:xfrm>
                <a:custGeom>
                  <a:avLst/>
                  <a:gdLst>
                    <a:gd name="T0" fmla="*/ 0 w 1"/>
                    <a:gd name="T1" fmla="*/ 0 h 160"/>
                    <a:gd name="T2" fmla="*/ 0 w 1"/>
                    <a:gd name="T3" fmla="*/ 132 h 160"/>
                    <a:gd name="T4" fmla="*/ 0 60000 65536"/>
                    <a:gd name="T5" fmla="*/ 0 60000 65536"/>
                    <a:gd name="T6" fmla="*/ 0 w 1"/>
                    <a:gd name="T7" fmla="*/ 0 h 160"/>
                    <a:gd name="T8" fmla="*/ 1 w 1"/>
                    <a:gd name="T9" fmla="*/ 160 h 1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60">
                      <a:moveTo>
                        <a:pt x="0" y="0"/>
                      </a:moveTo>
                      <a:lnTo>
                        <a:pt x="0" y="16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Freeform 64" descr="Коричневый мрамор"/>
                <p:cNvSpPr>
                  <a:spLocks/>
                </p:cNvSpPr>
                <p:nvPr/>
              </p:nvSpPr>
              <p:spPr bwMode="auto">
                <a:xfrm>
                  <a:off x="1809" y="2448"/>
                  <a:ext cx="341" cy="90"/>
                </a:xfrm>
                <a:custGeom>
                  <a:avLst/>
                  <a:gdLst>
                    <a:gd name="T0" fmla="*/ 10 w 352"/>
                    <a:gd name="T1" fmla="*/ 42 h 95"/>
                    <a:gd name="T2" fmla="*/ 11 w 352"/>
                    <a:gd name="T3" fmla="*/ 73 h 95"/>
                    <a:gd name="T4" fmla="*/ 53 w 352"/>
                    <a:gd name="T5" fmla="*/ 73 h 95"/>
                    <a:gd name="T6" fmla="*/ 165 w 352"/>
                    <a:gd name="T7" fmla="*/ 75 h 95"/>
                    <a:gd name="T8" fmla="*/ 298 w 352"/>
                    <a:gd name="T9" fmla="*/ 75 h 95"/>
                    <a:gd name="T10" fmla="*/ 295 w 352"/>
                    <a:gd name="T11" fmla="*/ 37 h 95"/>
                    <a:gd name="T12" fmla="*/ 222 w 352"/>
                    <a:gd name="T13" fmla="*/ 1 h 95"/>
                    <a:gd name="T14" fmla="*/ 165 w 352"/>
                    <a:gd name="T15" fmla="*/ 34 h 95"/>
                    <a:gd name="T16" fmla="*/ 170 w 352"/>
                    <a:gd name="T17" fmla="*/ 73 h 95"/>
                    <a:gd name="T18" fmla="*/ 140 w 352"/>
                    <a:gd name="T19" fmla="*/ 28 h 95"/>
                    <a:gd name="T20" fmla="*/ 64 w 352"/>
                    <a:gd name="T21" fmla="*/ 7 h 95"/>
                    <a:gd name="T22" fmla="*/ 10 w 352"/>
                    <a:gd name="T23" fmla="*/ 42 h 9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352"/>
                    <a:gd name="T37" fmla="*/ 0 h 95"/>
                    <a:gd name="T38" fmla="*/ 352 w 352"/>
                    <a:gd name="T39" fmla="*/ 95 h 9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352" h="95">
                      <a:moveTo>
                        <a:pt x="10" y="49"/>
                      </a:moveTo>
                      <a:cubicBezTo>
                        <a:pt x="0" y="62"/>
                        <a:pt x="3" y="80"/>
                        <a:pt x="11" y="86"/>
                      </a:cubicBezTo>
                      <a:cubicBezTo>
                        <a:pt x="19" y="92"/>
                        <a:pt x="31" y="86"/>
                        <a:pt x="59" y="86"/>
                      </a:cubicBezTo>
                      <a:cubicBezTo>
                        <a:pt x="87" y="86"/>
                        <a:pt x="136" y="88"/>
                        <a:pt x="181" y="88"/>
                      </a:cubicBezTo>
                      <a:cubicBezTo>
                        <a:pt x="226" y="88"/>
                        <a:pt x="304" y="95"/>
                        <a:pt x="328" y="88"/>
                      </a:cubicBezTo>
                      <a:cubicBezTo>
                        <a:pt x="352" y="81"/>
                        <a:pt x="339" y="58"/>
                        <a:pt x="325" y="43"/>
                      </a:cubicBezTo>
                      <a:cubicBezTo>
                        <a:pt x="311" y="28"/>
                        <a:pt x="268" y="2"/>
                        <a:pt x="244" y="1"/>
                      </a:cubicBezTo>
                      <a:cubicBezTo>
                        <a:pt x="220" y="0"/>
                        <a:pt x="191" y="26"/>
                        <a:pt x="181" y="40"/>
                      </a:cubicBezTo>
                      <a:cubicBezTo>
                        <a:pt x="171" y="54"/>
                        <a:pt x="191" y="86"/>
                        <a:pt x="187" y="85"/>
                      </a:cubicBezTo>
                      <a:cubicBezTo>
                        <a:pt x="183" y="84"/>
                        <a:pt x="173" y="47"/>
                        <a:pt x="154" y="34"/>
                      </a:cubicBezTo>
                      <a:cubicBezTo>
                        <a:pt x="135" y="21"/>
                        <a:pt x="94" y="4"/>
                        <a:pt x="70" y="7"/>
                      </a:cubicBezTo>
                      <a:cubicBezTo>
                        <a:pt x="46" y="10"/>
                        <a:pt x="20" y="36"/>
                        <a:pt x="10" y="49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28" name="Group 65"/>
                <p:cNvGrpSpPr>
                  <a:grpSpLocks/>
                </p:cNvGrpSpPr>
                <p:nvPr/>
              </p:nvGrpSpPr>
              <p:grpSpPr bwMode="auto">
                <a:xfrm>
                  <a:off x="1680" y="1488"/>
                  <a:ext cx="581" cy="789"/>
                  <a:chOff x="1680" y="1488"/>
                  <a:chExt cx="581" cy="789"/>
                </a:xfrm>
              </p:grpSpPr>
              <p:sp>
                <p:nvSpPr>
                  <p:cNvPr id="29" name="Freeform 66"/>
                  <p:cNvSpPr>
                    <a:spLocks/>
                  </p:cNvSpPr>
                  <p:nvPr/>
                </p:nvSpPr>
                <p:spPr bwMode="auto">
                  <a:xfrm>
                    <a:off x="1771" y="1488"/>
                    <a:ext cx="388" cy="287"/>
                  </a:xfrm>
                  <a:custGeom>
                    <a:avLst/>
                    <a:gdLst/>
                    <a:ahLst/>
                    <a:cxnLst>
                      <a:cxn ang="0">
                        <a:pos x="378" y="286"/>
                      </a:cxn>
                      <a:cxn ang="0">
                        <a:pos x="399" y="220"/>
                      </a:cxn>
                      <a:cxn ang="0">
                        <a:pos x="384" y="202"/>
                      </a:cxn>
                      <a:cxn ang="0">
                        <a:pos x="387" y="166"/>
                      </a:cxn>
                      <a:cxn ang="0">
                        <a:pos x="360" y="151"/>
                      </a:cxn>
                      <a:cxn ang="0">
                        <a:pos x="366" y="121"/>
                      </a:cxn>
                      <a:cxn ang="0">
                        <a:pos x="351" y="124"/>
                      </a:cxn>
                      <a:cxn ang="0">
                        <a:pos x="294" y="67"/>
                      </a:cxn>
                      <a:cxn ang="0">
                        <a:pos x="267" y="64"/>
                      </a:cxn>
                      <a:cxn ang="0">
                        <a:pos x="247" y="53"/>
                      </a:cxn>
                      <a:cxn ang="0">
                        <a:pos x="261" y="28"/>
                      </a:cxn>
                      <a:cxn ang="0">
                        <a:pos x="282" y="31"/>
                      </a:cxn>
                      <a:cxn ang="0">
                        <a:pos x="264" y="1"/>
                      </a:cxn>
                      <a:cxn ang="0">
                        <a:pos x="228" y="40"/>
                      </a:cxn>
                      <a:cxn ang="0">
                        <a:pos x="219" y="55"/>
                      </a:cxn>
                      <a:cxn ang="0">
                        <a:pos x="192" y="10"/>
                      </a:cxn>
                      <a:cxn ang="0">
                        <a:pos x="186" y="22"/>
                      </a:cxn>
                      <a:cxn ang="0">
                        <a:pos x="204" y="55"/>
                      </a:cxn>
                      <a:cxn ang="0">
                        <a:pos x="162" y="10"/>
                      </a:cxn>
                      <a:cxn ang="0">
                        <a:pos x="144" y="16"/>
                      </a:cxn>
                      <a:cxn ang="0">
                        <a:pos x="120" y="19"/>
                      </a:cxn>
                      <a:cxn ang="0">
                        <a:pos x="114" y="34"/>
                      </a:cxn>
                      <a:cxn ang="0">
                        <a:pos x="147" y="37"/>
                      </a:cxn>
                      <a:cxn ang="0">
                        <a:pos x="159" y="58"/>
                      </a:cxn>
                      <a:cxn ang="0">
                        <a:pos x="126" y="55"/>
                      </a:cxn>
                      <a:cxn ang="0">
                        <a:pos x="114" y="73"/>
                      </a:cxn>
                      <a:cxn ang="0">
                        <a:pos x="93" y="79"/>
                      </a:cxn>
                      <a:cxn ang="0">
                        <a:pos x="72" y="94"/>
                      </a:cxn>
                      <a:cxn ang="0">
                        <a:pos x="54" y="106"/>
                      </a:cxn>
                      <a:cxn ang="0">
                        <a:pos x="60" y="124"/>
                      </a:cxn>
                      <a:cxn ang="0">
                        <a:pos x="45" y="142"/>
                      </a:cxn>
                      <a:cxn ang="0">
                        <a:pos x="27" y="154"/>
                      </a:cxn>
                      <a:cxn ang="0">
                        <a:pos x="12" y="214"/>
                      </a:cxn>
                      <a:cxn ang="0">
                        <a:pos x="3" y="274"/>
                      </a:cxn>
                      <a:cxn ang="0">
                        <a:pos x="33" y="301"/>
                      </a:cxn>
                    </a:cxnLst>
                    <a:rect l="0" t="0" r="r" b="b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50000">
                        <a:srgbClr val="333333"/>
                      </a:gs>
                      <a:gs pos="100000">
                        <a:schemeClr val="bg2"/>
                      </a:gs>
                    </a:gsLst>
                    <a:lin ang="189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Freeform 67"/>
                  <p:cNvSpPr>
                    <a:spLocks/>
                  </p:cNvSpPr>
                  <p:nvPr/>
                </p:nvSpPr>
                <p:spPr bwMode="auto">
                  <a:xfrm>
                    <a:off x="2159" y="2166"/>
                    <a:ext cx="102" cy="111"/>
                  </a:xfrm>
                  <a:custGeom>
                    <a:avLst/>
                    <a:gdLst>
                      <a:gd name="T0" fmla="*/ 51 w 105"/>
                      <a:gd name="T1" fmla="*/ 0 h 117"/>
                      <a:gd name="T2" fmla="*/ 86 w 105"/>
                      <a:gd name="T3" fmla="*/ 28 h 117"/>
                      <a:gd name="T4" fmla="*/ 92 w 105"/>
                      <a:gd name="T5" fmla="*/ 69 h 117"/>
                      <a:gd name="T6" fmla="*/ 62 w 105"/>
                      <a:gd name="T7" fmla="*/ 82 h 117"/>
                      <a:gd name="T8" fmla="*/ 35 w 105"/>
                      <a:gd name="T9" fmla="*/ 97 h 117"/>
                      <a:gd name="T10" fmla="*/ 5 w 105"/>
                      <a:gd name="T11" fmla="*/ 64 h 117"/>
                      <a:gd name="T12" fmla="*/ 5 w 105"/>
                      <a:gd name="T13" fmla="*/ 42 h 1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5"/>
                      <a:gd name="T22" fmla="*/ 0 h 117"/>
                      <a:gd name="T23" fmla="*/ 105 w 105"/>
                      <a:gd name="T24" fmla="*/ 117 h 1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1" name="Freeform 68"/>
                  <p:cNvSpPr>
                    <a:spLocks/>
                  </p:cNvSpPr>
                  <p:nvPr/>
                </p:nvSpPr>
                <p:spPr bwMode="auto">
                  <a:xfrm flipH="1">
                    <a:off x="1680" y="2164"/>
                    <a:ext cx="102" cy="111"/>
                  </a:xfrm>
                  <a:custGeom>
                    <a:avLst/>
                    <a:gdLst>
                      <a:gd name="T0" fmla="*/ 51 w 105"/>
                      <a:gd name="T1" fmla="*/ 0 h 117"/>
                      <a:gd name="T2" fmla="*/ 86 w 105"/>
                      <a:gd name="T3" fmla="*/ 28 h 117"/>
                      <a:gd name="T4" fmla="*/ 92 w 105"/>
                      <a:gd name="T5" fmla="*/ 69 h 117"/>
                      <a:gd name="T6" fmla="*/ 62 w 105"/>
                      <a:gd name="T7" fmla="*/ 82 h 117"/>
                      <a:gd name="T8" fmla="*/ 35 w 105"/>
                      <a:gd name="T9" fmla="*/ 97 h 117"/>
                      <a:gd name="T10" fmla="*/ 5 w 105"/>
                      <a:gd name="T11" fmla="*/ 64 h 117"/>
                      <a:gd name="T12" fmla="*/ 5 w 105"/>
                      <a:gd name="T13" fmla="*/ 42 h 11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5"/>
                      <a:gd name="T22" fmla="*/ 0 h 117"/>
                      <a:gd name="T23" fmla="*/ 105 w 105"/>
                      <a:gd name="T24" fmla="*/ 117 h 117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5" h="117">
                        <a:moveTo>
                          <a:pt x="56" y="0"/>
                        </a:moveTo>
                        <a:cubicBezTo>
                          <a:pt x="62" y="5"/>
                          <a:pt x="87" y="20"/>
                          <a:pt x="95" y="33"/>
                        </a:cubicBezTo>
                        <a:cubicBezTo>
                          <a:pt x="103" y="46"/>
                          <a:pt x="105" y="70"/>
                          <a:pt x="101" y="81"/>
                        </a:cubicBezTo>
                        <a:cubicBezTo>
                          <a:pt x="97" y="92"/>
                          <a:pt x="78" y="91"/>
                          <a:pt x="68" y="96"/>
                        </a:cubicBezTo>
                        <a:cubicBezTo>
                          <a:pt x="58" y="101"/>
                          <a:pt x="48" y="117"/>
                          <a:pt x="38" y="114"/>
                        </a:cubicBezTo>
                        <a:cubicBezTo>
                          <a:pt x="28" y="111"/>
                          <a:pt x="10" y="86"/>
                          <a:pt x="5" y="75"/>
                        </a:cubicBezTo>
                        <a:cubicBezTo>
                          <a:pt x="0" y="64"/>
                          <a:pt x="5" y="54"/>
                          <a:pt x="5" y="4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" name="Freeform 69"/>
                  <p:cNvSpPr>
                    <a:spLocks/>
                  </p:cNvSpPr>
                  <p:nvPr/>
                </p:nvSpPr>
                <p:spPr bwMode="auto">
                  <a:xfrm>
                    <a:off x="1804" y="1590"/>
                    <a:ext cx="333" cy="347"/>
                  </a:xfrm>
                  <a:custGeom>
                    <a:avLst/>
                    <a:gdLst>
                      <a:gd name="T0" fmla="*/ 0 w 344"/>
                      <a:gd name="T1" fmla="*/ 166 h 365"/>
                      <a:gd name="T2" fmla="*/ 6 w 344"/>
                      <a:gd name="T3" fmla="*/ 180 h 365"/>
                      <a:gd name="T4" fmla="*/ 33 w 344"/>
                      <a:gd name="T5" fmla="*/ 229 h 365"/>
                      <a:gd name="T6" fmla="*/ 78 w 344"/>
                      <a:gd name="T7" fmla="*/ 265 h 365"/>
                      <a:gd name="T8" fmla="*/ 126 w 344"/>
                      <a:gd name="T9" fmla="*/ 275 h 365"/>
                      <a:gd name="T10" fmla="*/ 131 w 344"/>
                      <a:gd name="T11" fmla="*/ 296 h 365"/>
                      <a:gd name="T12" fmla="*/ 150 w 344"/>
                      <a:gd name="T13" fmla="*/ 314 h 365"/>
                      <a:gd name="T14" fmla="*/ 174 w 344"/>
                      <a:gd name="T15" fmla="*/ 293 h 365"/>
                      <a:gd name="T16" fmla="*/ 188 w 344"/>
                      <a:gd name="T17" fmla="*/ 272 h 365"/>
                      <a:gd name="T18" fmla="*/ 231 w 344"/>
                      <a:gd name="T19" fmla="*/ 265 h 365"/>
                      <a:gd name="T20" fmla="*/ 275 w 344"/>
                      <a:gd name="T21" fmla="*/ 236 h 365"/>
                      <a:gd name="T22" fmla="*/ 310 w 344"/>
                      <a:gd name="T23" fmla="*/ 154 h 365"/>
                      <a:gd name="T24" fmla="*/ 261 w 344"/>
                      <a:gd name="T25" fmla="*/ 84 h 365"/>
                      <a:gd name="T26" fmla="*/ 232 w 344"/>
                      <a:gd name="T27" fmla="*/ 24 h 365"/>
                      <a:gd name="T28" fmla="*/ 189 w 344"/>
                      <a:gd name="T29" fmla="*/ 64 h 365"/>
                      <a:gd name="T30" fmla="*/ 180 w 344"/>
                      <a:gd name="T31" fmla="*/ 48 h 365"/>
                      <a:gd name="T32" fmla="*/ 166 w 344"/>
                      <a:gd name="T33" fmla="*/ 46 h 365"/>
                      <a:gd name="T34" fmla="*/ 102 w 344"/>
                      <a:gd name="T35" fmla="*/ 64 h 365"/>
                      <a:gd name="T36" fmla="*/ 114 w 344"/>
                      <a:gd name="T37" fmla="*/ 35 h 365"/>
                      <a:gd name="T38" fmla="*/ 103 w 344"/>
                      <a:gd name="T39" fmla="*/ 10 h 365"/>
                      <a:gd name="T40" fmla="*/ 48 w 344"/>
                      <a:gd name="T41" fmla="*/ 95 h 365"/>
                      <a:gd name="T42" fmla="*/ 54 w 344"/>
                      <a:gd name="T43" fmla="*/ 118 h 365"/>
                      <a:gd name="T44" fmla="*/ 48 w 344"/>
                      <a:gd name="T45" fmla="*/ 138 h 365"/>
                      <a:gd name="T46" fmla="*/ 33 w 344"/>
                      <a:gd name="T47" fmla="*/ 133 h 365"/>
                      <a:gd name="T48" fmla="*/ 30 w 344"/>
                      <a:gd name="T49" fmla="*/ 102 h 365"/>
                      <a:gd name="T50" fmla="*/ 12 w 344"/>
                      <a:gd name="T51" fmla="*/ 131 h 365"/>
                      <a:gd name="T52" fmla="*/ 12 w 344"/>
                      <a:gd name="T53" fmla="*/ 148 h 365"/>
                      <a:gd name="T54" fmla="*/ 9 w 344"/>
                      <a:gd name="T55" fmla="*/ 159 h 365"/>
                      <a:gd name="T56" fmla="*/ 0 w 344"/>
                      <a:gd name="T57" fmla="*/ 166 h 365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344"/>
                      <a:gd name="T88" fmla="*/ 0 h 365"/>
                      <a:gd name="T89" fmla="*/ 344 w 344"/>
                      <a:gd name="T90" fmla="*/ 365 h 365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" name="Freeform 70"/>
                  <p:cNvSpPr>
                    <a:spLocks/>
                  </p:cNvSpPr>
                  <p:nvPr/>
                </p:nvSpPr>
                <p:spPr bwMode="auto">
                  <a:xfrm>
                    <a:off x="1923" y="1823"/>
                    <a:ext cx="110" cy="31"/>
                  </a:xfrm>
                  <a:custGeom>
                    <a:avLst/>
                    <a:gdLst>
                      <a:gd name="T0" fmla="*/ 0 w 114"/>
                      <a:gd name="T1" fmla="*/ 0 h 32"/>
                      <a:gd name="T2" fmla="*/ 36 w 114"/>
                      <a:gd name="T3" fmla="*/ 24 h 32"/>
                      <a:gd name="T4" fmla="*/ 54 w 114"/>
                      <a:gd name="T5" fmla="*/ 27 h 32"/>
                      <a:gd name="T6" fmla="*/ 72 w 114"/>
                      <a:gd name="T7" fmla="*/ 24 h 32"/>
                      <a:gd name="T8" fmla="*/ 102 w 114"/>
                      <a:gd name="T9" fmla="*/ 3 h 3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4"/>
                      <a:gd name="T16" fmla="*/ 0 h 32"/>
                      <a:gd name="T17" fmla="*/ 114 w 114"/>
                      <a:gd name="T18" fmla="*/ 32 h 3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>
                    <a:solidFill>
                      <a:srgbClr val="D20000"/>
                    </a:solidFill>
                    <a:round/>
                    <a:headEnd/>
                    <a:tailEnd type="none" w="sm" len="sm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" name="Freeform 71"/>
                  <p:cNvSpPr>
                    <a:spLocks/>
                  </p:cNvSpPr>
                  <p:nvPr/>
                </p:nvSpPr>
                <p:spPr bwMode="auto">
                  <a:xfrm>
                    <a:off x="1959" y="1835"/>
                    <a:ext cx="46" cy="9"/>
                  </a:xfrm>
                  <a:custGeom>
                    <a:avLst/>
                    <a:gdLst>
                      <a:gd name="T0" fmla="*/ 0 w 48"/>
                      <a:gd name="T1" fmla="*/ 7 h 10"/>
                      <a:gd name="T2" fmla="*/ 11 w 48"/>
                      <a:gd name="T3" fmla="*/ 0 h 10"/>
                      <a:gd name="T4" fmla="*/ 20 w 48"/>
                      <a:gd name="T5" fmla="*/ 6 h 10"/>
                      <a:gd name="T6" fmla="*/ 34 w 48"/>
                      <a:gd name="T7" fmla="*/ 0 h 10"/>
                      <a:gd name="T8" fmla="*/ 42 w 48"/>
                      <a:gd name="T9" fmla="*/ 7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8"/>
                      <a:gd name="T16" fmla="*/ 0 h 10"/>
                      <a:gd name="T17" fmla="*/ 48 w 48"/>
                      <a:gd name="T18" fmla="*/ 10 h 1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8" h="10">
                        <a:moveTo>
                          <a:pt x="0" y="10"/>
                        </a:moveTo>
                        <a:cubicBezTo>
                          <a:pt x="2" y="8"/>
                          <a:pt x="7" y="0"/>
                          <a:pt x="11" y="0"/>
                        </a:cubicBezTo>
                        <a:cubicBezTo>
                          <a:pt x="15" y="0"/>
                          <a:pt x="19" y="9"/>
                          <a:pt x="23" y="9"/>
                        </a:cubicBezTo>
                        <a:cubicBezTo>
                          <a:pt x="27" y="9"/>
                          <a:pt x="34" y="0"/>
                          <a:pt x="38" y="0"/>
                        </a:cubicBezTo>
                        <a:cubicBezTo>
                          <a:pt x="42" y="0"/>
                          <a:pt x="46" y="8"/>
                          <a:pt x="48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5" name="Freeform 72"/>
                  <p:cNvSpPr>
                    <a:spLocks/>
                  </p:cNvSpPr>
                  <p:nvPr/>
                </p:nvSpPr>
                <p:spPr bwMode="auto">
                  <a:xfrm>
                    <a:off x="1906" y="1711"/>
                    <a:ext cx="61" cy="26"/>
                  </a:xfrm>
                  <a:custGeom>
                    <a:avLst/>
                    <a:gdLst>
                      <a:gd name="T0" fmla="*/ 57 w 63"/>
                      <a:gd name="T1" fmla="*/ 13 h 28"/>
                      <a:gd name="T2" fmla="*/ 30 w 63"/>
                      <a:gd name="T3" fmla="*/ 4 h 28"/>
                      <a:gd name="T4" fmla="*/ 21 w 63"/>
                      <a:gd name="T5" fmla="*/ 4 h 28"/>
                      <a:gd name="T6" fmla="*/ 0 w 63"/>
                      <a:gd name="T7" fmla="*/ 22 h 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3"/>
                      <a:gd name="T13" fmla="*/ 0 h 28"/>
                      <a:gd name="T14" fmla="*/ 63 w 63"/>
                      <a:gd name="T15" fmla="*/ 28 h 2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6" name="Freeform 73"/>
                  <p:cNvSpPr>
                    <a:spLocks/>
                  </p:cNvSpPr>
                  <p:nvPr/>
                </p:nvSpPr>
                <p:spPr bwMode="auto">
                  <a:xfrm>
                    <a:off x="1926" y="1740"/>
                    <a:ext cx="26" cy="26"/>
                  </a:xfrm>
                  <a:custGeom>
                    <a:avLst/>
                    <a:gdLst>
                      <a:gd name="T0" fmla="*/ 24 w 27"/>
                      <a:gd name="T1" fmla="*/ 12 h 27"/>
                      <a:gd name="T2" fmla="*/ 12 w 27"/>
                      <a:gd name="T3" fmla="*/ 0 h 27"/>
                      <a:gd name="T4" fmla="*/ 0 w 27"/>
                      <a:gd name="T5" fmla="*/ 13 h 27"/>
                      <a:gd name="T6" fmla="*/ 13 w 27"/>
                      <a:gd name="T7" fmla="*/ 24 h 27"/>
                      <a:gd name="T8" fmla="*/ 24 w 27"/>
                      <a:gd name="T9" fmla="*/ 12 h 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27"/>
                      <a:gd name="T17" fmla="*/ 27 w 27"/>
                      <a:gd name="T18" fmla="*/ 27 h 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7" name="Freeform 74"/>
                  <p:cNvSpPr>
                    <a:spLocks/>
                  </p:cNvSpPr>
                  <p:nvPr/>
                </p:nvSpPr>
                <p:spPr bwMode="auto">
                  <a:xfrm>
                    <a:off x="1905" y="1719"/>
                    <a:ext cx="62" cy="35"/>
                  </a:xfrm>
                  <a:custGeom>
                    <a:avLst/>
                    <a:gdLst>
                      <a:gd name="T0" fmla="*/ 4 w 64"/>
                      <a:gd name="T1" fmla="*/ 28 h 36"/>
                      <a:gd name="T2" fmla="*/ 4 w 64"/>
                      <a:gd name="T3" fmla="*/ 19 h 36"/>
                      <a:gd name="T4" fmla="*/ 28 w 64"/>
                      <a:gd name="T5" fmla="*/ 1 h 36"/>
                      <a:gd name="T6" fmla="*/ 55 w 64"/>
                      <a:gd name="T7" fmla="*/ 13 h 36"/>
                      <a:gd name="T8" fmla="*/ 46 w 64"/>
                      <a:gd name="T9" fmla="*/ 28 h 36"/>
                      <a:gd name="T10" fmla="*/ 31 w 64"/>
                      <a:gd name="T11" fmla="*/ 18 h 36"/>
                      <a:gd name="T12" fmla="*/ 13 w 64"/>
                      <a:gd name="T13" fmla="*/ 31 h 36"/>
                      <a:gd name="T14" fmla="*/ 4 w 64"/>
                      <a:gd name="T15" fmla="*/ 28 h 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4"/>
                      <a:gd name="T25" fmla="*/ 0 h 36"/>
                      <a:gd name="T26" fmla="*/ 64 w 64"/>
                      <a:gd name="T27" fmla="*/ 36 h 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8" name="Freeform 75"/>
                  <p:cNvSpPr>
                    <a:spLocks/>
                  </p:cNvSpPr>
                  <p:nvPr/>
                </p:nvSpPr>
                <p:spPr bwMode="auto">
                  <a:xfrm flipH="1">
                    <a:off x="2005" y="1707"/>
                    <a:ext cx="61" cy="27"/>
                  </a:xfrm>
                  <a:custGeom>
                    <a:avLst/>
                    <a:gdLst>
                      <a:gd name="T0" fmla="*/ 57 w 63"/>
                      <a:gd name="T1" fmla="*/ 14 h 28"/>
                      <a:gd name="T2" fmla="*/ 30 w 63"/>
                      <a:gd name="T3" fmla="*/ 4 h 28"/>
                      <a:gd name="T4" fmla="*/ 21 w 63"/>
                      <a:gd name="T5" fmla="*/ 4 h 28"/>
                      <a:gd name="T6" fmla="*/ 0 w 63"/>
                      <a:gd name="T7" fmla="*/ 25 h 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3"/>
                      <a:gd name="T13" fmla="*/ 0 h 28"/>
                      <a:gd name="T14" fmla="*/ 63 w 63"/>
                      <a:gd name="T15" fmla="*/ 28 h 2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9" name="Freeform 76"/>
                  <p:cNvSpPr>
                    <a:spLocks/>
                  </p:cNvSpPr>
                  <p:nvPr/>
                </p:nvSpPr>
                <p:spPr bwMode="auto">
                  <a:xfrm flipH="1">
                    <a:off x="2020" y="1736"/>
                    <a:ext cx="26" cy="26"/>
                  </a:xfrm>
                  <a:custGeom>
                    <a:avLst/>
                    <a:gdLst>
                      <a:gd name="T0" fmla="*/ 24 w 27"/>
                      <a:gd name="T1" fmla="*/ 12 h 27"/>
                      <a:gd name="T2" fmla="*/ 12 w 27"/>
                      <a:gd name="T3" fmla="*/ 0 h 27"/>
                      <a:gd name="T4" fmla="*/ 0 w 27"/>
                      <a:gd name="T5" fmla="*/ 13 h 27"/>
                      <a:gd name="T6" fmla="*/ 13 w 27"/>
                      <a:gd name="T7" fmla="*/ 24 h 27"/>
                      <a:gd name="T8" fmla="*/ 24 w 27"/>
                      <a:gd name="T9" fmla="*/ 12 h 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27"/>
                      <a:gd name="T17" fmla="*/ 27 w 27"/>
                      <a:gd name="T18" fmla="*/ 27 h 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0" name="Freeform 77"/>
                  <p:cNvSpPr>
                    <a:spLocks/>
                  </p:cNvSpPr>
                  <p:nvPr/>
                </p:nvSpPr>
                <p:spPr bwMode="auto">
                  <a:xfrm flipH="1">
                    <a:off x="2005" y="1716"/>
                    <a:ext cx="62" cy="34"/>
                  </a:xfrm>
                  <a:custGeom>
                    <a:avLst/>
                    <a:gdLst>
                      <a:gd name="T0" fmla="*/ 4 w 64"/>
                      <a:gd name="T1" fmla="*/ 25 h 36"/>
                      <a:gd name="T2" fmla="*/ 4 w 64"/>
                      <a:gd name="T3" fmla="*/ 19 h 36"/>
                      <a:gd name="T4" fmla="*/ 28 w 64"/>
                      <a:gd name="T5" fmla="*/ 1 h 36"/>
                      <a:gd name="T6" fmla="*/ 55 w 64"/>
                      <a:gd name="T7" fmla="*/ 10 h 36"/>
                      <a:gd name="T8" fmla="*/ 46 w 64"/>
                      <a:gd name="T9" fmla="*/ 25 h 36"/>
                      <a:gd name="T10" fmla="*/ 31 w 64"/>
                      <a:gd name="T11" fmla="*/ 16 h 36"/>
                      <a:gd name="T12" fmla="*/ 13 w 64"/>
                      <a:gd name="T13" fmla="*/ 28 h 36"/>
                      <a:gd name="T14" fmla="*/ 4 w 64"/>
                      <a:gd name="T15" fmla="*/ 25 h 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4"/>
                      <a:gd name="T25" fmla="*/ 0 h 36"/>
                      <a:gd name="T26" fmla="*/ 64 w 64"/>
                      <a:gd name="T27" fmla="*/ 36 h 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1" name="Freeform 78"/>
                  <p:cNvSpPr>
                    <a:spLocks/>
                  </p:cNvSpPr>
                  <p:nvPr/>
                </p:nvSpPr>
                <p:spPr bwMode="auto">
                  <a:xfrm>
                    <a:off x="1986" y="1681"/>
                    <a:ext cx="99" cy="102"/>
                  </a:xfrm>
                  <a:custGeom>
                    <a:avLst/>
                    <a:gdLst>
                      <a:gd name="T0" fmla="*/ 4 w 102"/>
                      <a:gd name="T1" fmla="*/ 30 h 107"/>
                      <a:gd name="T2" fmla="*/ 34 w 102"/>
                      <a:gd name="T3" fmla="*/ 5 h 107"/>
                      <a:gd name="T4" fmla="*/ 61 w 102"/>
                      <a:gd name="T5" fmla="*/ 5 h 107"/>
                      <a:gd name="T6" fmla="*/ 88 w 102"/>
                      <a:gd name="T7" fmla="*/ 30 h 107"/>
                      <a:gd name="T8" fmla="*/ 88 w 102"/>
                      <a:gd name="T9" fmla="*/ 59 h 107"/>
                      <a:gd name="T10" fmla="*/ 64 w 102"/>
                      <a:gd name="T11" fmla="*/ 88 h 107"/>
                      <a:gd name="T12" fmla="*/ 37 w 102"/>
                      <a:gd name="T13" fmla="*/ 90 h 107"/>
                      <a:gd name="T14" fmla="*/ 13 w 102"/>
                      <a:gd name="T15" fmla="*/ 80 h 107"/>
                      <a:gd name="T16" fmla="*/ 1 w 102"/>
                      <a:gd name="T17" fmla="*/ 56 h 107"/>
                      <a:gd name="T18" fmla="*/ 4 w 102"/>
                      <a:gd name="T19" fmla="*/ 30 h 10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2"/>
                      <a:gd name="T31" fmla="*/ 0 h 107"/>
                      <a:gd name="T32" fmla="*/ 102 w 102"/>
                      <a:gd name="T33" fmla="*/ 107 h 10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2" name="Freeform 79"/>
                  <p:cNvSpPr>
                    <a:spLocks/>
                  </p:cNvSpPr>
                  <p:nvPr/>
                </p:nvSpPr>
                <p:spPr bwMode="auto">
                  <a:xfrm>
                    <a:off x="1883" y="1687"/>
                    <a:ext cx="101" cy="99"/>
                  </a:xfrm>
                  <a:custGeom>
                    <a:avLst/>
                    <a:gdLst>
                      <a:gd name="T0" fmla="*/ 2 w 104"/>
                      <a:gd name="T1" fmla="*/ 28 h 104"/>
                      <a:gd name="T2" fmla="*/ 26 w 104"/>
                      <a:gd name="T3" fmla="*/ 8 h 104"/>
                      <a:gd name="T4" fmla="*/ 68 w 104"/>
                      <a:gd name="T5" fmla="*/ 5 h 104"/>
                      <a:gd name="T6" fmla="*/ 92 w 104"/>
                      <a:gd name="T7" fmla="*/ 32 h 104"/>
                      <a:gd name="T8" fmla="*/ 86 w 104"/>
                      <a:gd name="T9" fmla="*/ 64 h 104"/>
                      <a:gd name="T10" fmla="*/ 68 w 104"/>
                      <a:gd name="T11" fmla="*/ 85 h 104"/>
                      <a:gd name="T12" fmla="*/ 56 w 104"/>
                      <a:gd name="T13" fmla="*/ 85 h 104"/>
                      <a:gd name="T14" fmla="*/ 29 w 104"/>
                      <a:gd name="T15" fmla="*/ 87 h 104"/>
                      <a:gd name="T16" fmla="*/ 8 w 104"/>
                      <a:gd name="T17" fmla="*/ 69 h 104"/>
                      <a:gd name="T18" fmla="*/ 5 w 104"/>
                      <a:gd name="T19" fmla="*/ 53 h 104"/>
                      <a:gd name="T20" fmla="*/ 2 w 104"/>
                      <a:gd name="T21" fmla="*/ 28 h 104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04"/>
                      <a:gd name="T34" fmla="*/ 0 h 104"/>
                      <a:gd name="T35" fmla="*/ 104 w 104"/>
                      <a:gd name="T36" fmla="*/ 104 h 104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04" h="104">
                        <a:moveTo>
                          <a:pt x="2" y="32"/>
                        </a:moveTo>
                        <a:cubicBezTo>
                          <a:pt x="6" y="23"/>
                          <a:pt x="17" y="12"/>
                          <a:pt x="29" y="8"/>
                        </a:cubicBezTo>
                        <a:cubicBezTo>
                          <a:pt x="41" y="4"/>
                          <a:pt x="62" y="0"/>
                          <a:pt x="74" y="5"/>
                        </a:cubicBezTo>
                        <a:cubicBezTo>
                          <a:pt x="86" y="10"/>
                          <a:pt x="98" y="27"/>
                          <a:pt x="101" y="38"/>
                        </a:cubicBezTo>
                        <a:cubicBezTo>
                          <a:pt x="104" y="49"/>
                          <a:pt x="99" y="64"/>
                          <a:pt x="95" y="74"/>
                        </a:cubicBezTo>
                        <a:cubicBezTo>
                          <a:pt x="91" y="84"/>
                          <a:pt x="79" y="94"/>
                          <a:pt x="74" y="98"/>
                        </a:cubicBezTo>
                        <a:cubicBezTo>
                          <a:pt x="69" y="102"/>
                          <a:pt x="69" y="97"/>
                          <a:pt x="62" y="98"/>
                        </a:cubicBezTo>
                        <a:cubicBezTo>
                          <a:pt x="55" y="99"/>
                          <a:pt x="41" y="104"/>
                          <a:pt x="32" y="101"/>
                        </a:cubicBezTo>
                        <a:cubicBezTo>
                          <a:pt x="23" y="98"/>
                          <a:pt x="12" y="87"/>
                          <a:pt x="8" y="80"/>
                        </a:cubicBezTo>
                        <a:cubicBezTo>
                          <a:pt x="4" y="73"/>
                          <a:pt x="6" y="70"/>
                          <a:pt x="5" y="62"/>
                        </a:cubicBezTo>
                        <a:cubicBezTo>
                          <a:pt x="4" y="54"/>
                          <a:pt x="0" y="40"/>
                          <a:pt x="2" y="32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3" name="Freeform 80"/>
                  <p:cNvSpPr>
                    <a:spLocks/>
                  </p:cNvSpPr>
                  <p:nvPr/>
                </p:nvSpPr>
                <p:spPr bwMode="auto">
                  <a:xfrm>
                    <a:off x="2031" y="1766"/>
                    <a:ext cx="67" cy="78"/>
                  </a:xfrm>
                  <a:custGeom>
                    <a:avLst/>
                    <a:gdLst>
                      <a:gd name="T0" fmla="*/ 53 w 70"/>
                      <a:gd name="T1" fmla="*/ 6 h 82"/>
                      <a:gd name="T2" fmla="*/ 55 w 70"/>
                      <a:gd name="T3" fmla="*/ 33 h 82"/>
                      <a:gd name="T4" fmla="*/ 37 w 70"/>
                      <a:gd name="T5" fmla="*/ 69 h 82"/>
                      <a:gd name="T6" fmla="*/ 3 w 70"/>
                      <a:gd name="T7" fmla="*/ 27 h 82"/>
                      <a:gd name="T8" fmla="*/ 53 w 70"/>
                      <a:gd name="T9" fmla="*/ 6 h 8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0"/>
                      <a:gd name="T16" fmla="*/ 0 h 82"/>
                      <a:gd name="T17" fmla="*/ 70 w 70"/>
                      <a:gd name="T18" fmla="*/ 82 h 8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4" name="Freeform 81"/>
                  <p:cNvSpPr>
                    <a:spLocks/>
                  </p:cNvSpPr>
                  <p:nvPr/>
                </p:nvSpPr>
                <p:spPr bwMode="auto">
                  <a:xfrm>
                    <a:off x="1866" y="1795"/>
                    <a:ext cx="71" cy="49"/>
                  </a:xfrm>
                  <a:custGeom>
                    <a:avLst/>
                    <a:gdLst>
                      <a:gd name="T0" fmla="*/ 10 w 73"/>
                      <a:gd name="T1" fmla="*/ 0 h 52"/>
                      <a:gd name="T2" fmla="*/ 7 w 73"/>
                      <a:gd name="T3" fmla="*/ 27 h 52"/>
                      <a:gd name="T4" fmla="*/ 25 w 73"/>
                      <a:gd name="T5" fmla="*/ 42 h 52"/>
                      <a:gd name="T6" fmla="*/ 64 w 73"/>
                      <a:gd name="T7" fmla="*/ 23 h 52"/>
                      <a:gd name="T8" fmla="*/ 10 w 73"/>
                      <a:gd name="T9" fmla="*/ 0 h 5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3"/>
                      <a:gd name="T16" fmla="*/ 0 h 52"/>
                      <a:gd name="T17" fmla="*/ 73 w 73"/>
                      <a:gd name="T18" fmla="*/ 52 h 5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3" h="52">
                        <a:moveTo>
                          <a:pt x="10" y="0"/>
                        </a:moveTo>
                        <a:cubicBezTo>
                          <a:pt x="0" y="1"/>
                          <a:pt x="4" y="25"/>
                          <a:pt x="7" y="33"/>
                        </a:cubicBezTo>
                        <a:cubicBezTo>
                          <a:pt x="10" y="41"/>
                          <a:pt x="18" y="52"/>
                          <a:pt x="28" y="51"/>
                        </a:cubicBezTo>
                        <a:cubicBezTo>
                          <a:pt x="38" y="50"/>
                          <a:pt x="73" y="35"/>
                          <a:pt x="70" y="27"/>
                        </a:cubicBezTo>
                        <a:cubicBezTo>
                          <a:pt x="67" y="19"/>
                          <a:pt x="23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2" name="Freeform 82"/>
              <p:cNvSpPr>
                <a:spLocks/>
              </p:cNvSpPr>
              <p:nvPr/>
            </p:nvSpPr>
            <p:spPr bwMode="auto">
              <a:xfrm>
                <a:off x="1050" y="345"/>
                <a:ext cx="42" cy="17"/>
              </a:xfrm>
              <a:custGeom>
                <a:avLst/>
                <a:gdLst>
                  <a:gd name="T0" fmla="*/ 0 w 42"/>
                  <a:gd name="T1" fmla="*/ 9 h 17"/>
                  <a:gd name="T2" fmla="*/ 6 w 42"/>
                  <a:gd name="T3" fmla="*/ 15 h 17"/>
                  <a:gd name="T4" fmla="*/ 21 w 42"/>
                  <a:gd name="T5" fmla="*/ 0 h 17"/>
                  <a:gd name="T6" fmla="*/ 36 w 42"/>
                  <a:gd name="T7" fmla="*/ 15 h 17"/>
                  <a:gd name="T8" fmla="*/ 42 w 42"/>
                  <a:gd name="T9" fmla="*/ 12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17"/>
                  <a:gd name="T17" fmla="*/ 42 w 42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17">
                    <a:moveTo>
                      <a:pt x="0" y="9"/>
                    </a:moveTo>
                    <a:cubicBezTo>
                      <a:pt x="1" y="9"/>
                      <a:pt x="3" y="16"/>
                      <a:pt x="6" y="15"/>
                    </a:cubicBezTo>
                    <a:cubicBezTo>
                      <a:pt x="9" y="14"/>
                      <a:pt x="16" y="0"/>
                      <a:pt x="21" y="0"/>
                    </a:cubicBezTo>
                    <a:cubicBezTo>
                      <a:pt x="26" y="0"/>
                      <a:pt x="33" y="13"/>
                      <a:pt x="36" y="15"/>
                    </a:cubicBezTo>
                    <a:cubicBezTo>
                      <a:pt x="39" y="17"/>
                      <a:pt x="41" y="13"/>
                      <a:pt x="42" y="1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10" name="Picture 83" descr="girl5o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13" y="3203"/>
              <a:ext cx="601" cy="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Прямоугольник 5"/>
          <p:cNvSpPr>
            <a:spLocks noChangeArrowheads="1"/>
          </p:cNvSpPr>
          <p:nvPr/>
        </p:nvSpPr>
        <p:spPr bwMode="auto">
          <a:xfrm>
            <a:off x="250825" y="1844675"/>
            <a:ext cx="86423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(6 + 3) – </a:t>
            </a:r>
            <a:r>
              <a:rPr lang="ru-RU" sz="6000" b="1" i="1">
                <a:latin typeface="Times New Roman" pitchFamily="18" charset="0"/>
                <a:cs typeface="Times New Roman" pitchFamily="18" charset="0"/>
              </a:rPr>
              <a:t>2 = 9 – 2 = 7, </a:t>
            </a:r>
          </a:p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+ (3 - 2) = </a:t>
            </a:r>
            <a:r>
              <a:rPr lang="ru-RU" sz="6000" b="1" i="1">
                <a:latin typeface="Times New Roman" pitchFamily="18" charset="0"/>
                <a:cs typeface="Times New Roman" pitchFamily="18" charset="0"/>
              </a:rPr>
              <a:t>6 + 1 = 7, </a:t>
            </a:r>
          </a:p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(6 - 2) + 3 = </a:t>
            </a:r>
            <a:r>
              <a:rPr lang="ru-RU" sz="6000" b="1" i="1">
                <a:latin typeface="Times New Roman" pitchFamily="18" charset="0"/>
                <a:cs typeface="Times New Roman" pitchFamily="18" charset="0"/>
              </a:rPr>
              <a:t>4 + 3 = 7.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4535488"/>
            <a:ext cx="8713787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Чтобы из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суммы вычесть число,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можно вычесть его из одного слагаемого, а к полученной разности прибавить другое слагаемое.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4988" y="1268413"/>
            <a:ext cx="8421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2.Свойство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вычитания числа из суммы.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1D768-4B5F-4682-8059-21DB625FA64C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323850" y="857232"/>
            <a:ext cx="8820150" cy="928694"/>
            <a:chOff x="323410" y="-19865"/>
            <a:chExt cx="8820590" cy="158552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23410" y="980659"/>
              <a:ext cx="8820590" cy="58500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428707" y="-19865"/>
              <a:ext cx="2638557" cy="8305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8 - 0 = 8;</a:t>
              </a:r>
              <a:endParaRPr lang="ru-RU" sz="3200" dirty="0">
                <a:latin typeface="+mn-lt"/>
              </a:endParaRPr>
            </a:p>
          </p:txBody>
        </p:sp>
      </p:grpSp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430212" y="3214686"/>
            <a:ext cx="8713788" cy="901700"/>
            <a:chOff x="430775" y="2786579"/>
            <a:chExt cx="8713210" cy="90176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30775" y="2786579"/>
              <a:ext cx="8713210" cy="5848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3200" dirty="0">
                <a:latin typeface="+mn-lt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143623" y="2858022"/>
              <a:ext cx="2587453" cy="8303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8 - 8 = 0.</a:t>
              </a:r>
              <a:endParaRPr lang="ru-RU" sz="4800" dirty="0"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14348" y="1714488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Если 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 числа вычесть нуль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оно не изменится.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4357694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4.Если </a:t>
            </a: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 числа вычесть это же число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то получим нуль.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17.09.2011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www.konspekturoka.ru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D71EF-BD01-4350-9B1E-6E07228FC8CA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400" y="260560"/>
            <a:ext cx="856919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Вычислите, выбирая удобный порядок действий: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410" y="2492870"/>
            <a:ext cx="835316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(6112 + 1596) – 496 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(1596 - 496) + 6112 </a:t>
            </a:r>
            <a:r>
              <a:rPr lang="ru-RU" sz="4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1100 + 6112 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7212.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08175" y="1412875"/>
            <a:ext cx="6143625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(6112 + 1596) - 496;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№246,249,258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4286" y="1853538"/>
            <a:ext cx="800219" cy="156966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905"/>
                <a:solidFill>
                  <a:srgbClr val="180C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b="1" dirty="0">
              <a:ln w="1905"/>
              <a:solidFill>
                <a:srgbClr val="180C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8156" y="1853537"/>
            <a:ext cx="800219" cy="156966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ln w="1905"/>
                <a:solidFill>
                  <a:srgbClr val="180C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b="1" dirty="0">
              <a:ln w="1905"/>
              <a:solidFill>
                <a:srgbClr val="180C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91667" y="1879417"/>
            <a:ext cx="886781" cy="156966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905"/>
                <a:solidFill>
                  <a:srgbClr val="180C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endParaRPr lang="ru-RU" sz="9600" b="1" dirty="0">
              <a:ln w="1905"/>
              <a:solidFill>
                <a:srgbClr val="180C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81516" y="1862164"/>
            <a:ext cx="886781" cy="156966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905"/>
                <a:solidFill>
                  <a:srgbClr val="180C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endParaRPr lang="ru-RU" sz="9600" b="1" dirty="0">
              <a:ln w="1905"/>
              <a:solidFill>
                <a:srgbClr val="180C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30753" y="1862163"/>
            <a:ext cx="800219" cy="156966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905"/>
                <a:solidFill>
                  <a:srgbClr val="180C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9600" b="1" dirty="0">
              <a:ln w="1905"/>
              <a:solidFill>
                <a:srgbClr val="180C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7" name="Прямоугольник 6">
            <a:hlinkClick r:id="" action="ppaction://hlinkshowjump?jump=nextslide"/>
          </p:cNvPr>
          <p:cNvSpPr/>
          <p:nvPr/>
        </p:nvSpPr>
        <p:spPr>
          <a:xfrm>
            <a:off x="7375575" y="6334780"/>
            <a:ext cx="1759788" cy="523220"/>
          </a:xfrm>
          <a:prstGeom prst="rect">
            <a:avLst/>
          </a:prstGeom>
          <a:solidFill>
            <a:srgbClr val="FFB547"/>
          </a:solidFill>
          <a:ln>
            <a:solidFill>
              <a:srgbClr val="180C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>
                  <a:solidFill>
                    <a:srgbClr val="180C00"/>
                  </a:solidFill>
                </a:ln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далее</a:t>
            </a:r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173038" y="4054475"/>
            <a:ext cx="2755900" cy="949325"/>
          </a:xfrm>
          <a:prstGeom prst="wedgeRoundRectCallout">
            <a:avLst>
              <a:gd name="adj1" fmla="val 11217"/>
              <a:gd name="adj2" fmla="val -146386"/>
              <a:gd name="adj3" fmla="val 16667"/>
            </a:avLst>
          </a:prstGeom>
          <a:solidFill>
            <a:srgbClr val="FFB547"/>
          </a:solidFill>
          <a:ln>
            <a:solidFill>
              <a:srgbClr val="180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663300"/>
                </a:solidFill>
              </a:rPr>
              <a:t>слагаемое</a:t>
            </a:r>
          </a:p>
        </p:txBody>
      </p:sp>
      <p:sp>
        <p:nvSpPr>
          <p:cNvPr id="42" name="Скругленная прямоугольная выноска 41"/>
          <p:cNvSpPr/>
          <p:nvPr/>
        </p:nvSpPr>
        <p:spPr>
          <a:xfrm>
            <a:off x="6176963" y="4037013"/>
            <a:ext cx="2587625" cy="949325"/>
          </a:xfrm>
          <a:prstGeom prst="wedgeRoundRectCallout">
            <a:avLst>
              <a:gd name="adj1" fmla="val 11217"/>
              <a:gd name="adj2" fmla="val -146386"/>
              <a:gd name="adj3" fmla="val 16667"/>
            </a:avLst>
          </a:prstGeom>
          <a:solidFill>
            <a:srgbClr val="FFB547"/>
          </a:solidFill>
          <a:ln>
            <a:solidFill>
              <a:srgbClr val="180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663300"/>
                </a:solidFill>
              </a:rPr>
              <a:t>сумма</a:t>
            </a:r>
          </a:p>
        </p:txBody>
      </p:sp>
      <p:sp>
        <p:nvSpPr>
          <p:cNvPr id="43" name="Скругленная прямоугольная выноска 42"/>
          <p:cNvSpPr/>
          <p:nvPr/>
        </p:nvSpPr>
        <p:spPr>
          <a:xfrm>
            <a:off x="3097213" y="4054475"/>
            <a:ext cx="2832100" cy="949325"/>
          </a:xfrm>
          <a:prstGeom prst="wedgeRoundRectCallout">
            <a:avLst>
              <a:gd name="adj1" fmla="val 11217"/>
              <a:gd name="adj2" fmla="val -146386"/>
              <a:gd name="adj3" fmla="val 16667"/>
            </a:avLst>
          </a:prstGeom>
          <a:solidFill>
            <a:srgbClr val="FFB547"/>
          </a:solidFill>
          <a:ln>
            <a:solidFill>
              <a:srgbClr val="180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663300"/>
                </a:solidFill>
              </a:rPr>
              <a:t>слагаемое</a:t>
            </a:r>
          </a:p>
        </p:txBody>
      </p:sp>
      <p:sp>
        <p:nvSpPr>
          <p:cNvPr id="46" name="Номер слайда 5"/>
          <p:cNvSpPr txBox="1">
            <a:spLocks/>
          </p:cNvSpPr>
          <p:nvPr/>
        </p:nvSpPr>
        <p:spPr>
          <a:xfrm>
            <a:off x="8143875" y="179388"/>
            <a:ext cx="60325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F5B782C-FB8F-47B5-84C7-4F7EE3E4C477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50019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Классная работа    06.10.14 </a:t>
            </a:r>
            <a:br>
              <a:rPr lang="ru-RU" sz="5400" b="1" dirty="0" smtClean="0">
                <a:solidFill>
                  <a:srgbClr val="7030A0"/>
                </a:solidFill>
              </a:rPr>
            </a:br>
            <a:r>
              <a:rPr lang="ru-RU" sz="5400" b="1" dirty="0" smtClean="0">
                <a:solidFill>
                  <a:srgbClr val="7030A0"/>
                </a:solidFill>
              </a:rPr>
              <a:t>Периметр многоугольника</a:t>
            </a:r>
            <a:endParaRPr lang="ru-RU" sz="54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285728"/>
            <a:ext cx="5429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Домашнее задание №208,196(г)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2307433" y="1987485"/>
            <a:ext cx="3737049" cy="1356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22430" y="114298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3366"/>
                </a:solidFill>
              </a:rPr>
              <a:t>B</a:t>
            </a:r>
            <a:endParaRPr lang="ru-RU" sz="3200" dirty="0">
              <a:solidFill>
                <a:srgbClr val="0033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114298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3366"/>
                </a:solidFill>
              </a:rPr>
              <a:t>A</a:t>
            </a:r>
            <a:endParaRPr lang="ru-RU" sz="3200" dirty="0">
              <a:solidFill>
                <a:srgbClr val="003366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5" y="1939865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794" y="1940450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122" y="1931620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43306" y="1142985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3366"/>
                </a:solidFill>
              </a:rPr>
              <a:t>С</a:t>
            </a:r>
            <a:endParaRPr lang="ru-RU" sz="3200" dirty="0">
              <a:solidFill>
                <a:srgbClr val="003366"/>
              </a:solidFill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 rot="16200000">
            <a:off x="2928926" y="1452549"/>
            <a:ext cx="285752" cy="1571636"/>
          </a:xfrm>
          <a:prstGeom prst="lef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фигурная скобка 11"/>
          <p:cNvSpPr/>
          <p:nvPr/>
        </p:nvSpPr>
        <p:spPr>
          <a:xfrm rot="16200000">
            <a:off x="4822033" y="1131078"/>
            <a:ext cx="285752" cy="2214578"/>
          </a:xfrm>
          <a:prstGeom prst="lef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216034" y="2363549"/>
            <a:ext cx="1784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r>
              <a:rPr lang="ru-RU" sz="3200" dirty="0" smtClean="0"/>
              <a:t>С = 3 см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073421" y="2363549"/>
            <a:ext cx="1770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СВ = 5 см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858712" y="3714753"/>
            <a:ext cx="2315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r>
              <a:rPr lang="ru-RU" sz="3200" dirty="0" smtClean="0"/>
              <a:t>В = АС + СВ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857225" y="4667259"/>
            <a:ext cx="29867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r>
              <a:rPr lang="ru-RU" sz="3200" dirty="0" smtClean="0"/>
              <a:t>В = 3 + 5 = 8 см</a:t>
            </a:r>
            <a:endParaRPr lang="ru-RU" sz="3200" dirty="0"/>
          </a:p>
        </p:txBody>
      </p:sp>
      <p:sp>
        <p:nvSpPr>
          <p:cNvPr id="17" name="Правая фигурная скобка 16"/>
          <p:cNvSpPr/>
          <p:nvPr/>
        </p:nvSpPr>
        <p:spPr>
          <a:xfrm rot="16200000">
            <a:off x="4036217" y="-797749"/>
            <a:ext cx="285752" cy="3786215"/>
          </a:xfrm>
          <a:prstGeom prst="rightBrac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287604" y="77533"/>
            <a:ext cx="1787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r>
              <a:rPr lang="ru-RU" sz="3200" dirty="0" smtClean="0"/>
              <a:t>В = 8 см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2446425" y="2379650"/>
            <a:ext cx="1015479" cy="163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Блок-схема: узел 3"/>
          <p:cNvSpPr/>
          <p:nvPr/>
        </p:nvSpPr>
        <p:spPr>
          <a:xfrm>
            <a:off x="1559532" y="4585266"/>
            <a:ext cx="57150" cy="6477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262" y="2345783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741" y="3976608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99492" y="4157597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66"/>
                </a:solidFill>
              </a:rPr>
              <a:t>A</a:t>
            </a:r>
            <a:endParaRPr lang="ru-RU" sz="2400" dirty="0">
              <a:solidFill>
                <a:srgbClr val="0033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9612" y="1769720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66"/>
                </a:solidFill>
              </a:rPr>
              <a:t>B</a:t>
            </a:r>
            <a:endParaRPr lang="ru-RU" sz="2400" dirty="0">
              <a:solidFill>
                <a:srgbClr val="0033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9732" y="336241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66"/>
                </a:solidFill>
              </a:rPr>
              <a:t>C</a:t>
            </a:r>
            <a:endParaRPr lang="ru-RU" sz="2400" dirty="0">
              <a:solidFill>
                <a:srgbClr val="003366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607157" y="2411401"/>
            <a:ext cx="828154" cy="2190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603983" y="4046459"/>
            <a:ext cx="1843633" cy="5599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93424" y="1127066"/>
            <a:ext cx="1306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ym typeface="Symbol"/>
              </a:rPr>
              <a:t></a:t>
            </a:r>
            <a:r>
              <a:rPr lang="ru-RU" sz="3600" dirty="0" smtClean="0">
                <a:sym typeface="Symbol"/>
              </a:rPr>
              <a:t> </a:t>
            </a:r>
            <a:r>
              <a:rPr lang="en-US" sz="3600" dirty="0" smtClean="0">
                <a:sym typeface="Symbol"/>
              </a:rPr>
              <a:t>ABC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1236456" y="537066"/>
            <a:ext cx="233967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u="sng" dirty="0" smtClean="0"/>
              <a:t>Треугольник</a:t>
            </a:r>
            <a:endParaRPr lang="ru-RU" sz="3200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4355977" y="2468893"/>
            <a:ext cx="305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3366"/>
                </a:solidFill>
              </a:rPr>
              <a:t>A, B, C </a:t>
            </a:r>
            <a:r>
              <a:rPr lang="ru-RU" sz="2800" dirty="0" smtClean="0">
                <a:solidFill>
                  <a:srgbClr val="003366"/>
                </a:solidFill>
              </a:rPr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 вершины</a:t>
            </a:r>
            <a:endParaRPr lang="ru-RU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4355977" y="3621021"/>
            <a:ext cx="350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3366"/>
                </a:solidFill>
              </a:rPr>
              <a:t>AB, BC, AC </a:t>
            </a:r>
            <a:r>
              <a:rPr lang="ru-RU" sz="2800" dirty="0" smtClean="0">
                <a:solidFill>
                  <a:srgbClr val="003366"/>
                </a:solidFill>
              </a:rPr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 стороны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1236456" y="4157597"/>
            <a:ext cx="457200" cy="8207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227348" y="1799550"/>
            <a:ext cx="457200" cy="8207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282515" y="3392242"/>
            <a:ext cx="457200" cy="8207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0629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  <p:bldP spid="18" grpId="0"/>
      <p:bldP spid="22" grpId="0"/>
      <p:bldP spid="23" grpId="0"/>
      <p:bldP spid="24" grpId="0"/>
      <p:bldP spid="10" grpId="0" animBg="1"/>
      <p:bldP spid="10" grpId="1" animBg="1"/>
      <p:bldP spid="19" grpId="0" animBg="1"/>
      <p:bldP spid="19" grpId="1" animBg="1"/>
      <p:bldP spid="21" grpId="0" animBg="1"/>
      <p:bldP spid="2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229600" cy="408305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B0F0"/>
                </a:solidFill>
              </a:rPr>
              <a:t>Прочитать двойное неравенство: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en-US" sz="6600" b="1" dirty="0" smtClean="0"/>
              <a:t>5 &lt; 10 &lt; 15</a:t>
            </a:r>
            <a:br>
              <a:rPr lang="en-US" sz="6600" b="1" dirty="0" smtClean="0"/>
            </a:br>
            <a:r>
              <a:rPr lang="en-US" sz="6600" b="1" dirty="0" smtClean="0"/>
              <a:t>8 &lt; 11 &lt; 18</a:t>
            </a:r>
            <a:br>
              <a:rPr lang="en-US" sz="6600" b="1" dirty="0" smtClean="0"/>
            </a:br>
            <a:r>
              <a:rPr lang="en-US" sz="6600" b="1" dirty="0" smtClean="0"/>
              <a:t>21 &lt; 28 &lt; 45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</p:txBody>
      </p:sp>
      <p:pic>
        <p:nvPicPr>
          <p:cNvPr id="3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276475"/>
            <a:ext cx="2725737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3" y="571480"/>
            <a:ext cx="8143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 smtClean="0"/>
              <a:t>Периметр многоугольника</a:t>
            </a:r>
            <a:r>
              <a:rPr lang="ru-RU" sz="3200" dirty="0" smtClean="0"/>
              <a:t> – это сумма длин</a:t>
            </a:r>
          </a:p>
          <a:p>
            <a:r>
              <a:rPr lang="ru-RU" sz="3200" dirty="0" smtClean="0"/>
              <a:t>всех его сторон.</a:t>
            </a:r>
            <a:endParaRPr lang="ru-RU" sz="32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318471" y="2967890"/>
            <a:ext cx="1015479" cy="1630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Блок-схема: узел 5"/>
          <p:cNvSpPr/>
          <p:nvPr/>
        </p:nvSpPr>
        <p:spPr>
          <a:xfrm>
            <a:off x="1450628" y="5160806"/>
            <a:ext cx="57150" cy="6477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308" y="2934023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787" y="4564849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76360" y="4476758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3366"/>
                </a:solidFill>
              </a:rPr>
              <a:t>A</a:t>
            </a:r>
            <a:endParaRPr lang="ru-RU" sz="3600" dirty="0">
              <a:solidFill>
                <a:srgbClr val="0033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0220" y="2190742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3366"/>
                </a:solidFill>
              </a:rPr>
              <a:t>B</a:t>
            </a:r>
            <a:endParaRPr lang="ru-RU" sz="3600" dirty="0">
              <a:solidFill>
                <a:srgbClr val="0033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3805485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3366"/>
                </a:solidFill>
              </a:rPr>
              <a:t>C</a:t>
            </a:r>
            <a:endParaRPr lang="ru-RU" sz="3600" dirty="0">
              <a:solidFill>
                <a:srgbClr val="003366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479203" y="2999641"/>
            <a:ext cx="828154" cy="2190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476029" y="4634699"/>
            <a:ext cx="1843633" cy="5599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7811189">
            <a:off x="1161657" y="3652882"/>
            <a:ext cx="840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2 см</a:t>
            </a:r>
            <a:endParaRPr lang="ru-RU" sz="2800" i="1" dirty="0"/>
          </a:p>
        </p:txBody>
      </p:sp>
      <p:sp>
        <p:nvSpPr>
          <p:cNvPr id="15" name="TextBox 14"/>
          <p:cNvSpPr txBox="1"/>
          <p:nvPr/>
        </p:nvSpPr>
        <p:spPr>
          <a:xfrm rot="3017246">
            <a:off x="2643189" y="3167667"/>
            <a:ext cx="840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3 см</a:t>
            </a:r>
            <a:endParaRPr lang="ru-RU" sz="2800" i="1" dirty="0"/>
          </a:p>
        </p:txBody>
      </p:sp>
      <p:sp>
        <p:nvSpPr>
          <p:cNvPr id="16" name="TextBox 15"/>
          <p:cNvSpPr txBox="1"/>
          <p:nvPr/>
        </p:nvSpPr>
        <p:spPr>
          <a:xfrm rot="20805295">
            <a:off x="2129052" y="5080771"/>
            <a:ext cx="840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/>
              <a:t>4 см</a:t>
            </a:r>
            <a:endParaRPr lang="ru-RU" sz="28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86248" y="2476494"/>
            <a:ext cx="3722494" cy="6463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Р = 2 + 3 + 4 = 9 см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/>
      <p:bldP spid="10" grpId="0"/>
      <p:bldP spid="11" grpId="0"/>
      <p:bldP spid="14" grpId="0"/>
      <p:bldP spid="15" grpId="0"/>
      <p:bldP spid="1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57298"/>
            <a:ext cx="1000100" cy="646331"/>
          </a:xfrm>
          <a:prstGeom prst="rect">
            <a:avLst/>
          </a:prstGeom>
          <a:solidFill>
            <a:srgbClr val="FFB547"/>
          </a:solidFill>
          <a:ln>
            <a:solidFill>
              <a:srgbClr val="663300"/>
            </a:solidFill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43900" y="1357298"/>
            <a:ext cx="1000100" cy="646331"/>
          </a:xfrm>
          <a:prstGeom prst="rect">
            <a:avLst/>
          </a:prstGeom>
          <a:solidFill>
            <a:srgbClr val="FFB547"/>
          </a:solidFill>
          <a:ln>
            <a:solidFill>
              <a:srgbClr val="663300"/>
            </a:solidFill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500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428728" y="123425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785794"/>
            <a:ext cx="71438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:5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98" y="785794"/>
            <a:ext cx="107157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60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86248" y="785794"/>
            <a:ext cx="71438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:8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000760" y="857232"/>
            <a:ext cx="928694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10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000125" y="17145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3143240" y="123425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4857752" y="123425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10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6572264" y="123425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2714625" y="17145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429125" y="17145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143625" y="17145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7858125" y="17145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285720" y="4214818"/>
            <a:ext cx="714380" cy="646331"/>
          </a:xfrm>
          <a:prstGeom prst="rect">
            <a:avLst/>
          </a:prstGeom>
          <a:solidFill>
            <a:srgbClr val="FFB547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143900" y="4214818"/>
            <a:ext cx="1000100" cy="646331"/>
          </a:xfrm>
          <a:prstGeom prst="rect">
            <a:avLst/>
          </a:prstGeom>
          <a:solidFill>
            <a:srgbClr val="FFB547"/>
          </a:solidFill>
          <a:ln>
            <a:solidFill>
              <a:srgbClr val="663300"/>
            </a:solidFill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100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428728" y="409177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dirty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00100" y="3643314"/>
            <a:ext cx="71438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sz="3600" b="1" dirty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00298" y="3643314"/>
            <a:ext cx="857256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:5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286248" y="3643314"/>
            <a:ext cx="1000132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10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715008" y="3643314"/>
            <a:ext cx="107157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-200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643834" y="3643314"/>
            <a:ext cx="71438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:2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000125" y="45720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3143240" y="409177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40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4857752" y="409177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400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6572264" y="4091772"/>
            <a:ext cx="1285884" cy="908864"/>
          </a:xfrm>
          <a:prstGeom prst="ellipse">
            <a:avLst/>
          </a:prstGeom>
          <a:solidFill>
            <a:srgbClr val="FFFF00"/>
          </a:solidFill>
          <a:ln>
            <a:solidFill>
              <a:srgbClr val="663300"/>
            </a:solidFill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2714625" y="45720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4429125" y="45720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6143625" y="45720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7858125" y="4572000"/>
            <a:ext cx="42862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Номер слайда 5"/>
          <p:cNvSpPr txBox="1">
            <a:spLocks/>
          </p:cNvSpPr>
          <p:nvPr/>
        </p:nvSpPr>
        <p:spPr>
          <a:xfrm>
            <a:off x="8143875" y="179388"/>
            <a:ext cx="60325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7719824-B243-4A4E-B8E6-00F559C73D73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28728" y="285728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Устный счёт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572396" y="857232"/>
            <a:ext cx="928694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solidFill>
                  <a:srgbClr val="180C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5</a:t>
            </a:r>
            <a:endParaRPr lang="ru-RU" sz="3600" b="1" dirty="0">
              <a:ln w="1905"/>
              <a:solidFill>
                <a:srgbClr val="180C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52" grpId="0"/>
      <p:bldP spid="53" grpId="0"/>
      <p:bldP spid="54" grpId="0"/>
      <p:bldP spid="55" grpId="0"/>
      <p:bldP spid="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 flipH="1">
            <a:off x="2377850" y="3320288"/>
            <a:ext cx="486594" cy="11321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084041" y="1943636"/>
            <a:ext cx="799455" cy="13427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1216199" y="1952093"/>
            <a:ext cx="867842" cy="13551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216199" y="3313625"/>
            <a:ext cx="1152128" cy="11521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Блок-схема: узел 3"/>
          <p:cNvSpPr/>
          <p:nvPr/>
        </p:nvSpPr>
        <p:spPr>
          <a:xfrm>
            <a:off x="1187624" y="3280606"/>
            <a:ext cx="57150" cy="6477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354" y="1892830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3235623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0709" y="2757937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66"/>
                </a:solidFill>
              </a:rPr>
              <a:t>S</a:t>
            </a:r>
            <a:endParaRPr lang="ru-RU" sz="2400" dirty="0">
              <a:solidFill>
                <a:srgbClr val="0033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1316766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3366"/>
                </a:solidFill>
              </a:rPr>
              <a:t>T</a:t>
            </a:r>
            <a:endParaRPr lang="ru-RU" sz="2400" dirty="0">
              <a:solidFill>
                <a:srgbClr val="0033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262142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66"/>
                </a:solidFill>
              </a:rPr>
              <a:t>P</a:t>
            </a:r>
            <a:endParaRPr lang="ru-RU" sz="2400" dirty="0">
              <a:solidFill>
                <a:srgbClr val="003366"/>
              </a:solidFill>
            </a:endParaRPr>
          </a:p>
        </p:txBody>
      </p:sp>
      <p:sp>
        <p:nvSpPr>
          <p:cNvPr id="10" name="Блок-схема: узел 9"/>
          <p:cNvSpPr/>
          <p:nvPr/>
        </p:nvSpPr>
        <p:spPr>
          <a:xfrm>
            <a:off x="2339752" y="4432734"/>
            <a:ext cx="57150" cy="6477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91587" y="4305898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66"/>
                </a:solidFill>
              </a:rPr>
              <a:t>Q</a:t>
            </a:r>
            <a:endParaRPr lang="ru-RU" sz="2400" dirty="0">
              <a:solidFill>
                <a:srgbClr val="00336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7864" y="1253384"/>
            <a:ext cx="3317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3366"/>
                </a:solidFill>
              </a:rPr>
              <a:t>S</a:t>
            </a:r>
            <a:r>
              <a:rPr lang="en-US" sz="2800" dirty="0" smtClean="0">
                <a:solidFill>
                  <a:srgbClr val="003366"/>
                </a:solidFill>
              </a:rPr>
              <a:t>, </a:t>
            </a:r>
            <a:r>
              <a:rPr lang="en-US" sz="2800" dirty="0">
                <a:solidFill>
                  <a:srgbClr val="003366"/>
                </a:solidFill>
              </a:rPr>
              <a:t>T</a:t>
            </a:r>
            <a:r>
              <a:rPr lang="en-US" sz="2800" dirty="0" smtClean="0">
                <a:solidFill>
                  <a:srgbClr val="003366"/>
                </a:solidFill>
              </a:rPr>
              <a:t>, P, Q </a:t>
            </a:r>
            <a:r>
              <a:rPr lang="ru-RU" sz="2800" dirty="0" smtClean="0">
                <a:solidFill>
                  <a:srgbClr val="003366"/>
                </a:solidFill>
              </a:rPr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 вершины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215200" y="2537996"/>
            <a:ext cx="3962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3366"/>
                </a:solidFill>
              </a:rPr>
              <a:t>ST, TP, PQ, SQ </a:t>
            </a:r>
            <a:r>
              <a:rPr lang="ru-RU" sz="2800" dirty="0" smtClean="0">
                <a:solidFill>
                  <a:srgbClr val="003366"/>
                </a:solidFill>
              </a:rPr>
              <a:t> </a:t>
            </a:r>
            <a:r>
              <a:rPr lang="ru-RU" sz="2800" dirty="0" smtClean="0"/>
              <a:t>–</a:t>
            </a:r>
            <a:r>
              <a:rPr lang="en-US" sz="2800" dirty="0" smtClean="0"/>
              <a:t> </a:t>
            </a:r>
            <a:r>
              <a:rPr lang="ru-RU" sz="2800" dirty="0" smtClean="0"/>
              <a:t> стороны</a:t>
            </a:r>
            <a:endParaRPr lang="ru-RU" sz="2800" dirty="0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5" y="1700809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1220755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738" y="2659559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3" y="2852937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658" y="3429001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1" y="1892830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3" y="836713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002" y="836713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074" y="1892830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2852937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2852937"/>
            <a:ext cx="79375" cy="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4" name="Прямая соединительная линия 33"/>
          <p:cNvCxnSpPr/>
          <p:nvPr/>
        </p:nvCxnSpPr>
        <p:spPr>
          <a:xfrm flipH="1" flipV="1">
            <a:off x="3747592" y="1798176"/>
            <a:ext cx="72008" cy="10547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753942" y="1294840"/>
            <a:ext cx="1400472" cy="43136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206803" y="1309655"/>
            <a:ext cx="312985" cy="13901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820345" y="2710360"/>
            <a:ext cx="720080" cy="7694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825951" y="2895269"/>
            <a:ext cx="1000745" cy="5760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6070898" y="902330"/>
            <a:ext cx="608384" cy="10074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6699921" y="891745"/>
            <a:ext cx="121676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935739" y="908679"/>
            <a:ext cx="608384" cy="10074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7872685" y="1964796"/>
            <a:ext cx="673026" cy="9114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6771928" y="2895269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H="1" flipV="1">
            <a:off x="6051848" y="1947863"/>
            <a:ext cx="720080" cy="9601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27584" y="5061182"/>
            <a:ext cx="2426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четырехугольник</a:t>
            </a:r>
            <a:endParaRPr lang="ru-RU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3707905" y="4061586"/>
            <a:ext cx="1950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пятиугольник</a:t>
            </a:r>
            <a:endParaRPr lang="ru-RU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6308434" y="3332990"/>
            <a:ext cx="2151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шестиугольник</a:t>
            </a:r>
            <a:endParaRPr lang="ru-RU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1244676" y="356659"/>
            <a:ext cx="3111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Многоугольники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2391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7" grpId="1"/>
      <p:bldP spid="8" grpId="0"/>
      <p:bldP spid="8" grpId="1"/>
      <p:bldP spid="9" grpId="0"/>
      <p:bldP spid="9" grpId="1"/>
      <p:bldP spid="10" grpId="0" animBg="1"/>
      <p:bldP spid="11" grpId="0"/>
      <p:bldP spid="11" grpId="1"/>
      <p:bldP spid="20" grpId="0"/>
      <p:bldP spid="20" grpId="1"/>
      <p:bldP spid="21" grpId="0"/>
      <p:bldP spid="21" grpId="1"/>
      <p:bldP spid="59" grpId="0"/>
      <p:bldP spid="60" grpId="0"/>
      <p:bldP spid="61" grpId="0"/>
      <p:bldP spid="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Группа 41"/>
          <p:cNvGrpSpPr/>
          <p:nvPr/>
        </p:nvGrpSpPr>
        <p:grpSpPr>
          <a:xfrm>
            <a:off x="285720" y="428604"/>
            <a:ext cx="2426626" cy="4206081"/>
            <a:chOff x="827584" y="1316766"/>
            <a:chExt cx="2426626" cy="4206081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2377850" y="3320288"/>
              <a:ext cx="486594" cy="11321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084041" y="1943636"/>
              <a:ext cx="799455" cy="134279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216199" y="1952093"/>
              <a:ext cx="867842" cy="135518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216199" y="3313625"/>
              <a:ext cx="1152128" cy="115212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Блок-схема: узел 3"/>
            <p:cNvSpPr/>
            <p:nvPr/>
          </p:nvSpPr>
          <p:spPr>
            <a:xfrm>
              <a:off x="1187624" y="3280606"/>
              <a:ext cx="57150" cy="6477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4354" y="1892830"/>
              <a:ext cx="79375" cy="97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9" y="3235623"/>
              <a:ext cx="79375" cy="97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10709" y="2757937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3366"/>
                  </a:solidFill>
                </a:rPr>
                <a:t>S</a:t>
              </a:r>
              <a:endParaRPr lang="ru-RU" sz="2400" dirty="0">
                <a:solidFill>
                  <a:srgbClr val="003366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7704" y="1316766"/>
              <a:ext cx="3353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3366"/>
                  </a:solidFill>
                </a:rPr>
                <a:t>T</a:t>
              </a:r>
              <a:endParaRPr lang="ru-RU" sz="2400" dirty="0">
                <a:solidFill>
                  <a:srgbClr val="003366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71800" y="2621426"/>
              <a:ext cx="343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3366"/>
                  </a:solidFill>
                </a:rPr>
                <a:t>P</a:t>
              </a:r>
              <a:endParaRPr lang="ru-RU" sz="2400" dirty="0">
                <a:solidFill>
                  <a:srgbClr val="003366"/>
                </a:solidFill>
              </a:endParaRPr>
            </a:p>
          </p:txBody>
        </p:sp>
        <p:sp>
          <p:nvSpPr>
            <p:cNvPr id="10" name="Блок-схема: узел 9"/>
            <p:cNvSpPr/>
            <p:nvPr/>
          </p:nvSpPr>
          <p:spPr>
            <a:xfrm>
              <a:off x="2339752" y="4432734"/>
              <a:ext cx="57150" cy="64773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91587" y="4305898"/>
              <a:ext cx="391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003366"/>
                  </a:solidFill>
                </a:rPr>
                <a:t>Q</a:t>
              </a:r>
              <a:endParaRPr lang="ru-RU" sz="2400" dirty="0">
                <a:solidFill>
                  <a:srgbClr val="003366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27584" y="5061182"/>
              <a:ext cx="24266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четырехугольник</a:t>
              </a:r>
              <a:endParaRPr lang="ru-RU" sz="2400" dirty="0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143240" y="785794"/>
            <a:ext cx="4929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Чему равен периметр четырёхугольника </a:t>
            </a:r>
            <a:r>
              <a:rPr lang="en-US" sz="3600" dirty="0" smtClean="0"/>
              <a:t>STPQ</a:t>
            </a:r>
            <a:r>
              <a:rPr lang="ru-RU" sz="3600" dirty="0" smtClean="0"/>
              <a:t>, если его стороны равны </a:t>
            </a:r>
            <a:endParaRPr lang="ru-RU" sz="3600" dirty="0"/>
          </a:p>
        </p:txBody>
      </p:sp>
      <p:sp>
        <p:nvSpPr>
          <p:cNvPr id="45" name="TextBox 44"/>
          <p:cNvSpPr txBox="1"/>
          <p:nvPr/>
        </p:nvSpPr>
        <p:spPr>
          <a:xfrm rot="3430890">
            <a:off x="1605138" y="1248430"/>
            <a:ext cx="1012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3 </a:t>
            </a:r>
            <a:r>
              <a:rPr lang="ru-RU" sz="2400" dirty="0" smtClean="0">
                <a:solidFill>
                  <a:srgbClr val="C00000"/>
                </a:solidFill>
              </a:rPr>
              <a:t>см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8612812">
            <a:off x="553178" y="1250482"/>
            <a:ext cx="899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3 </a:t>
            </a:r>
            <a:r>
              <a:rPr lang="ru-RU" sz="2400" dirty="0" smtClean="0">
                <a:solidFill>
                  <a:srgbClr val="C00000"/>
                </a:solidFill>
              </a:rPr>
              <a:t>см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2568435">
            <a:off x="533568" y="3034380"/>
            <a:ext cx="1012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4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см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7454947">
            <a:off x="1818866" y="2967689"/>
            <a:ext cx="1012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2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см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57554" y="3143248"/>
            <a:ext cx="521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Р = 3+3+2+4 = 12 см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942391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9" grpId="0"/>
      <p:bldP spid="51" grpId="0"/>
      <p:bldP spid="5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1. Из данных чисел выберите наибольшее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50" y="1397000"/>
          <a:ext cx="7643812" cy="346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953"/>
                <a:gridCol w="1910953"/>
                <a:gridCol w="1910953"/>
                <a:gridCol w="1910953"/>
              </a:tblGrid>
              <a:tr h="17303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9" marR="91439"/>
                </a:tc>
              </a:tr>
              <a:tr h="17303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</a:tr>
            </a:tbl>
          </a:graphicData>
        </a:graphic>
      </p:graphicFrame>
      <p:pic>
        <p:nvPicPr>
          <p:cNvPr id="5" name="Picture 2" descr="C:\Documents and Settings\Admin\Мои документы\картинки для урока\0_1e65c_c9a78a5e_XL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1643050"/>
            <a:ext cx="1023395" cy="1295387"/>
          </a:xfrm>
          <a:prstGeom prst="ellipse">
            <a:avLst/>
          </a:prstGeom>
          <a:noFill/>
        </p:spPr>
      </p:pic>
      <p:pic>
        <p:nvPicPr>
          <p:cNvPr id="6" name="Picture 3" descr="C:\Documents and Settings\Admin\Мои документы\картинки для урока\b6d931acd22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714488"/>
            <a:ext cx="785818" cy="1380315"/>
          </a:xfrm>
          <a:prstGeom prst="ellipse">
            <a:avLst/>
          </a:prstGeom>
          <a:noFill/>
        </p:spPr>
      </p:pic>
      <p:pic>
        <p:nvPicPr>
          <p:cNvPr id="8" name="Picture 2" descr="C:\Documents and Settings\Admin\Мои документы\картинки для урока\0_1e65c_c9a78a5e_XL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643050"/>
            <a:ext cx="1023395" cy="1295387"/>
          </a:xfrm>
          <a:prstGeom prst="ellipse">
            <a:avLst/>
          </a:prstGeom>
          <a:noFill/>
        </p:spPr>
      </p:pic>
      <p:pic>
        <p:nvPicPr>
          <p:cNvPr id="9" name="Picture 2" descr="C:\Documents and Settings\Admin\Мои документы\картинки для урока\0_1e65c_c9a78a5e_XL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1643050"/>
            <a:ext cx="1023395" cy="1295387"/>
          </a:xfrm>
          <a:prstGeom prst="ellipse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 rot="18974601">
            <a:off x="736533" y="1884845"/>
            <a:ext cx="150438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Молодец!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14875" y="1428750"/>
            <a:ext cx="1857375" cy="1714500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643688" y="1428750"/>
            <a:ext cx="1857375" cy="1714500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71563" y="3643313"/>
          <a:ext cx="1433512" cy="446087"/>
        </p:xfrm>
        <a:graphic>
          <a:graphicData uri="http://schemas.openxmlformats.org/presentationml/2006/ole">
            <p:oleObj spid="_x0000_s1026" name="Формула" r:id="rId6" imgW="571004" imgH="177646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28938" y="3714750"/>
          <a:ext cx="1433512" cy="446088"/>
        </p:xfrm>
        <a:graphic>
          <a:graphicData uri="http://schemas.openxmlformats.org/presentationml/2006/ole">
            <p:oleObj spid="_x0000_s1027" name="Формула" r:id="rId7" imgW="571004" imgH="177646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953000" y="3714750"/>
          <a:ext cx="1243013" cy="446088"/>
        </p:xfrm>
        <a:graphic>
          <a:graphicData uri="http://schemas.openxmlformats.org/presentationml/2006/ole">
            <p:oleObj spid="_x0000_s1028" name="Формула" r:id="rId8" imgW="494870" imgH="177646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770688" y="3714750"/>
          <a:ext cx="1465262" cy="446088"/>
        </p:xfrm>
        <a:graphic>
          <a:graphicData uri="http://schemas.openxmlformats.org/presentationml/2006/ole">
            <p:oleObj spid="_x0000_s1029" name="Формула" r:id="rId9" imgW="583693" imgH="177646" progId="Equation.3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2786063" y="1428750"/>
            <a:ext cx="1857375" cy="1714500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57250" y="1428750"/>
            <a:ext cx="1857375" cy="1714500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chemeClr val="tx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242888"/>
            <a:ext cx="8229600" cy="1143001"/>
          </a:xfrm>
        </p:spPr>
        <p:txBody>
          <a:bodyPr/>
          <a:lstStyle/>
          <a:p>
            <a:pPr algn="l" eaLnBrk="1" hangingPunct="1"/>
            <a:r>
              <a:rPr lang="ru-RU" sz="3200" b="1" i="1" smtClean="0">
                <a:solidFill>
                  <a:schemeClr val="accent2"/>
                </a:solidFill>
                <a:latin typeface="Georgia" pitchFamily="18" charset="0"/>
              </a:rPr>
              <a:t>Математический диктант</a:t>
            </a:r>
          </a:p>
        </p:txBody>
      </p:sp>
      <p:graphicFrame>
        <p:nvGraphicFramePr>
          <p:cNvPr id="24641" name="Group 65"/>
          <p:cNvGraphicFramePr>
            <a:graphicFrameLocks noGrp="1"/>
          </p:cNvGraphicFramePr>
          <p:nvPr>
            <p:ph type="tbl" idx="1"/>
          </p:nvPr>
        </p:nvGraphicFramePr>
        <p:xfrm>
          <a:off x="0" y="765175"/>
          <a:ext cx="9144000" cy="5937504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Georgia" pitchFamily="18" charset="0"/>
                        </a:rPr>
                        <a:t>Вариант 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Georgia" pitchFamily="18" charset="0"/>
                        </a:rPr>
                        <a:t>Вариант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1. Как называется результат сложения?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1. Как называются числа, которые складывают?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2. Чему равна сумма чисел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2 367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 и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3 633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2. Чему равна сумма чисел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7 549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 и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3 451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3. Чему равна сумма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   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3 456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и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3. Чему равна сумма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0 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и 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4 567 </a:t>
                      </a: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4. Запишите все натуральные числа, которые больше 12, но меньше 15.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4. Запишите все натуральные числа, которые больше 15, но меньше 18.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5. Найдите периметр треугольника со сторонами 13, 15 и 17 см.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5. Найдите периметр треугольника со сторонами 19, 22 и 21 см.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210 выполняем в тетрадях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276475"/>
            <a:ext cx="2725737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1619250" y="188913"/>
            <a:ext cx="7129463" cy="936625"/>
          </a:xfrm>
          <a:prstGeom prst="wedgeRoundRectCallout">
            <a:avLst>
              <a:gd name="adj1" fmla="val 32764"/>
              <a:gd name="adj2" fmla="val 224236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i="1">
                <a:latin typeface="Georgia" pitchFamily="18" charset="0"/>
              </a:rPr>
              <a:t>Вместо звёздочек поставь цифры, чтобы получилось верное равенство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23850" y="1484313"/>
            <a:ext cx="2190750" cy="2736850"/>
            <a:chOff x="567" y="935"/>
            <a:chExt cx="1380" cy="1724"/>
          </a:xfrm>
        </p:grpSpPr>
        <p:sp>
          <p:nvSpPr>
            <p:cNvPr id="20498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858" y="2205"/>
              <a:ext cx="1089" cy="4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2347</a:t>
              </a:r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0499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567" y="1298"/>
              <a:ext cx="272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20500" name="WordArt 12"/>
            <p:cNvSpPr>
              <a:spLocks noChangeArrowheads="1" noChangeShapeType="1" noTextEdit="1"/>
            </p:cNvSpPr>
            <p:nvPr/>
          </p:nvSpPr>
          <p:spPr bwMode="auto">
            <a:xfrm flipV="1">
              <a:off x="703" y="2069"/>
              <a:ext cx="1224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_______</a:t>
              </a:r>
            </a:p>
          </p:txBody>
        </p:sp>
        <p:sp>
          <p:nvSpPr>
            <p:cNvPr id="20501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975" y="935"/>
              <a:ext cx="907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*9*8</a:t>
              </a:r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  <a:p>
              <a:pPr algn="ctr"/>
              <a:r>
                <a:rPr lang="ru-RU" sz="3600" b="1" i="1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3*3</a:t>
              </a:r>
              <a:r>
                <a:rPr lang="ru-RU" sz="3600" b="1" i="1" kern="10" dirty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*</a:t>
              </a:r>
            </a:p>
          </p:txBody>
        </p:sp>
      </p:grpSp>
      <p:sp>
        <p:nvSpPr>
          <p:cNvPr id="22544" name="WordArt 16"/>
          <p:cNvSpPr>
            <a:spLocks noChangeArrowheads="1" noChangeShapeType="1" noTextEdit="1"/>
          </p:cNvSpPr>
          <p:nvPr/>
        </p:nvSpPr>
        <p:spPr bwMode="auto">
          <a:xfrm>
            <a:off x="1331913" y="2492375"/>
            <a:ext cx="358775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2545" name="WordArt 17"/>
          <p:cNvSpPr>
            <a:spLocks noChangeArrowheads="1" noChangeShapeType="1" noTextEdit="1"/>
          </p:cNvSpPr>
          <p:nvPr/>
        </p:nvSpPr>
        <p:spPr bwMode="auto">
          <a:xfrm>
            <a:off x="2124075" y="2492375"/>
            <a:ext cx="2873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22546" name="WordArt 18"/>
          <p:cNvSpPr>
            <a:spLocks noChangeArrowheads="1" noChangeShapeType="1" noTextEdit="1"/>
          </p:cNvSpPr>
          <p:nvPr/>
        </p:nvSpPr>
        <p:spPr bwMode="auto">
          <a:xfrm>
            <a:off x="1692275" y="1484313"/>
            <a:ext cx="358775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22555" name="WordArt 27"/>
          <p:cNvSpPr>
            <a:spLocks noChangeArrowheads="1" noChangeShapeType="1" noTextEdit="1"/>
          </p:cNvSpPr>
          <p:nvPr/>
        </p:nvSpPr>
        <p:spPr bwMode="auto">
          <a:xfrm>
            <a:off x="971550" y="1484313"/>
            <a:ext cx="358775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</a:t>
            </a:r>
          </a:p>
        </p:txBody>
      </p:sp>
      <p:grpSp>
        <p:nvGrpSpPr>
          <p:cNvPr id="32" name="Group 14"/>
          <p:cNvGrpSpPr>
            <a:grpSpLocks/>
          </p:cNvGrpSpPr>
          <p:nvPr/>
        </p:nvGrpSpPr>
        <p:grpSpPr bwMode="auto">
          <a:xfrm>
            <a:off x="3000364" y="2500307"/>
            <a:ext cx="2587629" cy="2720976"/>
            <a:chOff x="567" y="935"/>
            <a:chExt cx="1360" cy="1714"/>
          </a:xfrm>
        </p:grpSpPr>
        <p:sp>
          <p:nvSpPr>
            <p:cNvPr id="3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612" y="2195"/>
              <a:ext cx="1179" cy="4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 *  4  6  8 *</a:t>
              </a:r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38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567" y="1298"/>
              <a:ext cx="272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39" name="WordArt 12"/>
            <p:cNvSpPr>
              <a:spLocks noChangeArrowheads="1" noChangeShapeType="1" noTextEdit="1"/>
            </p:cNvSpPr>
            <p:nvPr/>
          </p:nvSpPr>
          <p:spPr bwMode="auto">
            <a:xfrm flipV="1">
              <a:off x="703" y="2069"/>
              <a:ext cx="1224" cy="4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_______</a:t>
              </a:r>
            </a:p>
          </p:txBody>
        </p:sp>
        <p:sp>
          <p:nvSpPr>
            <p:cNvPr id="40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747" y="935"/>
              <a:ext cx="1135" cy="10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7* 9 * 7</a:t>
              </a:r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  <a:p>
              <a:pPr algn="ctr"/>
              <a:r>
                <a:rPr lang="ru-RU" sz="3600" b="1" i="1" kern="10" dirty="0" smtClean="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54 * 4 6</a:t>
              </a:r>
              <a:endParaRPr lang="ru-RU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33" name="WordArt 16"/>
          <p:cNvSpPr>
            <a:spLocks noChangeArrowheads="1" noChangeShapeType="1" noTextEdit="1"/>
          </p:cNvSpPr>
          <p:nvPr/>
        </p:nvSpPr>
        <p:spPr bwMode="auto">
          <a:xfrm>
            <a:off x="3770950" y="3500438"/>
            <a:ext cx="430003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i="1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6" name="WordArt 27"/>
          <p:cNvSpPr>
            <a:spLocks noChangeArrowheads="1" noChangeShapeType="1" noTextEdit="1"/>
          </p:cNvSpPr>
          <p:nvPr/>
        </p:nvSpPr>
        <p:spPr bwMode="auto">
          <a:xfrm>
            <a:off x="3714744" y="2500306"/>
            <a:ext cx="458043" cy="6429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</a:t>
            </a:r>
            <a:endParaRPr lang="ru-RU" sz="3600" b="1" i="1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4" name="WordArt 27"/>
          <p:cNvSpPr>
            <a:spLocks noChangeArrowheads="1" noChangeShapeType="1" noTextEdit="1"/>
          </p:cNvSpPr>
          <p:nvPr/>
        </p:nvSpPr>
        <p:spPr bwMode="auto">
          <a:xfrm>
            <a:off x="4969639" y="4500570"/>
            <a:ext cx="430003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</a:t>
            </a:r>
            <a:endParaRPr lang="ru-RU" sz="3600" b="1" i="1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5" name="WordArt 27"/>
          <p:cNvSpPr>
            <a:spLocks noChangeArrowheads="1" noChangeShapeType="1" noTextEdit="1"/>
          </p:cNvSpPr>
          <p:nvPr/>
        </p:nvSpPr>
        <p:spPr bwMode="auto">
          <a:xfrm>
            <a:off x="4113432" y="3500438"/>
            <a:ext cx="513724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</a:t>
            </a:r>
            <a:endParaRPr lang="ru-RU" sz="3600" b="1" i="1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6" name="WordArt 27"/>
          <p:cNvSpPr>
            <a:spLocks noChangeArrowheads="1" noChangeShapeType="1" noTextEdit="1"/>
          </p:cNvSpPr>
          <p:nvPr/>
        </p:nvSpPr>
        <p:spPr bwMode="auto">
          <a:xfrm>
            <a:off x="3143240" y="4500570"/>
            <a:ext cx="513724" cy="658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</a:t>
            </a:r>
            <a:endParaRPr lang="ru-RU" sz="3600" b="1" i="1" kern="10" dirty="0">
              <a:ln w="19050">
                <a:solidFill>
                  <a:srgbClr val="FFCC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8596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_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28926" y="27146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_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28" name="WordArt 16"/>
          <p:cNvSpPr>
            <a:spLocks noChangeArrowheads="1" noChangeShapeType="1" noTextEdit="1"/>
          </p:cNvSpPr>
          <p:nvPr/>
        </p:nvSpPr>
        <p:spPr bwMode="auto">
          <a:xfrm>
            <a:off x="4714876" y="2500306"/>
            <a:ext cx="358775" cy="658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44" grpId="0"/>
      <p:bldP spid="22545" grpId="0"/>
      <p:bldP spid="22546" grpId="0"/>
      <p:bldP spid="22555" grpId="0"/>
      <p:bldP spid="36" grpId="0"/>
      <p:bldP spid="44" grpId="0"/>
      <p:bldP spid="45" grpId="0"/>
      <p:bldP spid="4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Классная </a:t>
            </a:r>
            <a:r>
              <a:rPr lang="ru-RU" sz="4800" b="1" smtClean="0"/>
              <a:t>работа    09.10.14 </a:t>
            </a:r>
            <a:r>
              <a:rPr lang="ru-RU" sz="4800" b="1" dirty="0" smtClean="0"/>
              <a:t>г</a:t>
            </a:r>
            <a:br>
              <a:rPr lang="ru-RU" sz="4800" b="1" dirty="0" smtClean="0"/>
            </a:br>
            <a:r>
              <a:rPr lang="ru-RU" sz="4800" b="1" dirty="0" smtClean="0">
                <a:solidFill>
                  <a:srgbClr val="7030A0"/>
                </a:solidFill>
              </a:rPr>
              <a:t>Вычитание натуральных чисел и его свойства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428604"/>
            <a:ext cx="2917786" cy="11079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5 - 4 = 1</a:t>
            </a:r>
          </a:p>
        </p:txBody>
      </p:sp>
      <p:sp>
        <p:nvSpPr>
          <p:cNvPr id="4" name="Стрелка вверх 3"/>
          <p:cNvSpPr/>
          <p:nvPr/>
        </p:nvSpPr>
        <p:spPr>
          <a:xfrm rot="3082431">
            <a:off x="1733249" y="1042759"/>
            <a:ext cx="785818" cy="3219601"/>
          </a:xfrm>
          <a:prstGeom prst="up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Уменьшаемое</a:t>
            </a:r>
          </a:p>
        </p:txBody>
      </p:sp>
      <p:sp>
        <p:nvSpPr>
          <p:cNvPr id="6" name="Стрелка вверх 5"/>
          <p:cNvSpPr/>
          <p:nvPr/>
        </p:nvSpPr>
        <p:spPr>
          <a:xfrm>
            <a:off x="4143372" y="1714488"/>
            <a:ext cx="1003564" cy="2800382"/>
          </a:xfrm>
          <a:prstGeom prst="up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Вычитаемое</a:t>
            </a:r>
          </a:p>
        </p:txBody>
      </p:sp>
      <p:sp>
        <p:nvSpPr>
          <p:cNvPr id="7" name="Стрелка вверх 6"/>
          <p:cNvSpPr/>
          <p:nvPr/>
        </p:nvSpPr>
        <p:spPr>
          <a:xfrm rot="19222699">
            <a:off x="6024995" y="1408259"/>
            <a:ext cx="1157000" cy="2623704"/>
          </a:xfrm>
          <a:prstGeom prst="upArrow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Разность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0" y="450057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Число из которого вычитают , называют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уменьшаемым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, а число которое вычитают –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вычитаемым.</a:t>
            </a:r>
          </a:p>
          <a:p>
            <a:pPr algn="ctr"/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Результат вычитания называют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разностью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Домашнее задание</a:t>
            </a:r>
            <a:br>
              <a:rPr lang="ru-RU" dirty="0" smtClean="0"/>
            </a:br>
            <a:r>
              <a:rPr lang="ru-RU" dirty="0" smtClean="0"/>
              <a:t>стр.41-43 п.7,№288(1Столбик),294.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№249,251,256(1 ст.),264.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Выразить в кг: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571612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50000 г =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2214554"/>
            <a:ext cx="1143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67 т =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292893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7   </a:t>
            </a:r>
            <a:r>
              <a:rPr lang="ru-RU" sz="3600" dirty="0" err="1" smtClean="0"/>
              <a:t>ц</a:t>
            </a:r>
            <a:r>
              <a:rPr lang="ru-RU" sz="3600" dirty="0" smtClean="0"/>
              <a:t> =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57422" y="3429000"/>
            <a:ext cx="485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В см: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435769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500 мм =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14348" y="5929330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 м =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642910" y="5214950"/>
            <a:ext cx="164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 дм =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143108" y="1571612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3 кг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928794" y="228599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4000 кг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857356" y="29289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700 кг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2428860" y="4429132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50 см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2143108" y="5286388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90</a:t>
            </a:r>
            <a:r>
              <a:rPr lang="ru-RU" sz="2800" dirty="0" smtClean="0"/>
              <a:t> см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857356" y="600076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300 см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4810" y="0"/>
            <a:ext cx="85691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Свойства вычитания.</a:t>
            </a:r>
            <a:endParaRPr lang="ru-RU" sz="24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825" y="1844675"/>
            <a:ext cx="8642350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6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12 - </a:t>
            </a:r>
            <a:r>
              <a:rPr lang="ru-RU" sz="6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(3 + 2) = </a:t>
            </a:r>
            <a:r>
              <a:rPr lang="ru-RU" sz="6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 – 5 = 7,</a:t>
            </a:r>
          </a:p>
          <a:p>
            <a:pPr marL="51435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6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(12 - 3) – 2 </a:t>
            </a:r>
            <a:r>
              <a:rPr lang="ru-RU" sz="6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9 – 2 =7.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388" y="4365625"/>
            <a:ext cx="8713787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того чтобы вычесть </a:t>
            </a: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сумму из числа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можно сначала вычесть из этого числа первое слагаемое, а потом из полученной разности – второе слагаемое.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4988" y="1268413"/>
            <a:ext cx="8421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1.Свойство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вычитания суммы из числа.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699</Words>
  <Application>Microsoft Office PowerPoint</Application>
  <PresentationFormat>Экран (4:3)</PresentationFormat>
  <Paragraphs>177</Paragraphs>
  <Slides>24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Формула</vt:lpstr>
      <vt:lpstr>Слайд 1</vt:lpstr>
      <vt:lpstr>Слайд 2</vt:lpstr>
      <vt:lpstr>Слайд 3</vt:lpstr>
      <vt:lpstr>Классная работа    09.10.14 г Вычитание натуральных чисел и его свойства</vt:lpstr>
      <vt:lpstr>Слайд 5</vt:lpstr>
      <vt:lpstr>Домашнее задание стр.41-43 п.7,№288(1Столбик),294.</vt:lpstr>
      <vt:lpstr>№249,251,256(1 ст.),264.</vt:lpstr>
      <vt:lpstr>Выразить в кг: </vt:lpstr>
      <vt:lpstr>Слайд 9</vt:lpstr>
      <vt:lpstr>Слайд 10</vt:lpstr>
      <vt:lpstr>Слайд 11</vt:lpstr>
      <vt:lpstr>Слайд 12</vt:lpstr>
      <vt:lpstr>№246,249,258</vt:lpstr>
      <vt:lpstr>Слайд 14</vt:lpstr>
      <vt:lpstr>Классная работа    06.10.14  Периметр многоугольника</vt:lpstr>
      <vt:lpstr>Слайд 16</vt:lpstr>
      <vt:lpstr>Слайд 17</vt:lpstr>
      <vt:lpstr>Прочитать двойное неравенство:  5 &lt; 10 &lt; 15 8 &lt; 11 &lt; 18 21 &lt; 28 &lt; 45 </vt:lpstr>
      <vt:lpstr>Слайд 19</vt:lpstr>
      <vt:lpstr>Слайд 20</vt:lpstr>
      <vt:lpstr>Слайд 21</vt:lpstr>
      <vt:lpstr>1. Из данных чисел выберите наибольшее</vt:lpstr>
      <vt:lpstr>Математический диктант</vt:lpstr>
      <vt:lpstr>№ 210 выполняем в тетрадях</vt:lpstr>
    </vt:vector>
  </TitlesOfParts>
  <Company>RUSSIA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Классная работа     06.10.14 г. Периметр многоугольника</dc:title>
  <dc:creator>XP GAME 2008</dc:creator>
  <cp:lastModifiedBy>XP GAME 2008</cp:lastModifiedBy>
  <cp:revision>40</cp:revision>
  <dcterms:created xsi:type="dcterms:W3CDTF">2014-10-02T13:25:04Z</dcterms:created>
  <dcterms:modified xsi:type="dcterms:W3CDTF">2016-02-14T22:52:12Z</dcterms:modified>
</cp:coreProperties>
</file>