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7" r:id="rId10"/>
    <p:sldId id="266" r:id="rId11"/>
    <p:sldId id="268" r:id="rId12"/>
    <p:sldId id="265" r:id="rId13"/>
    <p:sldId id="261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33CC"/>
    <a:srgbClr val="FF5050"/>
    <a:srgbClr val="0000CC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44824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ИГРОВЫЕ ТЕХНОЛОГИИ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ОБРАЗОВАТЕЛЬНОМ ПРОЦЕССЕ ДОУ  В УСЛОВИЯХ РЕАЛИЗАЦИИ ФГОС.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835696" y="4725144"/>
            <a:ext cx="6840587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Выполнила: в</a:t>
            </a:r>
            <a:r>
              <a:rPr lang="ru-RU" sz="2000" b="1" dirty="0" smtClean="0">
                <a:solidFill>
                  <a:srgbClr val="FF0000"/>
                </a:solidFill>
              </a:rPr>
              <a:t>оспитатель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МДОУ детский </a:t>
            </a:r>
            <a:r>
              <a:rPr lang="ru-RU" sz="2000" b="1" dirty="0" smtClean="0">
                <a:solidFill>
                  <a:srgbClr val="FF0000"/>
                </a:solidFill>
              </a:rPr>
              <a:t>сад </a:t>
            </a:r>
            <a:r>
              <a:rPr lang="ru-RU" sz="2000" b="1" dirty="0" smtClean="0">
                <a:solidFill>
                  <a:srgbClr val="FF0000"/>
                </a:solidFill>
              </a:rPr>
              <a:t>№5 «Ромашка»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п. Советский РМЭ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Яманаева Н.А. </a:t>
            </a:r>
            <a:r>
              <a:rPr lang="ru-RU" sz="2000" b="1" dirty="0" smtClean="0">
                <a:solidFill>
                  <a:srgbClr val="663300"/>
                </a:solidFill>
              </a:rPr>
              <a:t/>
            </a:r>
            <a:br>
              <a:rPr lang="ru-RU" sz="2000" b="1" dirty="0" smtClean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</a:rPr>
              <a:t/>
            </a:r>
            <a:br>
              <a:rPr lang="ru-RU" sz="2000" b="1" dirty="0" smtClean="0">
                <a:solidFill>
                  <a:srgbClr val="663300"/>
                </a:solidFill>
              </a:rPr>
            </a:br>
            <a:endParaRPr lang="es-ES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464389">
            <a:off x="4514492" y="185270"/>
            <a:ext cx="2851319" cy="1477582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работы 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детьми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952004" y="1359203"/>
            <a:ext cx="4098568" cy="243522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Двигательная: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• Подвижные дидактические игры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• Подвижные игры с правилами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• Игровые упражнения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• Соревнования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305250" y="1772468"/>
            <a:ext cx="3671953" cy="13667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Игровая:</a:t>
            </a:r>
            <a:endParaRPr lang="ru-RU" sz="2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dirty="0" smtClean="0">
                <a:ln w="11430"/>
                <a:solidFill>
                  <a:srgbClr val="FF5050"/>
                </a:solidFill>
              </a:rPr>
              <a:t>Сюжетные игры</a:t>
            </a: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Игры с </a:t>
            </a:r>
            <a:r>
              <a:rPr lang="ru-RU" dirty="0" smtClean="0">
                <a:ln w="11430"/>
                <a:solidFill>
                  <a:srgbClr val="FF5050"/>
                </a:solidFill>
              </a:rPr>
              <a:t>правилами</a:t>
            </a:r>
            <a:endParaRPr lang="ru-RU" dirty="0" smtClean="0">
              <a:ln w="11430"/>
              <a:solidFill>
                <a:srgbClr val="FF5050"/>
              </a:solidFill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47507" y="3951602"/>
            <a:ext cx="4098568" cy="22159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Продуктивная: </a:t>
            </a:r>
            <a:endParaRPr lang="ru-RU" sz="24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• Мастерская по изготовлению продуктов детского творчества</a:t>
            </a:r>
          </a:p>
          <a:p>
            <a:pPr algn="ctr"/>
            <a:r>
              <a:rPr lang="ru-RU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• Реализация проектов</a:t>
            </a:r>
            <a:endParaRPr lang="ru-RU" dirty="0" smtClean="0">
              <a:ln w="1143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565546" y="3254546"/>
            <a:ext cx="4512897" cy="30322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Коммуникативная:</a:t>
            </a:r>
            <a:endParaRPr lang="ru-RU" sz="2400" b="1" u="sng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ru-RU" dirty="0" smtClean="0">
                <a:ln/>
                <a:solidFill>
                  <a:schemeClr val="accent5">
                    <a:lumMod val="75000"/>
                  </a:schemeClr>
                </a:solidFill>
              </a:rPr>
              <a:t>• Беседа, ситуативный разговор</a:t>
            </a:r>
          </a:p>
          <a:p>
            <a:pPr algn="ctr"/>
            <a:r>
              <a:rPr lang="ru-RU" dirty="0" smtClean="0">
                <a:ln/>
                <a:solidFill>
                  <a:schemeClr val="accent5">
                    <a:lumMod val="75000"/>
                  </a:schemeClr>
                </a:solidFill>
              </a:rPr>
              <a:t>• Речевая ситуация</a:t>
            </a:r>
          </a:p>
          <a:p>
            <a:pPr algn="ctr"/>
            <a:r>
              <a:rPr lang="ru-RU" dirty="0" smtClean="0">
                <a:ln/>
                <a:solidFill>
                  <a:schemeClr val="accent5">
                    <a:lumMod val="75000"/>
                  </a:schemeClr>
                </a:solidFill>
              </a:rPr>
              <a:t>• Составление, отгадывание загадок</a:t>
            </a:r>
          </a:p>
          <a:p>
            <a:pPr algn="ctr"/>
            <a:r>
              <a:rPr lang="ru-RU" dirty="0" smtClean="0">
                <a:ln/>
                <a:solidFill>
                  <a:schemeClr val="accent5">
                    <a:lumMod val="75000"/>
                  </a:schemeClr>
                </a:solidFill>
              </a:rPr>
              <a:t>• Сюжетные игры</a:t>
            </a:r>
          </a:p>
          <a:p>
            <a:pPr algn="ctr"/>
            <a:r>
              <a:rPr lang="ru-RU" dirty="0" smtClean="0">
                <a:ln/>
                <a:solidFill>
                  <a:schemeClr val="accent5">
                    <a:lumMod val="75000"/>
                  </a:schemeClr>
                </a:solidFill>
              </a:rPr>
              <a:t>• Игры с правилами</a:t>
            </a:r>
            <a:endParaRPr lang="ru-RU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464389">
            <a:off x="5306581" y="185269"/>
            <a:ext cx="2851319" cy="1477582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работы 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детьми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259632" y="404664"/>
            <a:ext cx="4098568" cy="31017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Музыкально-художественная: </a:t>
            </a:r>
            <a:endParaRPr lang="ru-RU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Слушание</a:t>
            </a: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Исполнение</a:t>
            </a: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Импровизация</a:t>
            </a: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Экспериментирование</a:t>
            </a:r>
          </a:p>
          <a:p>
            <a:pPr algn="ctr"/>
            <a:r>
              <a:rPr lang="ru-RU" dirty="0" smtClean="0">
                <a:ln w="11430"/>
                <a:solidFill>
                  <a:srgbClr val="FF5050"/>
                </a:solidFill>
              </a:rPr>
              <a:t>• Музыкально-дидактические игры</a:t>
            </a:r>
          </a:p>
        </p:txBody>
      </p:sp>
      <p:sp>
        <p:nvSpPr>
          <p:cNvPr id="15" name="Облако 14"/>
          <p:cNvSpPr/>
          <p:nvPr/>
        </p:nvSpPr>
        <p:spPr>
          <a:xfrm rot="153819">
            <a:off x="5427678" y="1696777"/>
            <a:ext cx="3671953" cy="23803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Трудовая:</a:t>
            </a:r>
            <a:endParaRPr lang="ru-RU" sz="24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solidFill>
                  <a:srgbClr val="FFC000"/>
                </a:solidFill>
              </a:rPr>
              <a:t>• Совместные действия</a:t>
            </a:r>
          </a:p>
          <a:p>
            <a:pPr algn="ctr"/>
            <a:r>
              <a:rPr lang="ru-RU" dirty="0" smtClean="0">
                <a:ln w="11430"/>
                <a:solidFill>
                  <a:srgbClr val="FFC000"/>
                </a:solidFill>
              </a:rPr>
              <a:t>• </a:t>
            </a:r>
            <a:r>
              <a:rPr lang="ru-RU" dirty="0" smtClean="0">
                <a:ln w="11430"/>
                <a:solidFill>
                  <a:srgbClr val="FFC000"/>
                </a:solidFill>
              </a:rPr>
              <a:t>Дежурство</a:t>
            </a:r>
          </a:p>
          <a:p>
            <a:pPr algn="ctr"/>
            <a:r>
              <a:rPr lang="ru-RU" dirty="0" smtClean="0">
                <a:ln w="11430"/>
                <a:solidFill>
                  <a:srgbClr val="FFC000"/>
                </a:solidFill>
              </a:rPr>
              <a:t> </a:t>
            </a:r>
            <a:r>
              <a:rPr lang="ru-RU" dirty="0" smtClean="0">
                <a:ln w="11430"/>
                <a:solidFill>
                  <a:srgbClr val="FFC000"/>
                </a:solidFill>
              </a:rPr>
              <a:t>• Поручение</a:t>
            </a:r>
          </a:p>
          <a:p>
            <a:pPr algn="ctr"/>
            <a:r>
              <a:rPr lang="ru-RU" dirty="0" smtClean="0">
                <a:ln w="11430"/>
                <a:solidFill>
                  <a:srgbClr val="FFC000"/>
                </a:solidFill>
              </a:rPr>
              <a:t>• Реализация проекта</a:t>
            </a:r>
            <a:endParaRPr lang="ru-RU" dirty="0">
              <a:ln w="11430"/>
              <a:solidFill>
                <a:srgbClr val="FFC0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23528" y="3140968"/>
            <a:ext cx="4466470" cy="37170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Познавательно-исследовательская:</a:t>
            </a:r>
            <a:endParaRPr lang="ru-RU" b="1" u="sng" dirty="0" smtClean="0">
              <a:ln w="10541" cmpd="sng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Наблюдение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Экскурсии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Решение проблемных ситуаций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Экспериментирование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Коллекционирование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Моделирование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Реализация проекта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Игры с правилами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4756884" y="4004946"/>
            <a:ext cx="4325818" cy="230839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/>
                <a:solidFill>
                  <a:srgbClr val="008000"/>
                </a:solidFill>
              </a:rPr>
              <a:t>Чтение художественной </a:t>
            </a:r>
            <a:r>
              <a:rPr lang="ru-RU" b="1" u="sng" dirty="0" smtClean="0">
                <a:ln/>
                <a:solidFill>
                  <a:srgbClr val="008000"/>
                </a:solidFill>
              </a:rPr>
              <a:t>литературы:</a:t>
            </a:r>
            <a:endParaRPr lang="ru-RU" b="1" u="sng" dirty="0" smtClean="0">
              <a:ln/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ln/>
                <a:solidFill>
                  <a:srgbClr val="00CC00"/>
                </a:solidFill>
              </a:rPr>
              <a:t>• Чтение</a:t>
            </a:r>
          </a:p>
          <a:p>
            <a:pPr algn="ctr"/>
            <a:r>
              <a:rPr lang="ru-RU" b="1" dirty="0" smtClean="0">
                <a:ln/>
                <a:solidFill>
                  <a:srgbClr val="00CC00"/>
                </a:solidFill>
              </a:rPr>
              <a:t>• Обсуждение</a:t>
            </a:r>
          </a:p>
          <a:p>
            <a:pPr algn="ctr"/>
            <a:r>
              <a:rPr lang="ru-RU" b="1" dirty="0" smtClean="0">
                <a:ln/>
                <a:solidFill>
                  <a:srgbClr val="00CC00"/>
                </a:solidFill>
              </a:rPr>
              <a:t>• Разучивание</a:t>
            </a:r>
            <a:endParaRPr lang="ru-RU" b="1" dirty="0">
              <a:ln/>
              <a:solidFill>
                <a:srgbClr val="00CC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916832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69368"/>
            <a:ext cx="842493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Важной особенностью игровых технологий, которые используют воспитатели-педагоги в своей работе, является то, что игровые моменты проникают во все виды деятельности детей: труд и игра, учебная деятельность и игра, повседневная бытовая деятельность, связанная с выполнением режима и игра.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деятельности с помощью игровых технологий у детей развиваются психические процессы. </a:t>
            </a:r>
          </a:p>
          <a:p>
            <a:pPr marL="0" marR="0" lvl="0" indent="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Игровые технологии, направленные на развитие восприятия.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Игровые технологии могут быть направлены и на развитие внимания.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дошкольном возрасте происходит постепенный переход от непроизвольного внимания к произвольному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Игровые технологии помогают в развитии памяти, которая так же, как и внимание постепенно становится произвольной.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Игровые технологии способствуют развитию мышления ребенка. Как мы знаем, развитие мышления ребенка происходит при овладении тремя основными формами мышления: наглядно-действенным, наглядно-образным и логическим.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помощью игровых технологий развиваются и творческие способности ребенка. В том числе, речь идет о развитии творческого мышления и воображения. Использование игровых приемов и методов в нестандартных, проблемных ситуациях, требующих выбора решения из ряда альтернатив, у детей формируется гибкое, оригинальное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мышление.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использование игровых технологий разной целевой направленности помогает подготовить ребенка к школе.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ctr">
              <a:spcBef>
                <a:spcPct val="20000"/>
              </a:spcBef>
            </a:pPr>
            <a:endParaRPr lang="ru-RU" sz="1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 rot="464389">
            <a:off x="5452300" y="-28636"/>
            <a:ext cx="3293156" cy="1532778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игровых технологий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916832"/>
            <a:ext cx="583264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Творческие способности;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Логическое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пространственное мышление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Воображение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память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Умение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сравнивать, обобщать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анализировать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планировать, объединять в целое и т.д.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293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Таким образом, игра может пронизать всю жизнь детей в детском саду, сделав её по-настоящему интересной и увлекательной. Очень правильно в ФГОС дошкольного образования введена сама идея того, что в дошкольных образовательных учреждениях учебный процесс – это детская игра и она является основным видом деятельности ребёнка-дошкольника.</a:t>
            </a:r>
            <a:endParaRPr lang="ru-RU" sz="2000" i="1" dirty="0"/>
          </a:p>
        </p:txBody>
      </p:sp>
      <p:sp>
        <p:nvSpPr>
          <p:cNvPr id="11" name="Облако 10"/>
          <p:cNvSpPr/>
          <p:nvPr/>
        </p:nvSpPr>
        <p:spPr>
          <a:xfrm rot="464389">
            <a:off x="5609320" y="492585"/>
            <a:ext cx="3024380" cy="1707687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 игровых технологий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412776"/>
            <a:ext cx="359540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развивают: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фото\фото моей группы\весна 2012 г\SAM_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3260299" cy="2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7" descr="F:\фото\фото моей группы\игры моих детей\SAM_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2936771" cy="22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 descr="F:\фото\фото моей группы\лето 2014\SAM_3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052736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4" name="Picture 10" descr="F:\фото\фото моей группы\лето 2013 г\SAM_2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фото\фото моей группы\зима 2015 г\Фото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2483991" cy="331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F:\фото\фото моей группы\зима 2015 г\Фото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F:\фото\фото моей группы\зима 2014 г\Фото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3168352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F:\фото\фото моей группы\зима 2014 г\Фото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72816"/>
            <a:ext cx="2070739" cy="276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фото\фото моей группы\занятие плот\SAM_3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420880" cy="2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F:\фото\фото моей группы\игры моих детей\SAM_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3104789" cy="2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F:\фото\фото моей группы\игры моих детей\SAM_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458670"/>
            <a:ext cx="3096344" cy="232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F:\фото\фото моей группы\Сказка Теремок\DSC05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3670376" cy="206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7704" y="260648"/>
            <a:ext cx="6912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- что может быть интересней и значимей для ребёнка? Это и радость и познание, и творчество. Это то, ради чего ребёнок идет в детский сад. </a:t>
            </a:r>
            <a:endParaRPr kumimoji="0" lang="ru-RU" sz="24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:\фото\фото моей группы\зима 2015 г\Фото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636119" cy="4848159"/>
          </a:xfrm>
          <a:prstGeom prst="rect">
            <a:avLst/>
          </a:prstGeom>
          <a:noFill/>
        </p:spPr>
      </p:pic>
      <p:pic>
        <p:nvPicPr>
          <p:cNvPr id="7" name="Picture 4" descr="D:\Загрузки с интернета\shablon-deti-prevyu-1.png"/>
          <p:cNvPicPr>
            <a:picLocks noChangeAspect="1" noChangeArrowheads="1"/>
          </p:cNvPicPr>
          <p:nvPr/>
        </p:nvPicPr>
        <p:blipFill>
          <a:blip r:embed="rId3" cstate="print"/>
          <a:srcRect l="1069" t="64826"/>
          <a:stretch>
            <a:fillRect/>
          </a:stretch>
        </p:blipFill>
        <p:spPr bwMode="auto">
          <a:xfrm>
            <a:off x="0" y="5085184"/>
            <a:ext cx="5507493" cy="14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F:\фото\фото моей группы\май 2015 г\SAM_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4356984" cy="2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Загрузки с интернета\shablon-deti-prevyu-1.png"/>
          <p:cNvPicPr>
            <a:picLocks noChangeAspect="1" noChangeArrowheads="1"/>
          </p:cNvPicPr>
          <p:nvPr/>
        </p:nvPicPr>
        <p:blipFill>
          <a:blip r:embed="rId2" cstate="print"/>
          <a:srcRect l="1069" t="64826"/>
          <a:stretch>
            <a:fillRect/>
          </a:stretch>
        </p:blipFill>
        <p:spPr bwMode="auto">
          <a:xfrm>
            <a:off x="1331640" y="4797152"/>
            <a:ext cx="665962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188640"/>
            <a:ext cx="8640960" cy="38884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«Игра порождает радость, свободу, довольство,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покой в себе и около себя, мир с миром.»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Фридрих Фребель.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 . Игра-это огромное светлое окно , через которое в духовный мир ребёнка вливается живительный поток представлений, понятий окружающего мира. Игра-это искра зажигающая огонёк пытливости и любознательности.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В.А.Сухомлинский.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1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«…Весь процесс воспитания ребенка мы рассматриваем как обучение тому, в какие игры следует играть и как в них играть»</a:t>
            </a:r>
            <a:endParaRPr lang="ru-RU" sz="21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Эрик Берн</a:t>
            </a:r>
            <a:endParaRPr kumimoji="0" lang="ru-RU" sz="21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3840723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 ребенок должен играть, даже когда делает серьезное дело. Вся его жизнь – это игра».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А.С.Макаренко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764704"/>
            <a:ext cx="67687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ведущий вид деятельности ребенка – дошкольника.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4221088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эффективно формировать личность, воспитывать нравственные качества, развивать творческие задатки.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00809"/>
            <a:ext cx="756084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—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по­ведением.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ФГОС ДО: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Игра - важное средство социализации личности ребенка – дошкольника.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Право на игру зафиксировано в Конвенции о правах ребенка (ст. 31).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71600" y="350100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дать ребенку возможность «прожить» в игре волнующие его ситуации при полном внимании и сопереживании взрослого, при этом не менять ребёнка и не переделывать его, не учить его каким-то специальным поведенческим навыкам.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 rot="219844">
            <a:off x="4935078" y="519295"/>
            <a:ext cx="3666335" cy="2465851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гровых технологий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464389">
            <a:off x="4696415" y="336201"/>
            <a:ext cx="3888432" cy="2030043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Компоненты игровых технологий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82" name="Picture 10" descr="Картинки по запросу капельки от дождя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936104" cy="97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олна 10"/>
          <p:cNvSpPr/>
          <p:nvPr/>
        </p:nvSpPr>
        <p:spPr>
          <a:xfrm rot="20531638">
            <a:off x="5874844" y="3016537"/>
            <a:ext cx="2627998" cy="92645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содержательно-операционный  </a:t>
            </a:r>
          </a:p>
        </p:txBody>
      </p:sp>
      <p:pic>
        <p:nvPicPr>
          <p:cNvPr id="14" name="Picture 10" descr="Картинки по запросу капельки от дождя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936104" cy="97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Картинки по запросу капельки от дождя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45224"/>
            <a:ext cx="936104" cy="97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Картинки по запросу капельки от дождя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41168"/>
            <a:ext cx="936104" cy="97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Картинки по запросу капельки от дождя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936104" cy="97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олна 17"/>
          <p:cNvSpPr/>
          <p:nvPr/>
        </p:nvSpPr>
        <p:spPr>
          <a:xfrm rot="20531638">
            <a:off x="3858621" y="4744729"/>
            <a:ext cx="2627998" cy="926452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оценочный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 rot="20531638">
            <a:off x="618261" y="4240673"/>
            <a:ext cx="2627998" cy="92645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ценностно-волевой </a:t>
            </a:r>
          </a:p>
        </p:txBody>
      </p:sp>
      <p:sp>
        <p:nvSpPr>
          <p:cNvPr id="20" name="Волна 19"/>
          <p:cNvSpPr/>
          <p:nvPr/>
        </p:nvSpPr>
        <p:spPr>
          <a:xfrm rot="20531638">
            <a:off x="2994524" y="2224449"/>
            <a:ext cx="2627998" cy="92645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риентационно -  целевой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Волна 20"/>
          <p:cNvSpPr/>
          <p:nvPr/>
        </p:nvSpPr>
        <p:spPr>
          <a:xfrm rot="20531638">
            <a:off x="402236" y="1864409"/>
            <a:ext cx="2627998" cy="92645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мотивационный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ites.google.com/a/shko.la/d126/_/rsrc/1416683209769/obrazovanie/gruppy/gruppa-raduga/%D1%80%D0%B0%D0%B4%D1%83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477028" cy="5733256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 rot="464389">
            <a:off x="5136583" y="9181"/>
            <a:ext cx="3888432" cy="2030043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Структурные элементы игровой технологии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328364">
            <a:off x="1681759" y="1802960"/>
            <a:ext cx="2441566" cy="44837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0780"/>
              </a:avLst>
            </a:prstTxWarp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установочный элемент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360466">
            <a:off x="2172695" y="1915872"/>
            <a:ext cx="2021707" cy="369332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86094"/>
              </a:avLst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игровые ситуации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292845">
            <a:off x="2806860" y="2167993"/>
            <a:ext cx="1399742" cy="369332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игры</a:t>
            </a:r>
          </a:p>
        </p:txBody>
      </p:sp>
      <p:sp>
        <p:nvSpPr>
          <p:cNvPr id="16" name="Прямоугольник 15"/>
          <p:cNvSpPr/>
          <p:nvPr/>
        </p:nvSpPr>
        <p:spPr>
          <a:xfrm rot="19208080">
            <a:off x="2901384" y="2291873"/>
            <a:ext cx="1587294" cy="530586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71135"/>
              </a:avLst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игры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157436">
            <a:off x="2909232" y="2585507"/>
            <a:ext cx="2017988" cy="507671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5474"/>
              </a:avLst>
            </a:prstTxWarp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игровые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действия </a:t>
            </a:r>
          </a:p>
        </p:txBody>
      </p:sp>
      <p:sp>
        <p:nvSpPr>
          <p:cNvPr id="18" name="Прямоугольник 17"/>
          <p:cNvSpPr/>
          <p:nvPr/>
        </p:nvSpPr>
        <p:spPr>
          <a:xfrm rot="19228894">
            <a:off x="3278836" y="2735831"/>
            <a:ext cx="2086469" cy="532536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55104"/>
              </a:avLst>
            </a:prstTxWarp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игровое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состояние </a:t>
            </a:r>
          </a:p>
        </p:txBody>
      </p:sp>
      <p:sp>
        <p:nvSpPr>
          <p:cNvPr id="19" name="Прямоугольник 18"/>
          <p:cNvSpPr/>
          <p:nvPr/>
        </p:nvSpPr>
        <p:spPr>
          <a:xfrm rot="19008835">
            <a:off x="3633954" y="3015165"/>
            <a:ext cx="1708353" cy="460031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3676"/>
              </a:avLst>
            </a:prstTxWarp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игры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844824"/>
          <a:ext cx="8136904" cy="39779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39829"/>
                <a:gridCol w="3997075"/>
              </a:tblGrid>
              <a:tr h="57863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FF33CC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Компонент</a:t>
                      </a:r>
                      <a:r>
                        <a:rPr lang="ru-RU" sz="2000" dirty="0" smtClean="0">
                          <a:solidFill>
                            <a:srgbClr val="FF33CC"/>
                          </a:solidFill>
                          <a:effectLst/>
                          <a:latin typeface="Arial Black" pitchFamily="34" charset="0"/>
                        </a:rPr>
                        <a:t> игровой </a:t>
                      </a:r>
                      <a:r>
                        <a:rPr lang="ru-RU" sz="2000" dirty="0" smtClean="0">
                          <a:solidFill>
                            <a:srgbClr val="FF33CC"/>
                          </a:solidFill>
                          <a:effectLst/>
                          <a:latin typeface="Arial Black" pitchFamily="34" charset="0"/>
                        </a:rPr>
                        <a:t>технологии</a:t>
                      </a:r>
                      <a:endParaRPr lang="ru-RU" sz="2000" dirty="0">
                        <a:solidFill>
                          <a:srgbClr val="FF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CC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Структурные элементы игры</a:t>
                      </a:r>
                    </a:p>
                  </a:txBody>
                  <a:tcPr anchor="ctr"/>
                </a:tc>
              </a:tr>
              <a:tr h="102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Мотивационный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Установочный момент, игровая ситуация</a:t>
                      </a:r>
                    </a:p>
                  </a:txBody>
                  <a:tcPr marL="28575" marR="28575" marT="28575" marB="28575"/>
                </a:tc>
              </a:tr>
              <a:tr h="699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Ориентационно-целевой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игры</a:t>
                      </a:r>
                    </a:p>
                  </a:txBody>
                  <a:tcPr marL="28575" marR="28575" marT="28575" marB="28575"/>
                </a:tc>
              </a:tr>
              <a:tr h="751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Содержательно-операционный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игры, игровое действие</a:t>
                      </a:r>
                    </a:p>
                  </a:txBody>
                  <a:tcPr marL="28575" marR="28575" marT="28575" marB="28575"/>
                </a:tc>
              </a:tr>
              <a:tr h="3993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Ценностно-волевой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Игровое состояние</a:t>
                      </a:r>
                    </a:p>
                  </a:txBody>
                  <a:tcPr marL="28575" marR="28575" marT="28575" marB="28575"/>
                </a:tc>
              </a:tr>
              <a:tr h="3993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игры</a:t>
                      </a: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429000"/>
            <a:ext cx="698477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• </a:t>
            </a:r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социально-коммуникативное развитие</a:t>
            </a:r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endParaRPr lang="ru-RU" b="1" cap="all" dirty="0" smtClean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• познавательное развитие</a:t>
            </a:r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endParaRPr lang="ru-RU" b="1" cap="all" dirty="0" smtClean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• речевое развитие</a:t>
            </a:r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endParaRPr lang="ru-RU" b="1" cap="all" dirty="0" smtClean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• художественно-эстетическое развитие</a:t>
            </a:r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endParaRPr lang="ru-RU" b="1" cap="all" dirty="0" smtClean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• физическое развитие.</a:t>
            </a:r>
            <a:endParaRPr lang="ru-RU" b="1" cap="all" dirty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8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Согласно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ФГОС ДО содержание образовательной программы в ДОУ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– образовательные области)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655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Выполнила: воспитатель  МДОУ детский сад №5 «Ромашка» п. Советский РМЭ Яманаева Н.А.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28</cp:revision>
  <dcterms:created xsi:type="dcterms:W3CDTF">2013-01-06T18:32:13Z</dcterms:created>
  <dcterms:modified xsi:type="dcterms:W3CDTF">2016-02-13T22:19:40Z</dcterms:modified>
</cp:coreProperties>
</file>