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303" r:id="rId2"/>
    <p:sldId id="299" r:id="rId3"/>
    <p:sldId id="271" r:id="rId4"/>
    <p:sldId id="298" r:id="rId5"/>
    <p:sldId id="290" r:id="rId6"/>
    <p:sldId id="317" r:id="rId7"/>
    <p:sldId id="320" r:id="rId8"/>
    <p:sldId id="319" r:id="rId9"/>
    <p:sldId id="309" r:id="rId10"/>
    <p:sldId id="310" r:id="rId11"/>
    <p:sldId id="295" r:id="rId12"/>
    <p:sldId id="296" r:id="rId13"/>
    <p:sldId id="307" r:id="rId14"/>
    <p:sldId id="313" r:id="rId15"/>
    <p:sldId id="314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0000FF"/>
    <a:srgbClr val="0508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76" d="100"/>
          <a:sy n="76" d="100"/>
        </p:scale>
        <p:origin x="-269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C72CDE-A75D-467C-8F1D-6B045C0CD7A9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57FECC-129C-45A8-8D62-EAD2D0C6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8712FF-23FA-42EB-B533-CCBDB95371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BDEAC-04DB-44AD-B7A6-CAD22397AD24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4980E-8DB9-4C88-A89D-D39DC3176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CCA0C-84AA-43AC-835D-98D8E672F35E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08F17-82BE-4887-94AF-2593DC290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85F0D-2F5C-4083-A7D2-7DE73FDC7F21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A2CFC-EB64-482D-B1D4-6B1AB51B3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07CE5-14DA-4E4F-9167-DB511D4C6D11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FD0D3-73F5-4369-8F07-CAE76C09A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BE800-9296-42F1-97CC-90026F3F58F1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0C986-5110-4D25-B875-D1221ED42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B3DBF-9EE0-4C9C-A267-5D5758FEA788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31B7-034E-467E-B8DE-002C4F213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AEDF-4669-4190-9D47-2ABDB70F08A4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C1AB7-5423-48AD-8F83-8F0110EB4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9AAC-DDED-4B11-BFB7-92B8850C809F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18AF-116B-42BD-A87F-F3EE50FB6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E18F2-6B13-4263-85AF-6D427C2E4E8D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EE7F6-2E5C-45A9-846F-0F646848B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DFF54-311D-4135-8DC6-C2E3F2939466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B8782-502F-4496-AE17-B6EC97013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86646-37FB-4F84-922E-FAF2BA56126F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E70D-7A26-40E5-8D4B-644E5C895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8CCB9C3-B8DE-4AEE-A0D2-1FC47AD30037}" type="datetimeFigureOut">
              <a:rPr lang="ru-RU"/>
              <a:pPr>
                <a:defRPr/>
              </a:pPr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1F3491B-6FA2-450E-ABC6-90FC2ECA9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7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64;&#1082;&#1086;&#1083;&#1072;\1%20&#1082;&#1083;&#1072;&#1089;&#1089;%202015-2016\&#1073;&#1091;&#1082;&#1074;&#1072;%20&#1100;%20&#1079;&#1085;&#1072;&#1082;\&#1068;.mp3" TargetMode="Externa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1187624" y="1700808"/>
            <a:ext cx="6696744" cy="29523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0000FF"/>
                </a:solidFill>
                <a:effectLst/>
                <a:latin typeface="+mn-lt"/>
                <a:cs typeface="Shruti" pitchFamily="34" charset="0"/>
              </a:rPr>
              <a:t>Интегрированный урок</a:t>
            </a:r>
            <a:br>
              <a:rPr lang="ru-RU" sz="4000" i="1" dirty="0" smtClean="0">
                <a:solidFill>
                  <a:srgbClr val="0000FF"/>
                </a:solidFill>
                <a:effectLst/>
                <a:latin typeface="+mn-lt"/>
                <a:cs typeface="Shruti" pitchFamily="34" charset="0"/>
              </a:rPr>
            </a:br>
            <a:r>
              <a:rPr lang="ru-RU" sz="4000" i="1" dirty="0" smtClean="0">
                <a:solidFill>
                  <a:srgbClr val="0000FF"/>
                </a:solidFill>
                <a:effectLst/>
                <a:latin typeface="+mn-lt"/>
                <a:cs typeface="Shruti" pitchFamily="34" charset="0"/>
              </a:rPr>
              <a:t>Обучение грамоте</a:t>
            </a:r>
            <a:br>
              <a:rPr lang="ru-RU" sz="4000" i="1" dirty="0" smtClean="0">
                <a:solidFill>
                  <a:srgbClr val="0000FF"/>
                </a:solidFill>
                <a:effectLst/>
                <a:latin typeface="+mn-lt"/>
                <a:cs typeface="Shruti" pitchFamily="34" charset="0"/>
              </a:rPr>
            </a:br>
            <a:r>
              <a:rPr lang="ru-RU" sz="4000" i="1" dirty="0" smtClean="0">
                <a:solidFill>
                  <a:srgbClr val="0000FF"/>
                </a:solidFill>
                <a:effectLst/>
                <a:latin typeface="+mn-lt"/>
                <a:cs typeface="Shruti" pitchFamily="34" charset="0"/>
              </a:rPr>
              <a:t>«Мягкий знак - показатель мягкости согласных»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4008" y="5229200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6350">
                  <a:noFill/>
                </a:ln>
                <a:solidFill>
                  <a:srgbClr val="0000FF"/>
                </a:solidFill>
                <a:latin typeface="+mn-lt"/>
                <a:ea typeface="+mj-ea"/>
                <a:cs typeface="Shruti" pitchFamily="34" charset="0"/>
              </a:rPr>
              <a:t>Учитель начальных </a:t>
            </a:r>
            <a:r>
              <a:rPr lang="ru-RU" sz="2000" b="1" i="1" dirty="0" smtClean="0">
                <a:ln w="6350">
                  <a:noFill/>
                </a:ln>
                <a:solidFill>
                  <a:srgbClr val="0000FF"/>
                </a:solidFill>
                <a:latin typeface="+mn-lt"/>
                <a:ea typeface="+mj-ea"/>
                <a:cs typeface="Shruti" pitchFamily="34" charset="0"/>
              </a:rPr>
              <a:t>классов</a:t>
            </a:r>
          </a:p>
          <a:p>
            <a:r>
              <a:rPr lang="ru-RU" sz="2000" b="1" i="1" dirty="0" smtClean="0">
                <a:ln w="6350">
                  <a:noFill/>
                </a:ln>
                <a:solidFill>
                  <a:srgbClr val="0000FF"/>
                </a:solidFill>
                <a:latin typeface="+mn-lt"/>
                <a:ea typeface="+mj-ea"/>
                <a:cs typeface="Shruti" pitchFamily="34" charset="0"/>
              </a:rPr>
              <a:t>МКОУ БООШ №4</a:t>
            </a:r>
          </a:p>
          <a:p>
            <a:r>
              <a:rPr lang="ru-RU" sz="2000" b="1" i="1" dirty="0" smtClean="0">
                <a:ln w="6350">
                  <a:noFill/>
                </a:ln>
                <a:solidFill>
                  <a:srgbClr val="0000FF"/>
                </a:solidFill>
                <a:latin typeface="+mn-lt"/>
                <a:ea typeface="+mj-ea"/>
                <a:cs typeface="Shruti" pitchFamily="34" charset="0"/>
              </a:rPr>
              <a:t>Вербицкая Ольга Аркадьевна</a:t>
            </a:r>
          </a:p>
        </p:txBody>
      </p:sp>
      <p:pic>
        <p:nvPicPr>
          <p:cNvPr id="4" name="Рисунок 3" descr="зна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797152"/>
            <a:ext cx="1271135" cy="1484784"/>
          </a:xfrm>
          <a:prstGeom prst="rect">
            <a:avLst/>
          </a:prstGeom>
        </p:spPr>
      </p:pic>
      <p:pic>
        <p:nvPicPr>
          <p:cNvPr id="5" name="Рисунок 4" descr="зна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548680"/>
            <a:ext cx="1271135" cy="148478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9 0.38815 L -1.66667E-6 3.5230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9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3331 L 2.77778E-7 -4.6657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latin typeface="+mn-lt"/>
                <a:cs typeface="Shruti" pitchFamily="34" charset="0"/>
              </a:rPr>
              <a:t>Мы придумали слова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95288" y="2060575"/>
            <a:ext cx="8229600" cy="4710113"/>
          </a:xfrm>
          <a:noFill/>
        </p:spPr>
        <p:txBody>
          <a:bodyPr/>
          <a:lstStyle/>
          <a:p>
            <a:pPr eaLnBrk="1" hangingPunct="1"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На «</a:t>
            </a:r>
            <a:r>
              <a:rPr lang="ru-RU" sz="3600" dirty="0" smtClean="0">
                <a:solidFill>
                  <a:srgbClr val="0000FF"/>
                </a:solidFill>
              </a:rPr>
              <a:t>ль</a:t>
            </a:r>
            <a:r>
              <a:rPr lang="ru-RU" sz="3600" dirty="0" smtClean="0">
                <a:solidFill>
                  <a:schemeClr val="bg1"/>
                </a:solidFill>
              </a:rPr>
              <a:t>» – соль, даль, моль, боль, роль.</a:t>
            </a:r>
          </a:p>
          <a:p>
            <a:pPr eaLnBrk="1" hangingPunct="1"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На «</a:t>
            </a:r>
            <a:r>
              <a:rPr lang="ru-RU" sz="3600" dirty="0" err="1" smtClean="0">
                <a:solidFill>
                  <a:srgbClr val="0000FF"/>
                </a:solidFill>
              </a:rPr>
              <a:t>ть</a:t>
            </a:r>
            <a:r>
              <a:rPr lang="ru-RU" sz="3600" dirty="0" smtClean="0">
                <a:solidFill>
                  <a:schemeClr val="bg1"/>
                </a:solidFill>
              </a:rPr>
              <a:t>» – думать, летать, писать, играть, спать, стирать, петь.</a:t>
            </a:r>
          </a:p>
          <a:p>
            <a:pPr eaLnBrk="1" hangingPunct="1">
              <a:buClrTx/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На «</a:t>
            </a:r>
            <a:r>
              <a:rPr lang="ru-RU" sz="3600" dirty="0" err="1" smtClean="0">
                <a:solidFill>
                  <a:srgbClr val="0000FF"/>
                </a:solidFill>
              </a:rPr>
              <a:t>сь</a:t>
            </a:r>
            <a:r>
              <a:rPr lang="ru-RU" sz="3600" dirty="0" smtClean="0">
                <a:solidFill>
                  <a:schemeClr val="bg1"/>
                </a:solidFill>
              </a:rPr>
              <a:t>» – брось, лось, рысь, жилось.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latin typeface="+mn-lt"/>
                <a:cs typeface="Shruti" pitchFamily="34" charset="0"/>
              </a:rPr>
              <a:t>Работа в парах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268760"/>
            <a:ext cx="8147050" cy="515585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rgbClr val="0000FF"/>
                </a:solidFill>
              </a:rPr>
              <a:t>    </a:t>
            </a:r>
            <a:r>
              <a:rPr lang="ru-RU" sz="3600" dirty="0" err="1" smtClean="0">
                <a:solidFill>
                  <a:srgbClr val="0000FF"/>
                </a:solidFill>
              </a:rPr>
              <a:t>Сол_</a:t>
            </a:r>
            <a:r>
              <a:rPr lang="ru-RU" sz="3600" dirty="0" smtClean="0">
                <a:solidFill>
                  <a:srgbClr val="0000FF"/>
                </a:solidFill>
              </a:rPr>
              <a:t>       </a:t>
            </a:r>
            <a:r>
              <a:rPr lang="ru-RU" sz="3600" dirty="0" err="1" smtClean="0">
                <a:solidFill>
                  <a:srgbClr val="0000FF"/>
                </a:solidFill>
              </a:rPr>
              <a:t>мол_</a:t>
            </a:r>
            <a:r>
              <a:rPr lang="ru-RU" sz="3600" dirty="0" smtClean="0">
                <a:solidFill>
                  <a:srgbClr val="0000FF"/>
                </a:solidFill>
              </a:rPr>
              <a:t>       орел_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rgbClr val="0000FF"/>
                </a:solidFill>
              </a:rPr>
              <a:t>    </a:t>
            </a:r>
            <a:r>
              <a:rPr lang="ru-RU" sz="3600" dirty="0" err="1" smtClean="0">
                <a:solidFill>
                  <a:srgbClr val="0000FF"/>
                </a:solidFill>
              </a:rPr>
              <a:t>Урок_</a:t>
            </a:r>
            <a:r>
              <a:rPr lang="ru-RU" sz="3600" dirty="0" smtClean="0">
                <a:solidFill>
                  <a:srgbClr val="0000FF"/>
                </a:solidFill>
              </a:rPr>
              <a:t>     </a:t>
            </a:r>
            <a:r>
              <a:rPr lang="ru-RU" sz="3600" dirty="0" err="1" smtClean="0">
                <a:solidFill>
                  <a:srgbClr val="0000FF"/>
                </a:solidFill>
              </a:rPr>
              <a:t>гус_</a:t>
            </a:r>
            <a:r>
              <a:rPr lang="ru-RU" sz="3600" dirty="0" smtClean="0">
                <a:solidFill>
                  <a:srgbClr val="0000FF"/>
                </a:solidFill>
              </a:rPr>
              <a:t>        </a:t>
            </a:r>
            <a:r>
              <a:rPr lang="ru-RU" sz="3600" dirty="0" err="1" smtClean="0">
                <a:solidFill>
                  <a:srgbClr val="0000FF"/>
                </a:solidFill>
              </a:rPr>
              <a:t>двер_</a:t>
            </a:r>
            <a:endParaRPr lang="ru-RU" sz="3600" dirty="0" smtClean="0">
              <a:solidFill>
                <a:srgbClr val="0000FF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rgbClr val="0000FF"/>
                </a:solidFill>
              </a:rPr>
              <a:t>    </a:t>
            </a:r>
            <a:r>
              <a:rPr lang="ru-RU" sz="3600" dirty="0" err="1" smtClean="0">
                <a:solidFill>
                  <a:srgbClr val="0000FF"/>
                </a:solidFill>
              </a:rPr>
              <a:t>Бол_</a:t>
            </a:r>
            <a:r>
              <a:rPr lang="ru-RU" sz="3600" dirty="0" smtClean="0">
                <a:solidFill>
                  <a:srgbClr val="0000FF"/>
                </a:solidFill>
              </a:rPr>
              <a:t>       </a:t>
            </a:r>
            <a:r>
              <a:rPr lang="ru-RU" sz="3600" dirty="0" err="1" smtClean="0">
                <a:solidFill>
                  <a:srgbClr val="0000FF"/>
                </a:solidFill>
              </a:rPr>
              <a:t>нол_</a:t>
            </a:r>
            <a:r>
              <a:rPr lang="ru-RU" sz="3600" dirty="0" smtClean="0">
                <a:solidFill>
                  <a:srgbClr val="0000FF"/>
                </a:solidFill>
              </a:rPr>
              <a:t>        сон_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r>
              <a:rPr lang="ru-RU" sz="6000" dirty="0" smtClean="0">
                <a:solidFill>
                  <a:srgbClr val="0000FF"/>
                </a:solidFill>
              </a:rPr>
              <a:t>    </a:t>
            </a:r>
            <a:r>
              <a:rPr lang="ru-RU" sz="6000" dirty="0" err="1" smtClean="0">
                <a:solidFill>
                  <a:srgbClr val="0000FF"/>
                </a:solidFill>
              </a:rPr>
              <a:t>Ьмьоьльоьдьеьць</a:t>
            </a:r>
            <a:r>
              <a:rPr lang="ru-RU" sz="6000" dirty="0" smtClean="0">
                <a:solidFill>
                  <a:srgbClr val="0000FF"/>
                </a:solidFill>
              </a:rPr>
              <a:t>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latin typeface="+mn-lt"/>
                <a:cs typeface="Shruti" pitchFamily="34" charset="0"/>
              </a:rPr>
              <a:t>Работа в парах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341438"/>
            <a:ext cx="7942262" cy="5516562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</a:t>
            </a:r>
            <a:r>
              <a:rPr lang="ru-RU" sz="3600" dirty="0" smtClean="0">
                <a:solidFill>
                  <a:srgbClr val="0000FF"/>
                </a:solidFill>
              </a:rPr>
              <a:t>Сол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</a:t>
            </a:r>
            <a:r>
              <a:rPr lang="ru-RU" sz="3600" dirty="0" smtClean="0">
                <a:solidFill>
                  <a:srgbClr val="0000FF"/>
                </a:solidFill>
              </a:rPr>
              <a:t>мол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    </a:t>
            </a:r>
            <a:r>
              <a:rPr lang="ru-RU" sz="3600" dirty="0" smtClean="0">
                <a:solidFill>
                  <a:srgbClr val="0000FF"/>
                </a:solidFill>
              </a:rPr>
              <a:t>орел</a:t>
            </a:r>
            <a:endParaRPr lang="ru-RU" b="1" dirty="0" smtClean="0">
              <a:solidFill>
                <a:srgbClr val="0000FF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</a:t>
            </a:r>
            <a:r>
              <a:rPr lang="ru-RU" sz="3600" dirty="0" smtClean="0">
                <a:solidFill>
                  <a:srgbClr val="0000FF"/>
                </a:solidFill>
              </a:rPr>
              <a:t>Урок</a:t>
            </a:r>
            <a:r>
              <a:rPr lang="ru-RU" sz="3600" dirty="0" smtClean="0">
                <a:solidFill>
                  <a:schemeClr val="bg1"/>
                </a:solidFill>
              </a:rPr>
              <a:t>     </a:t>
            </a:r>
            <a:r>
              <a:rPr lang="ru-RU" sz="3600" dirty="0" smtClean="0">
                <a:solidFill>
                  <a:srgbClr val="0000FF"/>
                </a:solidFill>
              </a:rPr>
              <a:t>гус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    </a:t>
            </a:r>
            <a:r>
              <a:rPr lang="ru-RU" sz="3600" dirty="0" smtClean="0">
                <a:solidFill>
                  <a:srgbClr val="0000FF"/>
                </a:solidFill>
              </a:rPr>
              <a:t>двер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</a:t>
            </a:r>
            <a:r>
              <a:rPr lang="ru-RU" sz="3600" dirty="0" smtClean="0">
                <a:solidFill>
                  <a:srgbClr val="0000FF"/>
                </a:solidFill>
              </a:rPr>
              <a:t>Бол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  </a:t>
            </a:r>
            <a:r>
              <a:rPr lang="ru-RU" sz="3600" dirty="0" smtClean="0">
                <a:solidFill>
                  <a:srgbClr val="0000FF"/>
                </a:solidFill>
              </a:rPr>
              <a:t>нол</a:t>
            </a:r>
            <a:r>
              <a:rPr lang="ru-RU" sz="3600" b="1" dirty="0" smtClean="0">
                <a:solidFill>
                  <a:srgbClr val="FF0000"/>
                </a:solidFill>
              </a:rPr>
              <a:t>ь </a:t>
            </a:r>
            <a:r>
              <a:rPr lang="ru-RU" sz="3600" dirty="0" smtClean="0">
                <a:solidFill>
                  <a:schemeClr val="bg1"/>
                </a:solidFill>
              </a:rPr>
              <a:t>      </a:t>
            </a:r>
            <a:r>
              <a:rPr lang="ru-RU" sz="3600" dirty="0" smtClean="0">
                <a:solidFill>
                  <a:srgbClr val="0000FF"/>
                </a:solidFill>
              </a:rPr>
              <a:t>сон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6000" dirty="0" smtClean="0">
                <a:solidFill>
                  <a:srgbClr val="0000FF"/>
                </a:solidFill>
              </a:rPr>
              <a:t>Молодец!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04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chemeClr val="bg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195513" y="0"/>
            <a:ext cx="8208962" cy="4525963"/>
          </a:xfrm>
        </p:spPr>
        <p:txBody>
          <a:bodyPr/>
          <a:lstStyle/>
          <a:p>
            <a:pPr eaLnBrk="1" hangingPunct="1"/>
            <a:endParaRPr lang="ru-RU" b="1" dirty="0" smtClean="0"/>
          </a:p>
          <a:p>
            <a:pPr eaLnBrk="1" hangingPunct="1"/>
            <a:endParaRPr lang="ru-RU" b="1" dirty="0" smtClean="0"/>
          </a:p>
          <a:p>
            <a:pPr eaLnBrk="1" hangingPunct="1"/>
            <a:endParaRPr lang="ru-RU" dirty="0" smtClean="0"/>
          </a:p>
          <a:p>
            <a:pPr eaLnBrk="1" hangingPunct="1">
              <a:buFontTx/>
              <a:buNone/>
            </a:pPr>
            <a:endParaRPr lang="ru-RU" b="1" dirty="0" smtClean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123728" y="1256466"/>
            <a:ext cx="4321175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Clr>
                <a:srgbClr val="0000FF"/>
              </a:buClr>
              <a:buFont typeface="Arial" pitchFamily="34" charset="0"/>
              <a:buChar char="•"/>
            </a:pPr>
            <a:r>
              <a:rPr lang="ru-RU" sz="2800" b="1" dirty="0">
                <a:solidFill>
                  <a:srgbClr val="FFFF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>Я  познакомился…  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sz="2800" b="1" i="1" dirty="0">
                <a:solidFill>
                  <a:srgbClr val="0000FF"/>
                </a:solidFill>
              </a:rPr>
              <a:t> Я  научился…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sz="2800" b="1" dirty="0">
                <a:solidFill>
                  <a:srgbClr val="0000FF"/>
                </a:solidFill>
              </a:rPr>
              <a:t> Я узнал…  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sz="2800" b="1" dirty="0" smtClean="0">
                <a:solidFill>
                  <a:srgbClr val="0000FF"/>
                </a:solidFill>
              </a:rPr>
              <a:t>Было </a:t>
            </a:r>
            <a:r>
              <a:rPr lang="ru-RU" sz="2800" b="1" dirty="0">
                <a:solidFill>
                  <a:srgbClr val="0000FF"/>
                </a:solidFill>
              </a:rPr>
              <a:t>интересно…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sz="2800" b="1" dirty="0">
                <a:solidFill>
                  <a:srgbClr val="0000FF"/>
                </a:solidFill>
              </a:rPr>
              <a:t> Было трудно…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sz="2800" b="1" dirty="0" smtClean="0">
                <a:solidFill>
                  <a:srgbClr val="0000FF"/>
                </a:solidFill>
              </a:rPr>
              <a:t>У </a:t>
            </a:r>
            <a:r>
              <a:rPr lang="ru-RU" sz="2800" b="1" dirty="0">
                <a:solidFill>
                  <a:srgbClr val="0000FF"/>
                </a:solidFill>
              </a:rPr>
              <a:t>меня получилось</a:t>
            </a:r>
            <a:r>
              <a:rPr lang="ru-RU" sz="2800" b="1" dirty="0" smtClean="0">
                <a:solidFill>
                  <a:srgbClr val="0000FF"/>
                </a:solidFill>
              </a:rPr>
              <a:t>…</a:t>
            </a:r>
          </a:p>
          <a:p>
            <a:r>
              <a:rPr lang="ru-RU" sz="2800" b="1" dirty="0" smtClean="0">
                <a:solidFill>
                  <a:srgbClr val="FFFFFF"/>
                </a:solidFill>
              </a:rPr>
              <a:t> 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.      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500" y="1785938"/>
          <a:ext cx="8072494" cy="3000396"/>
        </p:xfrm>
        <a:graphic>
          <a:graphicData uri="http://schemas.openxmlformats.org/drawingml/2006/table">
            <a:tbl>
              <a:tblPr/>
              <a:tblGrid>
                <a:gridCol w="6712876"/>
                <a:gridCol w="1359618"/>
              </a:tblGrid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 всё понял и работал без ошибок.</a:t>
                      </a:r>
                      <a:endParaRPr lang="ru-RU" sz="2800" i="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3200" b="1" i="0" dirty="0" smtClean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всё понял</a:t>
                      </a:r>
                      <a:r>
                        <a:rPr lang="ru-RU" sz="3200" b="1" i="0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но ошибался на уроке.</a:t>
                      </a:r>
                      <a:endParaRPr lang="ru-RU" sz="2800" i="0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не всё понял.</a:t>
                      </a:r>
                      <a:endParaRPr lang="ru-RU" sz="2800" i="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___________________0"/>
          <p:cNvPicPr>
            <a:picLocks noChangeAspect="1" noChangeArrowheads="1"/>
          </p:cNvPicPr>
          <p:nvPr/>
        </p:nvPicPr>
        <p:blipFill>
          <a:blip r:embed="rId3" cstate="print"/>
          <a:srcRect l="55649" t="7378" r="4771" b="57123"/>
          <a:stretch>
            <a:fillRect/>
          </a:stretch>
        </p:blipFill>
        <p:spPr bwMode="auto">
          <a:xfrm>
            <a:off x="4716016" y="3501008"/>
            <a:ext cx="223960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518487428"/>
          <p:cNvPicPr>
            <a:picLocks noChangeAspect="1" noChangeArrowheads="1"/>
          </p:cNvPicPr>
          <p:nvPr/>
        </p:nvPicPr>
        <p:blipFill>
          <a:blip r:embed="rId4" cstate="print"/>
          <a:srcRect l="24915" t="3123" b="9387"/>
          <a:stretch>
            <a:fillRect/>
          </a:stretch>
        </p:blipFill>
        <p:spPr bwMode="auto">
          <a:xfrm>
            <a:off x="539552" y="3501008"/>
            <a:ext cx="2160240" cy="128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pitani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941168"/>
            <a:ext cx="2232231" cy="144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ruelki.ru/wp-content/uploads/2013/11/6357151.jpg"/>
          <p:cNvPicPr>
            <a:picLocks noChangeAspect="1" noChangeArrowheads="1"/>
          </p:cNvPicPr>
          <p:nvPr/>
        </p:nvPicPr>
        <p:blipFill>
          <a:blip r:embed="rId6" cstate="print"/>
          <a:srcRect l="6123" t="9189" r="8163" b="10413"/>
          <a:stretch>
            <a:fillRect/>
          </a:stretch>
        </p:blipFill>
        <p:spPr bwMode="auto">
          <a:xfrm>
            <a:off x="539552" y="4869160"/>
            <a:ext cx="2160240" cy="153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ал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76672"/>
            <a:ext cx="2160240" cy="1395155"/>
          </a:xfrm>
          <a:prstGeom prst="rect">
            <a:avLst/>
          </a:prstGeom>
        </p:spPr>
      </p:pic>
      <p:pic>
        <p:nvPicPr>
          <p:cNvPr id="8" name="Рисунок 7" descr="дал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7" y="476673"/>
            <a:ext cx="2232247" cy="1368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7824" y="90872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даль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105273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дал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сталь.jpg"/>
          <p:cNvPicPr>
            <a:picLocks noChangeAspect="1"/>
          </p:cNvPicPr>
          <p:nvPr/>
        </p:nvPicPr>
        <p:blipFill>
          <a:blip r:embed="rId9" cstate="print"/>
          <a:srcRect l="5376" t="9313" r="4063" b="14563"/>
          <a:stretch>
            <a:fillRect/>
          </a:stretch>
        </p:blipFill>
        <p:spPr>
          <a:xfrm>
            <a:off x="539552" y="2060848"/>
            <a:ext cx="2160240" cy="13347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87824" y="242088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сталь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стал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4048" y="2708920"/>
            <a:ext cx="451865" cy="665312"/>
          </a:xfrm>
          <a:prstGeom prst="rect">
            <a:avLst/>
          </a:prstGeom>
        </p:spPr>
      </p:pic>
      <p:pic>
        <p:nvPicPr>
          <p:cNvPr id="3074" name="Picture 2" descr="http://www.koipkro.kostroma.ru/Kostroma_EDU/Mdou_ds76/SiteAssets/SitePages/%D0%94%D0%BE%D0%BC%D0%B0%D1%88%D0%BD%D1%8F%D1%8F/%D0%B1%D0%BE%D0%B3%D0%B0%D1%82%D1%8B%D1%80%D1%8C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1916832"/>
            <a:ext cx="882468" cy="153955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236296" y="263691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стал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4288" y="393305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7824" y="3933056"/>
            <a:ext cx="132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4288" y="544522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ел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5445224"/>
            <a:ext cx="1280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ель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" name="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100392" y="5805264"/>
            <a:ext cx="5715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знак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15816" y="1412776"/>
            <a:ext cx="3182179" cy="371703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6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xit" presetSubtype="16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1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35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35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2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5" presetClass="exit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55" presetClass="exit" presetSubtype="0" fill="hold" grpId="1" nodeType="withEffect">
                                  <p:stCondLst>
                                    <p:cond delay="3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3" presetClass="entr" presetSubtype="10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" presetClass="entr" presetSubtype="10" fill="hold" grpId="3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3" presetClass="entr" presetSubtype="10" fill="hold" nodeType="withEffect">
                                  <p:stCondLst>
                                    <p:cond delay="38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" presetClass="entr" presetSubtype="10" fill="hold" grpId="2" nodeType="withEffect">
                                  <p:stCondLst>
                                    <p:cond delay="38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" presetClass="entr" presetSubtype="10" fill="hold" nodeType="withEffect">
                                  <p:stCondLst>
                                    <p:cond delay="39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" presetClass="entr" presetSubtype="10" fill="hold" grpId="2" nodeType="withEffect">
                                  <p:stCondLst>
                                    <p:cond delay="39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3" presetClass="entr" presetSubtype="10" fill="hold" nodeType="withEffect">
                                  <p:stCondLst>
                                    <p:cond delay="40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" presetClass="entr" presetSubtype="10" fill="hold" nodeType="withEffect">
                                  <p:stCondLst>
                                    <p:cond delay="40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" presetClass="entr" presetSubtype="10" fill="hold" grpId="2" nodeType="withEffect">
                                  <p:stCondLst>
                                    <p:cond delay="40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" presetClass="entr" presetSubtype="10" fill="hold" nodeType="withEffect">
                                  <p:stCondLst>
                                    <p:cond delay="41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3" presetClass="entr" presetSubtype="10" fill="hold" grpId="2" nodeType="withEffect">
                                  <p:stCondLst>
                                    <p:cond delay="41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" presetClass="entr" presetSubtype="10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3" presetClass="entr" presetSubtype="10" fill="hold" grpId="2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" presetClass="entr" presetSubtype="10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3" presetClass="entr" presetSubtype="10" fill="hold" grpId="2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" presetClass="entr" presetSubtype="10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3" presetClass="entr" presetSubtype="10" fill="hold" grpId="2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5" presetClass="exit" presetSubtype="10" fill="hold" grpId="4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5" presetClass="exit" presetSubtype="10" fill="hold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5" presetClass="exit" presetSubtype="10" fill="hold" grpId="3" nodeType="withEffect">
                                  <p:stCondLst>
                                    <p:cond delay="45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5" presetClass="entr" presetSubtype="10" fill="hold" nodeType="withEffect">
                                  <p:stCondLst>
                                    <p:cond delay="46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" presetClass="entr" presetSubtype="10" fill="hold" grpId="5" nodeType="withEffect">
                                  <p:stCondLst>
                                    <p:cond delay="46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" presetClass="entr" presetSubtype="10" fill="hold" nodeType="withEffect">
                                  <p:stCondLst>
                                    <p:cond delay="48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" presetClass="entr" presetSubtype="10" fill="hold" grpId="4" nodeType="withEffect">
                                  <p:stCondLst>
                                    <p:cond delay="48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5" presetClass="entr" presetSubtype="10" fill="hold" nodeType="withEffect">
                                  <p:stCondLst>
                                    <p:cond delay="495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5" presetClass="entr" presetSubtype="10" fill="hold" grpId="4" nodeType="withEffect">
                                  <p:stCondLst>
                                    <p:cond delay="49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" presetClass="entr" presetSubtype="10" fill="hold" nodeType="withEffect">
                                  <p:stCondLst>
                                    <p:cond delay="505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" presetClass="entr" presetSubtype="10" fill="hold" nodeType="withEffect">
                                  <p:stCondLst>
                                    <p:cond delay="50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" presetClass="entr" presetSubtype="10" fill="hold" grpId="4" nodeType="withEffect">
                                  <p:stCondLst>
                                    <p:cond delay="50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5" presetClass="entr" presetSubtype="10" fill="hold" nodeType="withEffect">
                                  <p:stCondLst>
                                    <p:cond delay="51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5" presetClass="entr" presetSubtype="10" fill="hold" grpId="4" nodeType="withEffect">
                                  <p:stCondLst>
                                    <p:cond delay="515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" presetClass="entr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" presetClass="entr" presetSubtype="10" fill="hold" grpId="4" nodeType="withEffect">
                                  <p:stCondLst>
                                    <p:cond delay="53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" presetClass="entr" presetSubtype="10" fill="hold" nodeType="withEffect">
                                  <p:stCondLst>
                                    <p:cond delay="54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" presetClass="entr" presetSubtype="10" fill="hold" grpId="4" nodeType="withEffect">
                                  <p:stCondLst>
                                    <p:cond delay="545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5" presetClass="entr" presetSubtype="10" fill="hold" nodeType="withEffect">
                                  <p:stCondLst>
                                    <p:cond delay="55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5" presetClass="entr" presetSubtype="10" fill="hold" grpId="4" nodeType="withEffect">
                                  <p:stCondLst>
                                    <p:cond delay="555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9" grpId="1"/>
      <p:bldP spid="9" grpId="2"/>
      <p:bldP spid="9" grpId="3"/>
      <p:bldP spid="9" grpId="4"/>
      <p:bldP spid="9" grpId="5"/>
      <p:bldP spid="10" grpId="0"/>
      <p:bldP spid="10" grpId="1"/>
      <p:bldP spid="10" grpId="2"/>
      <p:bldP spid="10" grpId="3"/>
      <p:bldP spid="10" grpId="4"/>
      <p:bldP spid="12" grpId="0"/>
      <p:bldP spid="12" grpId="1"/>
      <p:bldP spid="12" grpId="2"/>
      <p:bldP spid="12" grpId="3"/>
      <p:bldP spid="12" grpId="4"/>
      <p:bldP spid="15" grpId="0"/>
      <p:bldP spid="15" grpId="1"/>
      <p:bldP spid="15" grpId="2"/>
      <p:bldP spid="15" grpId="3"/>
      <p:bldP spid="15" grpId="4"/>
      <p:bldP spid="16" grpId="0"/>
      <p:bldP spid="16" grpId="1"/>
      <p:bldP spid="16" grpId="2"/>
      <p:bldP spid="16" grpId="3"/>
      <p:bldP spid="16" grpId="4"/>
      <p:bldP spid="17" grpId="0"/>
      <p:bldP spid="17" grpId="1"/>
      <p:bldP spid="17" grpId="2"/>
      <p:bldP spid="17" grpId="3"/>
      <p:bldP spid="17" grpId="4"/>
      <p:bldP spid="18" grpId="0"/>
      <p:bldP spid="18" grpId="1"/>
      <p:bldP spid="18" grpId="2"/>
      <p:bldP spid="18" grpId="3"/>
      <p:bldP spid="18" grpId="4"/>
      <p:bldP spid="19" grpId="0"/>
      <p:bldP spid="19" grpId="1"/>
      <p:bldP spid="19" grpId="2"/>
      <p:bldP spid="19" grpId="3"/>
      <p:bldP spid="19" grpId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556792"/>
            <a:ext cx="4680520" cy="31393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</a:p>
        </p:txBody>
      </p:sp>
      <p:pic>
        <p:nvPicPr>
          <p:cNvPr id="9" name="Рисунок 8" descr="буква_ани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2352240" cy="28803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9" descr="карусел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91680" y="476672"/>
            <a:ext cx="5775325" cy="582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4048" y="112474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204864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3645024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Р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725144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69432" y="4653136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36540" y="3717032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52510" y="2132856"/>
            <a:ext cx="670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Л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70234" y="1124744"/>
            <a:ext cx="68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Ь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CC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4787900" y="549275"/>
            <a:ext cx="647700" cy="647700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55875" y="549275"/>
            <a:ext cx="647700" cy="647700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5436394" y="1556544"/>
            <a:ext cx="431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3277394" y="1556544"/>
            <a:ext cx="431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996513" y="1772816"/>
            <a:ext cx="87075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Ы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08050" y="4221088"/>
            <a:ext cx="639919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096574" y="3789040"/>
            <a:ext cx="729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128634" y="2276872"/>
            <a:ext cx="639919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083750" y="3140968"/>
            <a:ext cx="6607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Э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176791" y="1700808"/>
            <a:ext cx="7296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983015" y="4221088"/>
            <a:ext cx="877163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060828" y="4221088"/>
            <a:ext cx="1107996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70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119818" y="4149080"/>
            <a:ext cx="639919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246522" y="3645024"/>
            <a:ext cx="590226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ё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00836" y="2276872"/>
            <a:ext cx="676788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246522" y="2924944"/>
            <a:ext cx="590226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cxnSp>
        <p:nvCxnSpPr>
          <p:cNvPr id="38" name="Прямая соединительная линия 37"/>
          <p:cNvCxnSpPr>
            <a:stCxn id="11" idx="2"/>
            <a:endCxn id="11" idx="6"/>
          </p:cNvCxnSpPr>
          <p:nvPr/>
        </p:nvCxnSpPr>
        <p:spPr>
          <a:xfrm>
            <a:off x="2555875" y="873125"/>
            <a:ext cx="6477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Полилиния 99"/>
          <p:cNvSpPr/>
          <p:nvPr/>
        </p:nvSpPr>
        <p:spPr>
          <a:xfrm>
            <a:off x="4787900" y="765175"/>
            <a:ext cx="647700" cy="142875"/>
          </a:xfrm>
          <a:custGeom>
            <a:avLst/>
            <a:gdLst>
              <a:gd name="connsiteX0" fmla="*/ 0 w 1786597"/>
              <a:gd name="connsiteY0" fmla="*/ 464234 h 869852"/>
              <a:gd name="connsiteX1" fmla="*/ 618979 w 1786597"/>
              <a:gd name="connsiteY1" fmla="*/ 56271 h 869852"/>
              <a:gd name="connsiteX2" fmla="*/ 1223889 w 1786597"/>
              <a:gd name="connsiteY2" fmla="*/ 801858 h 869852"/>
              <a:gd name="connsiteX3" fmla="*/ 1772529 w 1786597"/>
              <a:gd name="connsiteY3" fmla="*/ 464234 h 869852"/>
              <a:gd name="connsiteX4" fmla="*/ 1772529 w 1786597"/>
              <a:gd name="connsiteY4" fmla="*/ 464234 h 869852"/>
              <a:gd name="connsiteX5" fmla="*/ 1786597 w 1786597"/>
              <a:gd name="connsiteY5" fmla="*/ 450166 h 869852"/>
              <a:gd name="connsiteX6" fmla="*/ 1772529 w 1786597"/>
              <a:gd name="connsiteY6" fmla="*/ 436098 h 86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6597" h="869852">
                <a:moveTo>
                  <a:pt x="0" y="464234"/>
                </a:moveTo>
                <a:cubicBezTo>
                  <a:pt x="207498" y="232117"/>
                  <a:pt x="414997" y="0"/>
                  <a:pt x="618979" y="56271"/>
                </a:cubicBezTo>
                <a:cubicBezTo>
                  <a:pt x="822961" y="112542"/>
                  <a:pt x="1031631" y="733864"/>
                  <a:pt x="1223889" y="801858"/>
                </a:cubicBezTo>
                <a:cubicBezTo>
                  <a:pt x="1416147" y="869852"/>
                  <a:pt x="1772529" y="464234"/>
                  <a:pt x="1772529" y="464234"/>
                </a:cubicBezTo>
                <a:lnTo>
                  <a:pt x="1772529" y="464234"/>
                </a:lnTo>
                <a:cubicBezTo>
                  <a:pt x="1774874" y="461889"/>
                  <a:pt x="1786597" y="454855"/>
                  <a:pt x="1786597" y="450166"/>
                </a:cubicBezTo>
                <a:cubicBezTo>
                  <a:pt x="1786597" y="445477"/>
                  <a:pt x="1779563" y="440787"/>
                  <a:pt x="1772529" y="43609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3203575" y="549275"/>
            <a:ext cx="647700" cy="6477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5435600" y="549275"/>
            <a:ext cx="649288" cy="6477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28215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latin typeface="+mn-lt"/>
                <a:cs typeface="Shruti" pitchFamily="34" charset="0"/>
              </a:rPr>
              <a:t>Знакомство с буквой </a:t>
            </a:r>
          </a:p>
        </p:txBody>
      </p:sp>
      <p:pic>
        <p:nvPicPr>
          <p:cNvPr id="7" name="Содержимое 6" descr="буква_аним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844824"/>
            <a:ext cx="3327950" cy="407507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4 -0.16563 C 0.31129 -0.15221 0.32934 -0.13879 0.34288 -0.11635 C 0.35642 -0.09415 0.3684 -0.05852 0.37465 -0.03192 C 0.3809 -0.00509 0.38316 0.02221 0.38021 0.04395 C 0.37726 0.06593 0.36649 0.08073 0.35712 0.09877 C 0.34774 0.11659 0.3434 0.13509 0.32413 0.15198 C 0.30486 0.16909 0.27517 0.18853 0.24184 0.20032 C 0.20833 0.21212 0.16754 0.21675 0.12309 0.22276 C 0.07865 0.22878 0.02066 0.23826 -0.02535 0.23664 C -0.07135 0.23502 -0.10712 0.22854 -0.15278 0.21305 C -0.19844 0.19778 -0.26771 0.17071 -0.29896 0.14457 C -0.33021 0.11867 -0.33958 0.08559 -0.34062 0.0569 C -0.34167 0.02845 -0.34201 -0.00925 -0.30555 -0.0266 C -0.2691 -0.04395 -0.17292 -0.04395 -0.12205 -0.04696 C -0.07118 -0.04997 -0.02031 -0.04511 -8.33333E-7 -0.04465 " pathEditMode="relative" rAng="0" ptsTypes="aaaa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04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195513" y="0"/>
            <a:ext cx="8208962" cy="4525963"/>
          </a:xfrm>
        </p:spPr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endParaRPr lang="ru-RU" b="1" smtClean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8313" y="1538288"/>
            <a:ext cx="867568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800" b="1" dirty="0">
                <a:solidFill>
                  <a:srgbClr val="05080B"/>
                </a:solidFill>
              </a:rPr>
              <a:t>Познакомимся…   </a:t>
            </a:r>
          </a:p>
          <a:p>
            <a:r>
              <a:rPr lang="ru-RU" sz="3600" dirty="0">
                <a:solidFill>
                  <a:srgbClr val="0000FF"/>
                </a:solidFill>
              </a:rPr>
              <a:t>с буквой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ь</a:t>
            </a:r>
            <a:r>
              <a:rPr lang="ru-RU" sz="3600" b="1" dirty="0">
                <a:solidFill>
                  <a:srgbClr val="0000FF"/>
                </a:solidFill>
              </a:rPr>
              <a:t>.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     </a:t>
            </a:r>
          </a:p>
          <a:p>
            <a:pPr>
              <a:buFontTx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Научимся…. </a:t>
            </a:r>
          </a:p>
          <a:p>
            <a:r>
              <a:rPr lang="ru-RU" sz="3600" dirty="0">
                <a:solidFill>
                  <a:srgbClr val="0000FF"/>
                </a:solidFill>
              </a:rPr>
              <a:t>писать букву </a:t>
            </a:r>
            <a:r>
              <a:rPr lang="ru-RU" sz="3600" b="1" dirty="0" err="1">
                <a:solidFill>
                  <a:srgbClr val="FF0000"/>
                </a:solidFill>
              </a:rPr>
              <a:t>ь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dirty="0">
                <a:solidFill>
                  <a:srgbClr val="0000FF"/>
                </a:solidFill>
              </a:rPr>
              <a:t>и слова с этой буквой.</a:t>
            </a:r>
          </a:p>
          <a:p>
            <a:pPr>
              <a:buFontTx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Узнаем…       </a:t>
            </a:r>
          </a:p>
          <a:p>
            <a:r>
              <a:rPr lang="ru-RU" sz="3600" dirty="0">
                <a:solidFill>
                  <a:srgbClr val="0000FF"/>
                </a:solidFill>
              </a:rPr>
              <a:t>какую работу </a:t>
            </a:r>
            <a:r>
              <a:rPr lang="ru-RU" sz="3600" dirty="0" err="1">
                <a:solidFill>
                  <a:srgbClr val="FF0000"/>
                </a:solidFill>
              </a:rPr>
              <a:t>ь</a:t>
            </a:r>
            <a:r>
              <a:rPr lang="ru-RU" sz="3600" dirty="0">
                <a:solidFill>
                  <a:srgbClr val="FFFF00"/>
                </a:solidFill>
              </a:rPr>
              <a:t>  </a:t>
            </a:r>
            <a:r>
              <a:rPr lang="ru-RU" sz="3600" dirty="0">
                <a:solidFill>
                  <a:srgbClr val="0000FF"/>
                </a:solidFill>
              </a:rPr>
              <a:t>выполняет в словах.</a:t>
            </a:r>
            <a:r>
              <a:rPr lang="ru-RU" sz="3600" dirty="0">
                <a:solidFill>
                  <a:srgbClr val="FFFF00"/>
                </a:solidFill>
              </a:rPr>
              <a:t> 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Содержимое 3" descr="буква_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620688"/>
            <a:ext cx="7583564" cy="568863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1" name="Picture 5" descr="C01EF37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35896" y="3429000"/>
            <a:ext cx="133780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Line 6"/>
          <p:cNvSpPr>
            <a:spLocks noChangeShapeType="1"/>
          </p:cNvSpPr>
          <p:nvPr/>
        </p:nvSpPr>
        <p:spPr bwMode="auto">
          <a:xfrm>
            <a:off x="539750" y="18446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>
            <a:off x="539750" y="34290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8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AutoShape 3"/>
          <p:cNvSpPr>
            <a:spLocks noChangeArrowheads="1"/>
          </p:cNvSpPr>
          <p:nvPr/>
        </p:nvSpPr>
        <p:spPr bwMode="auto">
          <a:xfrm>
            <a:off x="4355976" y="3356992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Calibri" pitchFamily="34" charset="0"/>
            </a:endParaRPr>
          </a:p>
        </p:txBody>
      </p:sp>
      <p:pic>
        <p:nvPicPr>
          <p:cNvPr id="11264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13330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165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49 -0.22611 C -0.22517 -0.1988 -0.23368 -0.17126 -0.24288 -0.14349 C -0.25174 -0.11526 -0.26233 -0.0861 -0.27118 -0.05809 C -0.28056 -0.03009 -0.29271 0.00462 -0.2974 0.02499 C -0.30174 0.04559 -0.30087 0.05623 -0.30017 0.06572 C -0.29948 0.0759 -0.29618 0.07891 -0.29323 0.08447 C -0.2908 0.09025 -0.28976 0.0965 -0.28368 0.10113 C -0.27743 0.10483 -0.26615 0.10992 -0.2566 0.1083 C -0.24653 0.10691 -0.23351 0.10344 -0.22483 0.09395 C -0.21615 0.08354 -0.2099 0.06503 -0.20434 0.04744 C -0.19844 0.02962 -0.19288 0.00486 -0.19063 -0.01181 C -0.18837 -0.02824 -0.18715 -0.0405 -0.19063 -0.05092 C -0.19375 -0.0611 -0.20122 -0.06943 -0.20851 -0.07314 C -0.21563 -0.07684 -0.22639 -0.07452 -0.23438 -0.07314 C -0.24271 -0.07152 -0.25104 -0.06943 -0.25764 -0.06365 C -0.26424 -0.05809 -0.2691 -0.04884 -0.27413 -0.03958 " pathEditMode="relative" rAng="0" ptsTypes="aaaaaaaaaaaaaaaA">
                                      <p:cBhvr>
                                        <p:cTn id="10" dur="5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15" name="Picture 6" descr="C01EF37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76019" y="3429000"/>
            <a:ext cx="1861761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Line 7"/>
          <p:cNvSpPr>
            <a:spLocks noChangeShapeType="1"/>
          </p:cNvSpPr>
          <p:nvPr/>
        </p:nvSpPr>
        <p:spPr bwMode="auto">
          <a:xfrm>
            <a:off x="539750" y="19161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8"/>
          <p:cNvSpPr>
            <a:spLocks noChangeShapeType="1"/>
          </p:cNvSpPr>
          <p:nvPr/>
        </p:nvSpPr>
        <p:spPr bwMode="auto">
          <a:xfrm>
            <a:off x="539750" y="34290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9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AutoShape 3"/>
          <p:cNvSpPr>
            <a:spLocks noChangeArrowheads="1"/>
          </p:cNvSpPr>
          <p:nvPr/>
        </p:nvSpPr>
        <p:spPr bwMode="auto">
          <a:xfrm>
            <a:off x="4284663" y="3357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Calibri" pitchFamily="34" charset="0"/>
            </a:endParaRPr>
          </a:p>
        </p:txBody>
      </p:sp>
      <p:pic>
        <p:nvPicPr>
          <p:cNvPr id="10957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62486" flipV="1">
            <a:off x="6516688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2431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 -0.22618 C -0.23246 -0.19427 -0.24045 -0.16235 -0.2526 -0.12489 C -0.26475 -0.08742 -0.28663 -0.03701 -0.29739 -0.00162 C -0.30816 0.03376 -0.31788 0.0666 -0.31684 0.08788 C -0.3158 0.10915 -0.30173 0.12026 -0.29132 0.12581 C -0.2809 0.13136 -0.26528 0.12766 -0.25416 0.12164 C -0.24305 0.11563 -0.23333 0.10545 -0.2243 0.08996 C -0.21528 0.07446 -0.20486 0.04717 -0.20035 0.02821 C -0.19583 0.00925 -0.19739 -0.0111 -0.19739 -0.02336 C -0.19739 -0.03562 -0.19791 -0.03863 -0.20035 -0.04533 C -0.20278 -0.05204 -0.20816 -0.05944 -0.21232 -0.06314 C -0.21649 -0.06684 -0.22205 -0.06684 -0.22569 -0.06707 C -0.22934 -0.0673 -0.23316 -0.06777 -0.23472 -0.06522 C -0.23628 -0.06268 -0.23594 -0.05458 -0.23472 -0.05135 C -0.2335 -0.04811 -0.2309 -0.04626 -0.22725 -0.04533 C -0.22361 -0.04441 -0.21753 -0.04464 -0.21232 -0.04533 C -0.20712 -0.04603 -0.20208 -0.04672 -0.19583 -0.04926 C -0.18958 -0.05181 -0.18194 -0.0569 -0.175 -0.06129 C -0.16805 -0.06568 -0.15885 -0.07216 -0.15416 -0.07517 " pathEditMode="relative" rAng="0" ptsTypes="aaaaaaaaaaaaaaaaaaA">
                                      <p:cBhvr>
                                        <p:cTn id="10" dur="5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8195" name="Группа 33"/>
          <p:cNvGrpSpPr>
            <a:grpSpLocks/>
          </p:cNvGrpSpPr>
          <p:nvPr/>
        </p:nvGrpSpPr>
        <p:grpSpPr bwMode="auto">
          <a:xfrm>
            <a:off x="1692275" y="1916113"/>
            <a:ext cx="2374900" cy="792162"/>
            <a:chOff x="1691680" y="1700808"/>
            <a:chExt cx="2376264" cy="792088"/>
          </a:xfrm>
        </p:grpSpPr>
        <p:grpSp>
          <p:nvGrpSpPr>
            <p:cNvPr id="8223" name="Группа 32"/>
            <p:cNvGrpSpPr>
              <a:grpSpLocks/>
            </p:cNvGrpSpPr>
            <p:nvPr/>
          </p:nvGrpSpPr>
          <p:grpSpPr bwMode="auto">
            <a:xfrm>
              <a:off x="1691680" y="1700808"/>
              <a:ext cx="2376264" cy="792088"/>
              <a:chOff x="1691680" y="1700808"/>
              <a:chExt cx="2376264" cy="792088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1763159" y="1772238"/>
                <a:ext cx="648072" cy="647639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2555776" y="1772238"/>
                <a:ext cx="648072" cy="647639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3348394" y="1772238"/>
                <a:ext cx="646483" cy="647639"/>
              </a:xfrm>
              <a:prstGeom prst="ellips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1691680" y="1700808"/>
                <a:ext cx="2376264" cy="792088"/>
              </a:xfrm>
              <a:prstGeom prst="rect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2484298" y="1700808"/>
                <a:ext cx="0" cy="792088"/>
              </a:xfrm>
              <a:prstGeom prst="line">
                <a:avLst/>
              </a:prstGeom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3275327" y="1700808"/>
                <a:ext cx="0" cy="792088"/>
              </a:xfrm>
              <a:prstGeom prst="line">
                <a:avLst/>
              </a:prstGeom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Полилиния 21"/>
            <p:cNvSpPr/>
            <p:nvPr/>
          </p:nvSpPr>
          <p:spPr>
            <a:xfrm>
              <a:off x="1763159" y="2061136"/>
              <a:ext cx="648072" cy="142862"/>
            </a:xfrm>
            <a:custGeom>
              <a:avLst/>
              <a:gdLst>
                <a:gd name="connsiteX0" fmla="*/ 0 w 1786597"/>
                <a:gd name="connsiteY0" fmla="*/ 464234 h 869852"/>
                <a:gd name="connsiteX1" fmla="*/ 618979 w 1786597"/>
                <a:gd name="connsiteY1" fmla="*/ 56271 h 869852"/>
                <a:gd name="connsiteX2" fmla="*/ 1223889 w 1786597"/>
                <a:gd name="connsiteY2" fmla="*/ 801858 h 869852"/>
                <a:gd name="connsiteX3" fmla="*/ 1772529 w 1786597"/>
                <a:gd name="connsiteY3" fmla="*/ 464234 h 869852"/>
                <a:gd name="connsiteX4" fmla="*/ 1772529 w 1786597"/>
                <a:gd name="connsiteY4" fmla="*/ 464234 h 869852"/>
                <a:gd name="connsiteX5" fmla="*/ 1786597 w 1786597"/>
                <a:gd name="connsiteY5" fmla="*/ 450166 h 869852"/>
                <a:gd name="connsiteX6" fmla="*/ 1772529 w 1786597"/>
                <a:gd name="connsiteY6" fmla="*/ 436098 h 86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6597" h="869852">
                  <a:moveTo>
                    <a:pt x="0" y="464234"/>
                  </a:moveTo>
                  <a:cubicBezTo>
                    <a:pt x="207498" y="232117"/>
                    <a:pt x="414997" y="0"/>
                    <a:pt x="618979" y="56271"/>
                  </a:cubicBezTo>
                  <a:cubicBezTo>
                    <a:pt x="822961" y="112542"/>
                    <a:pt x="1031631" y="733864"/>
                    <a:pt x="1223889" y="801858"/>
                  </a:cubicBezTo>
                  <a:cubicBezTo>
                    <a:pt x="1416147" y="869852"/>
                    <a:pt x="1772529" y="464234"/>
                    <a:pt x="1772529" y="464234"/>
                  </a:cubicBezTo>
                  <a:lnTo>
                    <a:pt x="1772529" y="464234"/>
                  </a:lnTo>
                  <a:cubicBezTo>
                    <a:pt x="1774874" y="461889"/>
                    <a:pt x="1786597" y="454855"/>
                    <a:pt x="1786597" y="450166"/>
                  </a:cubicBezTo>
                  <a:cubicBezTo>
                    <a:pt x="1786597" y="445477"/>
                    <a:pt x="1779563" y="440787"/>
                    <a:pt x="1772529" y="436098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348394" y="2061136"/>
              <a:ext cx="646483" cy="142862"/>
            </a:xfrm>
            <a:custGeom>
              <a:avLst/>
              <a:gdLst>
                <a:gd name="connsiteX0" fmla="*/ 0 w 1786597"/>
                <a:gd name="connsiteY0" fmla="*/ 464234 h 869852"/>
                <a:gd name="connsiteX1" fmla="*/ 618979 w 1786597"/>
                <a:gd name="connsiteY1" fmla="*/ 56271 h 869852"/>
                <a:gd name="connsiteX2" fmla="*/ 1223889 w 1786597"/>
                <a:gd name="connsiteY2" fmla="*/ 801858 h 869852"/>
                <a:gd name="connsiteX3" fmla="*/ 1772529 w 1786597"/>
                <a:gd name="connsiteY3" fmla="*/ 464234 h 869852"/>
                <a:gd name="connsiteX4" fmla="*/ 1772529 w 1786597"/>
                <a:gd name="connsiteY4" fmla="*/ 464234 h 869852"/>
                <a:gd name="connsiteX5" fmla="*/ 1786597 w 1786597"/>
                <a:gd name="connsiteY5" fmla="*/ 450166 h 869852"/>
                <a:gd name="connsiteX6" fmla="*/ 1772529 w 1786597"/>
                <a:gd name="connsiteY6" fmla="*/ 436098 h 86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6597" h="869852">
                  <a:moveTo>
                    <a:pt x="0" y="464234"/>
                  </a:moveTo>
                  <a:cubicBezTo>
                    <a:pt x="207498" y="232117"/>
                    <a:pt x="414997" y="0"/>
                    <a:pt x="618979" y="56271"/>
                  </a:cubicBezTo>
                  <a:cubicBezTo>
                    <a:pt x="822961" y="112542"/>
                    <a:pt x="1031631" y="733864"/>
                    <a:pt x="1223889" y="801858"/>
                  </a:cubicBezTo>
                  <a:cubicBezTo>
                    <a:pt x="1416147" y="869852"/>
                    <a:pt x="1772529" y="464234"/>
                    <a:pt x="1772529" y="464234"/>
                  </a:cubicBezTo>
                  <a:lnTo>
                    <a:pt x="1772529" y="464234"/>
                  </a:lnTo>
                  <a:cubicBezTo>
                    <a:pt x="1774874" y="461889"/>
                    <a:pt x="1786597" y="454855"/>
                    <a:pt x="1786597" y="450166"/>
                  </a:cubicBezTo>
                  <a:cubicBezTo>
                    <a:pt x="1786597" y="445477"/>
                    <a:pt x="1779563" y="440787"/>
                    <a:pt x="1772529" y="436098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6" name="Группа 64"/>
          <p:cNvGrpSpPr>
            <a:grpSpLocks/>
          </p:cNvGrpSpPr>
          <p:nvPr/>
        </p:nvGrpSpPr>
        <p:grpSpPr bwMode="auto">
          <a:xfrm>
            <a:off x="1692275" y="3068638"/>
            <a:ext cx="2374900" cy="792162"/>
            <a:chOff x="1691680" y="3068960"/>
            <a:chExt cx="2376264" cy="792088"/>
          </a:xfrm>
        </p:grpSpPr>
        <p:grpSp>
          <p:nvGrpSpPr>
            <p:cNvPr id="8212" name="Группа 44"/>
            <p:cNvGrpSpPr>
              <a:grpSpLocks/>
            </p:cNvGrpSpPr>
            <p:nvPr/>
          </p:nvGrpSpPr>
          <p:grpSpPr bwMode="auto">
            <a:xfrm>
              <a:off x="1763688" y="3140968"/>
              <a:ext cx="647700" cy="647700"/>
              <a:chOff x="1259632" y="5085184"/>
              <a:chExt cx="647700" cy="647700"/>
            </a:xfrm>
          </p:grpSpPr>
          <p:sp>
            <p:nvSpPr>
              <p:cNvPr id="18" name="Овал 17"/>
              <p:cNvSpPr/>
              <p:nvPr/>
            </p:nvSpPr>
            <p:spPr>
              <a:xfrm>
                <a:off x="1259103" y="5084606"/>
                <a:ext cx="648072" cy="647639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1259103" y="5444935"/>
                <a:ext cx="64807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213" name="Группа 55"/>
            <p:cNvGrpSpPr>
              <a:grpSpLocks/>
            </p:cNvGrpSpPr>
            <p:nvPr/>
          </p:nvGrpSpPr>
          <p:grpSpPr bwMode="auto">
            <a:xfrm>
              <a:off x="1691680" y="3068960"/>
              <a:ext cx="2376264" cy="792088"/>
              <a:chOff x="1691680" y="3068960"/>
              <a:chExt cx="2376264" cy="792088"/>
            </a:xfrm>
          </p:grpSpPr>
          <p:grpSp>
            <p:nvGrpSpPr>
              <p:cNvPr id="8214" name="Группа 32"/>
              <p:cNvGrpSpPr>
                <a:grpSpLocks/>
              </p:cNvGrpSpPr>
              <p:nvPr/>
            </p:nvGrpSpPr>
            <p:grpSpPr bwMode="auto">
              <a:xfrm>
                <a:off x="1691680" y="3068960"/>
                <a:ext cx="2376264" cy="792088"/>
                <a:chOff x="1691680" y="1700808"/>
                <a:chExt cx="2376264" cy="792088"/>
              </a:xfrm>
            </p:grpSpPr>
            <p:sp>
              <p:nvSpPr>
                <p:cNvPr id="40" name="Овал 39"/>
                <p:cNvSpPr/>
                <p:nvPr/>
              </p:nvSpPr>
              <p:spPr>
                <a:xfrm>
                  <a:off x="2555776" y="1772238"/>
                  <a:ext cx="648072" cy="64763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1" name="Овал 40"/>
                <p:cNvSpPr/>
                <p:nvPr/>
              </p:nvSpPr>
              <p:spPr>
                <a:xfrm>
                  <a:off x="3348394" y="1772238"/>
                  <a:ext cx="646483" cy="647639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2" name="Прямоугольник 41"/>
                <p:cNvSpPr/>
                <p:nvPr/>
              </p:nvSpPr>
              <p:spPr>
                <a:xfrm>
                  <a:off x="1691680" y="1700808"/>
                  <a:ext cx="2376264" cy="792088"/>
                </a:xfrm>
                <a:prstGeom prst="rect">
                  <a:avLst/>
                </a:prstGeom>
                <a:noFill/>
                <a:ln w="349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>
                  <a:off x="2484298" y="1700808"/>
                  <a:ext cx="0" cy="792088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Прямая соединительная линия 43"/>
                <p:cNvCxnSpPr/>
                <p:nvPr/>
              </p:nvCxnSpPr>
              <p:spPr>
                <a:xfrm>
                  <a:off x="3275327" y="1700808"/>
                  <a:ext cx="0" cy="792088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Полилиния 37"/>
              <p:cNvSpPr/>
              <p:nvPr/>
            </p:nvSpPr>
            <p:spPr>
              <a:xfrm>
                <a:off x="3348394" y="3429288"/>
                <a:ext cx="646483" cy="142862"/>
              </a:xfrm>
              <a:custGeom>
                <a:avLst/>
                <a:gdLst>
                  <a:gd name="connsiteX0" fmla="*/ 0 w 1786597"/>
                  <a:gd name="connsiteY0" fmla="*/ 464234 h 869852"/>
                  <a:gd name="connsiteX1" fmla="*/ 618979 w 1786597"/>
                  <a:gd name="connsiteY1" fmla="*/ 56271 h 869852"/>
                  <a:gd name="connsiteX2" fmla="*/ 1223889 w 1786597"/>
                  <a:gd name="connsiteY2" fmla="*/ 801858 h 869852"/>
                  <a:gd name="connsiteX3" fmla="*/ 1772529 w 1786597"/>
                  <a:gd name="connsiteY3" fmla="*/ 464234 h 869852"/>
                  <a:gd name="connsiteX4" fmla="*/ 1772529 w 1786597"/>
                  <a:gd name="connsiteY4" fmla="*/ 464234 h 869852"/>
                  <a:gd name="connsiteX5" fmla="*/ 1786597 w 1786597"/>
                  <a:gd name="connsiteY5" fmla="*/ 450166 h 869852"/>
                  <a:gd name="connsiteX6" fmla="*/ 1772529 w 1786597"/>
                  <a:gd name="connsiteY6" fmla="*/ 436098 h 86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6597" h="869852">
                    <a:moveTo>
                      <a:pt x="0" y="464234"/>
                    </a:moveTo>
                    <a:cubicBezTo>
                      <a:pt x="207498" y="232117"/>
                      <a:pt x="414997" y="0"/>
                      <a:pt x="618979" y="56271"/>
                    </a:cubicBezTo>
                    <a:cubicBezTo>
                      <a:pt x="822961" y="112542"/>
                      <a:pt x="1031631" y="733864"/>
                      <a:pt x="1223889" y="801858"/>
                    </a:cubicBezTo>
                    <a:cubicBezTo>
                      <a:pt x="1416147" y="869852"/>
                      <a:pt x="1772529" y="464234"/>
                      <a:pt x="1772529" y="464234"/>
                    </a:cubicBezTo>
                    <a:lnTo>
                      <a:pt x="1772529" y="464234"/>
                    </a:lnTo>
                    <a:cubicBezTo>
                      <a:pt x="1774874" y="461889"/>
                      <a:pt x="1786597" y="454855"/>
                      <a:pt x="1786597" y="450166"/>
                    </a:cubicBezTo>
                    <a:cubicBezTo>
                      <a:pt x="1786597" y="445477"/>
                      <a:pt x="1779563" y="440787"/>
                      <a:pt x="1772529" y="436098"/>
                    </a:cubicBez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8197" name="Группа 65"/>
          <p:cNvGrpSpPr>
            <a:grpSpLocks/>
          </p:cNvGrpSpPr>
          <p:nvPr/>
        </p:nvGrpSpPr>
        <p:grpSpPr bwMode="auto">
          <a:xfrm>
            <a:off x="1692275" y="4221163"/>
            <a:ext cx="2374900" cy="792162"/>
            <a:chOff x="1691680" y="3068960"/>
            <a:chExt cx="2376264" cy="792088"/>
          </a:xfrm>
        </p:grpSpPr>
        <p:grpSp>
          <p:nvGrpSpPr>
            <p:cNvPr id="8201" name="Группа 44"/>
            <p:cNvGrpSpPr>
              <a:grpSpLocks/>
            </p:cNvGrpSpPr>
            <p:nvPr/>
          </p:nvGrpSpPr>
          <p:grpSpPr bwMode="auto">
            <a:xfrm>
              <a:off x="1763688" y="3140968"/>
              <a:ext cx="647700" cy="647700"/>
              <a:chOff x="1259632" y="5085184"/>
              <a:chExt cx="647700" cy="647700"/>
            </a:xfrm>
          </p:grpSpPr>
          <p:sp>
            <p:nvSpPr>
              <p:cNvPr id="76" name="Овал 75"/>
              <p:cNvSpPr/>
              <p:nvPr/>
            </p:nvSpPr>
            <p:spPr>
              <a:xfrm>
                <a:off x="1259103" y="5084606"/>
                <a:ext cx="648072" cy="647639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1259103" y="5444935"/>
                <a:ext cx="64807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202" name="Группа 55"/>
            <p:cNvGrpSpPr>
              <a:grpSpLocks/>
            </p:cNvGrpSpPr>
            <p:nvPr/>
          </p:nvGrpSpPr>
          <p:grpSpPr bwMode="auto">
            <a:xfrm>
              <a:off x="1691680" y="3068960"/>
              <a:ext cx="2376264" cy="792088"/>
              <a:chOff x="1691680" y="3068960"/>
              <a:chExt cx="2376264" cy="792088"/>
            </a:xfrm>
          </p:grpSpPr>
          <p:grpSp>
            <p:nvGrpSpPr>
              <p:cNvPr id="8203" name="Группа 32"/>
              <p:cNvGrpSpPr>
                <a:grpSpLocks/>
              </p:cNvGrpSpPr>
              <p:nvPr/>
            </p:nvGrpSpPr>
            <p:grpSpPr bwMode="auto">
              <a:xfrm>
                <a:off x="1691680" y="3068960"/>
                <a:ext cx="2376264" cy="792088"/>
                <a:chOff x="1691680" y="1700808"/>
                <a:chExt cx="2376264" cy="792088"/>
              </a:xfrm>
            </p:grpSpPr>
            <p:sp>
              <p:nvSpPr>
                <p:cNvPr id="71" name="Овал 70"/>
                <p:cNvSpPr/>
                <p:nvPr/>
              </p:nvSpPr>
              <p:spPr>
                <a:xfrm>
                  <a:off x="2555776" y="1772238"/>
                  <a:ext cx="648072" cy="64763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2" name="Овал 71"/>
                <p:cNvSpPr/>
                <p:nvPr/>
              </p:nvSpPr>
              <p:spPr>
                <a:xfrm>
                  <a:off x="3348394" y="1772238"/>
                  <a:ext cx="646483" cy="647639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3" name="Прямоугольник 72"/>
                <p:cNvSpPr/>
                <p:nvPr/>
              </p:nvSpPr>
              <p:spPr>
                <a:xfrm>
                  <a:off x="1691680" y="1700808"/>
                  <a:ext cx="2376264" cy="792088"/>
                </a:xfrm>
                <a:prstGeom prst="rect">
                  <a:avLst/>
                </a:prstGeom>
                <a:noFill/>
                <a:ln w="349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cxnSp>
              <p:nvCxnSpPr>
                <p:cNvPr id="74" name="Прямая соединительная линия 73"/>
                <p:cNvCxnSpPr/>
                <p:nvPr/>
              </p:nvCxnSpPr>
              <p:spPr>
                <a:xfrm>
                  <a:off x="2484298" y="1700808"/>
                  <a:ext cx="0" cy="792088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Прямая соединительная линия 74"/>
                <p:cNvCxnSpPr/>
                <p:nvPr/>
              </p:nvCxnSpPr>
              <p:spPr>
                <a:xfrm>
                  <a:off x="3275327" y="1700808"/>
                  <a:ext cx="0" cy="792088"/>
                </a:xfrm>
                <a:prstGeom prst="line">
                  <a:avLst/>
                </a:prstGeom>
                <a:ln w="349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Полилиния 69"/>
              <p:cNvSpPr/>
              <p:nvPr/>
            </p:nvSpPr>
            <p:spPr>
              <a:xfrm>
                <a:off x="3348394" y="3429288"/>
                <a:ext cx="646483" cy="142862"/>
              </a:xfrm>
              <a:custGeom>
                <a:avLst/>
                <a:gdLst>
                  <a:gd name="connsiteX0" fmla="*/ 0 w 1786597"/>
                  <a:gd name="connsiteY0" fmla="*/ 464234 h 869852"/>
                  <a:gd name="connsiteX1" fmla="*/ 618979 w 1786597"/>
                  <a:gd name="connsiteY1" fmla="*/ 56271 h 869852"/>
                  <a:gd name="connsiteX2" fmla="*/ 1223889 w 1786597"/>
                  <a:gd name="connsiteY2" fmla="*/ 801858 h 869852"/>
                  <a:gd name="connsiteX3" fmla="*/ 1772529 w 1786597"/>
                  <a:gd name="connsiteY3" fmla="*/ 464234 h 869852"/>
                  <a:gd name="connsiteX4" fmla="*/ 1772529 w 1786597"/>
                  <a:gd name="connsiteY4" fmla="*/ 464234 h 869852"/>
                  <a:gd name="connsiteX5" fmla="*/ 1786597 w 1786597"/>
                  <a:gd name="connsiteY5" fmla="*/ 450166 h 869852"/>
                  <a:gd name="connsiteX6" fmla="*/ 1772529 w 1786597"/>
                  <a:gd name="connsiteY6" fmla="*/ 436098 h 86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6597" h="869852">
                    <a:moveTo>
                      <a:pt x="0" y="464234"/>
                    </a:moveTo>
                    <a:cubicBezTo>
                      <a:pt x="207498" y="232117"/>
                      <a:pt x="414997" y="0"/>
                      <a:pt x="618979" y="56271"/>
                    </a:cubicBezTo>
                    <a:cubicBezTo>
                      <a:pt x="822961" y="112542"/>
                      <a:pt x="1031631" y="733864"/>
                      <a:pt x="1223889" y="801858"/>
                    </a:cubicBezTo>
                    <a:cubicBezTo>
                      <a:pt x="1416147" y="869852"/>
                      <a:pt x="1772529" y="464234"/>
                      <a:pt x="1772529" y="464234"/>
                    </a:cubicBezTo>
                    <a:lnTo>
                      <a:pt x="1772529" y="464234"/>
                    </a:lnTo>
                    <a:cubicBezTo>
                      <a:pt x="1774874" y="461889"/>
                      <a:pt x="1786597" y="454855"/>
                      <a:pt x="1786597" y="450166"/>
                    </a:cubicBezTo>
                    <a:cubicBezTo>
                      <a:pt x="1786597" y="445477"/>
                      <a:pt x="1779563" y="440787"/>
                      <a:pt x="1772529" y="436098"/>
                    </a:cubicBez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78" name="TextBox 77"/>
          <p:cNvSpPr txBox="1"/>
          <p:nvPr/>
        </p:nvSpPr>
        <p:spPr>
          <a:xfrm>
            <a:off x="4572000" y="1844675"/>
            <a:ext cx="26638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bg1"/>
                </a:solidFill>
                <a:latin typeface="+mn-lt"/>
              </a:rPr>
              <a:t>пень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572000" y="2924175"/>
            <a:ext cx="26638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bg1"/>
                </a:solidFill>
                <a:latin typeface="+mn-lt"/>
              </a:rPr>
              <a:t>лось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572000" y="4076700"/>
            <a:ext cx="26638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bg1"/>
                </a:solidFill>
                <a:latin typeface="+mn-lt"/>
              </a:rPr>
              <a:t>конь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2134</TotalTime>
  <Words>218</Words>
  <Application>Microsoft Office PowerPoint</Application>
  <PresentationFormat>Экран (4:3)</PresentationFormat>
  <Paragraphs>77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Интегрированный урок Обучение грамоте «Мягкий знак - показатель мягкости согласных»</vt:lpstr>
      <vt:lpstr>Слайд 2</vt:lpstr>
      <vt:lpstr>Слайд 3</vt:lpstr>
      <vt:lpstr>Знакомство с буквой </vt:lpstr>
      <vt:lpstr>  </vt:lpstr>
      <vt:lpstr>Слайд 6</vt:lpstr>
      <vt:lpstr>Слайд 7</vt:lpstr>
      <vt:lpstr>Слайд 8</vt:lpstr>
      <vt:lpstr>Слайд 9</vt:lpstr>
      <vt:lpstr>Мы придумали слова</vt:lpstr>
      <vt:lpstr>Работа в парах</vt:lpstr>
      <vt:lpstr>Работа в парах</vt:lpstr>
      <vt:lpstr> 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196</cp:revision>
  <dcterms:created xsi:type="dcterms:W3CDTF">2010-11-22T15:01:08Z</dcterms:created>
  <dcterms:modified xsi:type="dcterms:W3CDTF">2016-02-14T13:23:27Z</dcterms:modified>
</cp:coreProperties>
</file>