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4" r:id="rId3"/>
    <p:sldId id="263" r:id="rId4"/>
    <p:sldId id="262" r:id="rId5"/>
    <p:sldId id="261" r:id="rId6"/>
    <p:sldId id="260" r:id="rId7"/>
    <p:sldId id="259" r:id="rId8"/>
    <p:sldId id="270" r:id="rId9"/>
    <p:sldId id="269" r:id="rId10"/>
    <p:sldId id="268" r:id="rId11"/>
    <p:sldId id="267" r:id="rId12"/>
    <p:sldId id="266" r:id="rId13"/>
    <p:sldId id="265" r:id="rId14"/>
    <p:sldId id="275" r:id="rId15"/>
    <p:sldId id="274" r:id="rId16"/>
    <p:sldId id="273" r:id="rId17"/>
    <p:sldId id="272" r:id="rId18"/>
    <p:sldId id="271" r:id="rId19"/>
    <p:sldId id="276" r:id="rId20"/>
    <p:sldId id="281" r:id="rId21"/>
    <p:sldId id="280" r:id="rId22"/>
    <p:sldId id="279" r:id="rId23"/>
    <p:sldId id="278" r:id="rId24"/>
    <p:sldId id="277" r:id="rId25"/>
    <p:sldId id="289" r:id="rId26"/>
    <p:sldId id="288" r:id="rId27"/>
    <p:sldId id="287" r:id="rId28"/>
    <p:sldId id="286" r:id="rId29"/>
    <p:sldId id="285" r:id="rId30"/>
    <p:sldId id="284" r:id="rId31"/>
    <p:sldId id="283" r:id="rId32"/>
    <p:sldId id="28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9966FF"/>
    <a:srgbClr val="3366FF"/>
    <a:srgbClr val="BE5526"/>
    <a:srgbClr val="00FFCC"/>
    <a:srgbClr val="FF00FF"/>
    <a:srgbClr val="00FF00"/>
    <a:srgbClr val="660066"/>
    <a:srgbClr val="9900CC"/>
    <a:srgbClr val="72B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8A4D6-8E5C-498B-8DEE-733B5CC1228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10348-4DAB-4881-8A65-41132A94F1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43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0348-4DAB-4881-8A65-41132A94F1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3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/>
          <p:cNvSpPr/>
          <p:nvPr userDrawn="1"/>
        </p:nvSpPr>
        <p:spPr>
          <a:xfrm>
            <a:off x="714348" y="285728"/>
            <a:ext cx="8215370" cy="6357982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3710"/>
            <a:ext cx="1500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kern="1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© Фокина Лидия Петровна </a:t>
            </a:r>
            <a:endParaRPr lang="ru-RU" sz="800" kern="1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 rot="10800000">
            <a:off x="357158" y="6147194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9" name="Овал 8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 rot="10800000">
            <a:off x="357158" y="5436391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15" name="Овал 14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 userDrawn="1"/>
        </p:nvGrpSpPr>
        <p:grpSpPr>
          <a:xfrm rot="10800000">
            <a:off x="357158" y="4725588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88" name="Овал 8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кругленный прямоугольник 9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 userDrawn="1"/>
        </p:nvGrpSpPr>
        <p:grpSpPr>
          <a:xfrm rot="10800000">
            <a:off x="357158" y="4014785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94" name="Овал 9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кругленный прямоугольник 9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 userDrawn="1"/>
        </p:nvGrpSpPr>
        <p:grpSpPr>
          <a:xfrm rot="10800000">
            <a:off x="357158" y="3303982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100" name="Овал 99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 userDrawn="1"/>
        </p:nvGrpSpPr>
        <p:grpSpPr>
          <a:xfrm rot="10800000">
            <a:off x="357158" y="2593179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106" name="Овал 105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 userDrawn="1"/>
        </p:nvGrpSpPr>
        <p:grpSpPr>
          <a:xfrm rot="10800000">
            <a:off x="357158" y="1882376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112" name="Овал 111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Скругленный прямоугольник 115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 userDrawn="1"/>
        </p:nvGrpSpPr>
        <p:grpSpPr>
          <a:xfrm rot="10800000">
            <a:off x="357158" y="1171573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118" name="Овал 11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Скругленный прямоугольник 12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 userDrawn="1"/>
        </p:nvGrpSpPr>
        <p:grpSpPr>
          <a:xfrm rot="10800000">
            <a:off x="357158" y="460770"/>
            <a:ext cx="821538" cy="250033"/>
            <a:chOff x="2714612" y="1428736"/>
            <a:chExt cx="2857520" cy="785818"/>
          </a:xfrm>
          <a:solidFill>
            <a:schemeClr val="accent4">
              <a:lumMod val="75000"/>
            </a:schemeClr>
          </a:solidFill>
        </p:grpSpPr>
        <p:sp>
          <p:nvSpPr>
            <p:cNvPr id="124" name="Овал 12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03648" y="548680"/>
            <a:ext cx="7056784" cy="1728192"/>
          </a:xfrm>
          <a:prstGeom prst="roundRect">
            <a:avLst/>
          </a:prstGeom>
          <a:solidFill>
            <a:srgbClr val="9966FF"/>
          </a:solidFill>
          <a:ln>
            <a:solidFill>
              <a:srgbClr val="00FF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ВИКТОРИНА</a:t>
            </a:r>
            <a:r>
              <a:rPr lang="ru-RU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b="1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31640" y="2564904"/>
            <a:ext cx="7200800" cy="1728192"/>
          </a:xfrm>
          <a:prstGeom prst="roundRect">
            <a:avLst/>
          </a:prstGeom>
          <a:solidFill>
            <a:srgbClr val="BE5526"/>
          </a:solidFill>
          <a:ln>
            <a:solidFill>
              <a:srgbClr val="00FF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6600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«СЛЕСАРНОЕ ДЕЛО»</a:t>
            </a:r>
            <a:endParaRPr lang="ru-RU" sz="6000" b="1" dirty="0">
              <a:solidFill>
                <a:srgbClr val="660066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4920" y="4525978"/>
            <a:ext cx="3567120" cy="1440160"/>
          </a:xfrm>
          <a:prstGeom prst="roundRect">
            <a:avLst/>
          </a:prstGeom>
          <a:ln>
            <a:solidFill>
              <a:srgbClr val="00FF99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ГПОПАУ АМФЦПК </a:t>
            </a:r>
          </a:p>
          <a:p>
            <a:pPr algn="ctr"/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п/о </a:t>
            </a:r>
            <a:r>
              <a:rPr lang="ru-RU" sz="20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Абрамец</a:t>
            </a: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Владимирович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3968" y="6057292"/>
            <a:ext cx="1872208" cy="50405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 2016 г.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93096"/>
            <a:ext cx="1944833" cy="2268252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858492" y="327844"/>
            <a:ext cx="6984776" cy="2457896"/>
          </a:xfrm>
          <a:prstGeom prst="doubleWave">
            <a:avLst>
              <a:gd name="adj1" fmla="val 6250"/>
              <a:gd name="adj2" fmla="val 1585"/>
            </a:avLst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Назовите инструмент применяемый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правки и  гибки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проволоки, </a:t>
            </a:r>
          </a:p>
          <a:p>
            <a:pPr algn="ctr"/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листового металла, </a:t>
            </a:r>
          </a:p>
          <a:p>
            <a:pPr algn="ctr"/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полос, прутков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металла? 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611560" y="476672"/>
            <a:ext cx="1296144" cy="108012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08" y="3125862"/>
            <a:ext cx="3097213" cy="1663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36" y="3125862"/>
            <a:ext cx="2852798" cy="1663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640508" y="5157192"/>
            <a:ext cx="6603900" cy="1152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FF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СЛЕСАРНЫЙ МОЛОТОК 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979712" y="404664"/>
            <a:ext cx="6696744" cy="2376264"/>
          </a:xfrm>
          <a:prstGeom prst="doubleWave">
            <a:avLst>
              <a:gd name="adj1" fmla="val 6250"/>
              <a:gd name="adj2" fmla="val 410"/>
            </a:avLst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 каким бойком бывают слесарные молотки? </a:t>
            </a:r>
            <a:endParaRPr lang="ru-RU" sz="40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683568" y="296652"/>
            <a:ext cx="1296144" cy="1296144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948495"/>
            <a:ext cx="3170237" cy="19773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31639" y="5353496"/>
            <a:ext cx="3528392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квадратным бойком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2948495"/>
            <a:ext cx="3097213" cy="19067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076056" y="5353496"/>
            <a:ext cx="3600400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круглым бойком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182438" y="409960"/>
            <a:ext cx="6422010" cy="2082936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Инструмент применяемый при </a:t>
            </a:r>
            <a:r>
              <a:rPr lang="ru-RU" sz="3200" b="1" dirty="0" err="1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гибке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тонколистового металла 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1043608" y="409960"/>
            <a:ext cx="1152128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5412928"/>
            <a:ext cx="5760640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КУВАЛДА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384376" cy="26642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3312368" cy="26642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835696" y="381985"/>
            <a:ext cx="6984776" cy="2038903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Инструмент  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применяемый для правки листового материала из жести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827584" y="416000"/>
            <a:ext cx="1008112" cy="108012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44418"/>
            <a:ext cx="3672408" cy="25772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96" y="2644418"/>
            <a:ext cx="3525676" cy="25772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267744" y="5445224"/>
            <a:ext cx="4827252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КИЯНКА 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051720" y="327702"/>
            <a:ext cx="6696744" cy="1872208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 помощью каких инструментов можно выполнить </a:t>
            </a:r>
            <a:r>
              <a:rPr lang="ru-RU" sz="3200" b="1" dirty="0" err="1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гибку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тонкой </a:t>
            </a:r>
            <a:r>
              <a:rPr lang="ru-RU" sz="3200" b="1" dirty="0" err="1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проволки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sz="32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884908" y="327702"/>
            <a:ext cx="1152128" cy="1188132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72" y="2420888"/>
            <a:ext cx="3521794" cy="23762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9"/>
            <a:ext cx="3312368" cy="23762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26084" y="5268416"/>
            <a:ext cx="3521794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лоскогубцы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5268416"/>
            <a:ext cx="3528392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Круглогубцы </a:t>
            </a:r>
          </a:p>
        </p:txBody>
      </p:sp>
    </p:spTree>
    <p:extLst>
      <p:ext uri="{BB962C8B-B14F-4D97-AF65-F5344CB8AC3E}">
        <p14:creationId xmlns:p14="http://schemas.microsoft.com/office/powerpoint/2010/main" val="31846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051720" y="404664"/>
            <a:ext cx="6651996" cy="2448272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Инструмент применяемый для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разрезания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стальных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листов толщиной 0,5 …1 мм и листов из цветных металлов толщиной до 1,5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5-конечная звезда 2"/>
          <p:cNvSpPr/>
          <p:nvPr/>
        </p:nvSpPr>
        <p:spPr>
          <a:xfrm>
            <a:off x="846932" y="342740"/>
            <a:ext cx="1224136" cy="1187288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3509801" cy="20362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51720" y="5301208"/>
            <a:ext cx="5400600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Ручные ножницы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1"/>
            <a:ext cx="3429000" cy="20362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267744" y="404664"/>
            <a:ext cx="6408712" cy="2232248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Слесарная операция  при которой  происходит 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отделение частей (заготовок) от сортового или листового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металла? 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899592" y="464704"/>
            <a:ext cx="1368152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15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1720" y="4941168"/>
            <a:ext cx="6336704" cy="136815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Резка металла 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95153"/>
            <a:ext cx="2873894" cy="20835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695153"/>
            <a:ext cx="3024337" cy="19938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907704" y="404664"/>
            <a:ext cx="6840760" cy="1872208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Назовите виды ручных 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ножниц по расположению режущих лезвий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596752" y="404664"/>
            <a:ext cx="1296144" cy="1152128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31988"/>
            <a:ext cx="3810000" cy="22444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03648" y="5013176"/>
            <a:ext cx="3528392" cy="1152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Правые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531988"/>
            <a:ext cx="3240359" cy="22444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652120" y="5085184"/>
            <a:ext cx="2952327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Левые 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582464" y="401824"/>
            <a:ext cx="1224136" cy="1296144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Двойная волна 4"/>
          <p:cNvSpPr/>
          <p:nvPr/>
        </p:nvSpPr>
        <p:spPr>
          <a:xfrm>
            <a:off x="1806600" y="490910"/>
            <a:ext cx="7085880" cy="1929978"/>
          </a:xfrm>
          <a:prstGeom prst="doubleWave">
            <a:avLst>
              <a:gd name="adj1" fmla="val 5692"/>
              <a:gd name="adj2" fmla="val 0"/>
            </a:avLst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Назовите ножницы предназначенные для резки металла по кривым линиям</a:t>
            </a:r>
            <a:r>
              <a:rPr lang="ru-RU" sz="32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00" y="2708920"/>
            <a:ext cx="6653832" cy="22851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259632" y="5306888"/>
            <a:ext cx="7488832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Ножницы с криволинейными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лезвиями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195736" y="352365"/>
            <a:ext cx="6423520" cy="1636475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Какие ножницы применяют для   резки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листового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металла толщиной до 3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мм?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 </a:t>
            </a:r>
          </a:p>
        </p:txBody>
      </p:sp>
      <p:sp>
        <p:nvSpPr>
          <p:cNvPr id="3" name="5-конечная звезда 2"/>
          <p:cNvSpPr/>
          <p:nvPr/>
        </p:nvSpPr>
        <p:spPr>
          <a:xfrm>
            <a:off x="683568" y="319448"/>
            <a:ext cx="1296144" cy="1512168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84276" y="5085184"/>
            <a:ext cx="6495528" cy="12241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Стуловые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ножницы 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72" y="2237454"/>
            <a:ext cx="3465351" cy="259911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237453"/>
            <a:ext cx="3672408" cy="265798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78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1043608" y="404664"/>
            <a:ext cx="1440160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войная волна 3"/>
          <p:cNvSpPr/>
          <p:nvPr/>
        </p:nvSpPr>
        <p:spPr>
          <a:xfrm>
            <a:off x="2805584" y="282825"/>
            <a:ext cx="5976664" cy="2376264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оборудованием рабочего места слесаря </a:t>
            </a:r>
            <a:r>
              <a:rPr lang="ru-RU" sz="32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является?</a:t>
            </a:r>
            <a:endParaRPr lang="ru-RU" sz="3200" b="1" dirty="0">
              <a:solidFill>
                <a:srgbClr val="00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3335" y="5536455"/>
            <a:ext cx="7488832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СЛЕСАРНЫЙ ВЕРСТАК 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56" y="2822847"/>
            <a:ext cx="3062560" cy="2455665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840112"/>
            <a:ext cx="3600400" cy="24384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202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483768" y="332656"/>
            <a:ext cx="6264696" cy="180020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ножницы применяют для резки металла толщиной </a:t>
            </a:r>
            <a:r>
              <a:rPr lang="ru-RU" sz="32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32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до 6мм</a:t>
            </a:r>
            <a:r>
              <a:rPr lang="ru-RU" sz="32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solidFill>
                <a:srgbClr val="00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827584" y="548680"/>
            <a:ext cx="1224136" cy="112524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5229200"/>
            <a:ext cx="6840760" cy="1152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Рычажные ножницы 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276872"/>
            <a:ext cx="4392488" cy="2566599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52" y="2276872"/>
            <a:ext cx="2628292" cy="2580623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07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907704" y="404664"/>
            <a:ext cx="6912768" cy="252028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sz="2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ручной инструмент рекомендуют использовать для резки профильног</a:t>
            </a:r>
            <a:r>
              <a:rPr lang="ru-RU" sz="2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металла</a:t>
            </a:r>
          </a:p>
          <a:p>
            <a:pPr algn="ctr"/>
            <a:r>
              <a:rPr lang="ru-RU" sz="2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(труба, уголок, швеллер)?</a:t>
            </a:r>
            <a:r>
              <a:rPr lang="ru-RU" sz="24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755576" y="404664"/>
            <a:ext cx="1152128" cy="1186892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5301208"/>
            <a:ext cx="6984776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Ручная ножовка  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140968"/>
            <a:ext cx="3770362" cy="191845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166728"/>
            <a:ext cx="3240360" cy="189269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45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041716" y="332656"/>
            <a:ext cx="6765625" cy="2160240"/>
          </a:xfrm>
          <a:prstGeom prst="doubleWave">
            <a:avLst>
              <a:gd name="adj1" fmla="val 6250"/>
              <a:gd name="adj2" fmla="val -404"/>
            </a:avLst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Слесарная  </a:t>
            </a:r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операция, при которой с помощью зубила </a:t>
            </a:r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слесарного </a:t>
            </a:r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молотка с заготовки удаляют слои металла или </a:t>
            </a:r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отрубают от заготовки лишнюю часть?</a:t>
            </a:r>
            <a:endParaRPr lang="ru-RU" sz="28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755576" y="260648"/>
            <a:ext cx="1296144" cy="1656184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41717" y="5445224"/>
            <a:ext cx="6048672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Рубка металла 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564904"/>
            <a:ext cx="4320480" cy="2666417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256" y="2564904"/>
            <a:ext cx="2867025" cy="2666417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57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979712" y="384600"/>
            <a:ext cx="6768752" cy="1676247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основные способы  рубки металла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32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755576" y="332656"/>
            <a:ext cx="1224136" cy="1296144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7624" y="4869160"/>
            <a:ext cx="2160240" cy="136815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тисках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175210"/>
            <a:ext cx="2376264" cy="244827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985" y="2175210"/>
            <a:ext cx="2160240" cy="244827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20363" y="4878806"/>
            <a:ext cx="2263313" cy="136815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плите 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6176" y="4812459"/>
            <a:ext cx="2736304" cy="138085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наковальне 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098" y="2148075"/>
            <a:ext cx="2489215" cy="2475407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54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2051720" y="332656"/>
            <a:ext cx="6768752" cy="216024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основной  рабочий (режущий)  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применяемый  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рубке металла? </a:t>
            </a:r>
            <a:endParaRPr lang="ru-RU" sz="32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755576" y="404664"/>
            <a:ext cx="1224136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708920"/>
            <a:ext cx="3960440" cy="259228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24" y="2687140"/>
            <a:ext cx="3305482" cy="261406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19672" y="5480888"/>
            <a:ext cx="6480720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Зубило слесарное 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2339752" y="476672"/>
            <a:ext cx="6336704" cy="1728192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основной ударный 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применяемый  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рубке металла? </a:t>
            </a:r>
            <a:endParaRPr lang="ru-RU" sz="32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827584" y="260648"/>
            <a:ext cx="1368152" cy="1368152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51720" y="5229200"/>
            <a:ext cx="5976664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Молоток 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20888"/>
            <a:ext cx="3597408" cy="259228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420888"/>
            <a:ext cx="3744416" cy="259228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745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262421" y="404664"/>
            <a:ext cx="6552728" cy="2232248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каких частей состоит зубило слесарное? </a:t>
            </a:r>
            <a:endParaRPr lang="ru-RU" sz="36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827584" y="260648"/>
            <a:ext cx="1368152" cy="1512168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785" y="2631999"/>
            <a:ext cx="3095238" cy="374580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259632" y="2708920"/>
            <a:ext cx="3420380" cy="83636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часть </a:t>
            </a:r>
            <a:endParaRPr lang="ru-RU" sz="32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61205" y="3734825"/>
            <a:ext cx="3420380" cy="7920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часть</a:t>
            </a:r>
            <a:endParaRPr lang="ru-RU" sz="32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51620" y="4687833"/>
            <a:ext cx="3488619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часть </a:t>
            </a:r>
            <a:endParaRPr lang="ru-RU" sz="32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27138" y="5583144"/>
            <a:ext cx="3452874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Режущая часть </a:t>
            </a:r>
            <a:endParaRPr lang="ru-RU" sz="32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3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>
            <a:off x="2051720" y="386765"/>
            <a:ext cx="6768752" cy="216024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  </a:t>
            </a:r>
          </a:p>
          <a:p>
            <a:pPr algn="ctr"/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инструмент применяемый для </a:t>
            </a:r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вырубания канавок, прорубания </a:t>
            </a:r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пазов на ровных поверхностях заготовок?</a:t>
            </a:r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683568" y="386765"/>
            <a:ext cx="1296144" cy="1350253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51720" y="5157192"/>
            <a:ext cx="6192688" cy="1152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Крейцмейсель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3107060" cy="21465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528392" cy="21465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333000" y="404664"/>
            <a:ext cx="6415464" cy="2016224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Назовите инструмент предназначенный для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вырубания канавок на круглых поверхностях?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1036856" y="373117"/>
            <a:ext cx="1296144" cy="1368152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1720" y="5229200"/>
            <a:ext cx="6120680" cy="1152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Канавочник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3096344" cy="22430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21745"/>
            <a:ext cx="4248472" cy="2258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619672" y="260649"/>
            <a:ext cx="7272808" cy="1872208"/>
          </a:xfrm>
          <a:prstGeom prst="doubleWave">
            <a:avLst>
              <a:gd name="adj1" fmla="val 6250"/>
              <a:gd name="adj2" fmla="val 406"/>
            </a:avLst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Слесарная 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операция по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снятию лишнего слоя  с поверхности металла при помощи напильника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467544" y="404664"/>
            <a:ext cx="1368152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5580992"/>
            <a:ext cx="5904656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Опиливание металла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36" y="2348882"/>
            <a:ext cx="3729628" cy="30963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1"/>
            <a:ext cx="3456384" cy="30963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827584" y="260648"/>
            <a:ext cx="1440160" cy="1512168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войная волна 2"/>
          <p:cNvSpPr/>
          <p:nvPr/>
        </p:nvSpPr>
        <p:spPr>
          <a:xfrm>
            <a:off x="2555776" y="404664"/>
            <a:ext cx="6120680" cy="216024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риспособления  предназначенные   для закрепления обрабатываемых заготовок?</a:t>
            </a:r>
            <a:endParaRPr lang="ru-RU" sz="32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5696" y="5229200"/>
            <a:ext cx="6624736" cy="1152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СЛЕСАРНЫЕ ТИСКИ 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69" y="2696344"/>
            <a:ext cx="3728087" cy="225062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80" y="2696344"/>
            <a:ext cx="2916324" cy="225062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865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051720" y="476672"/>
            <a:ext cx="6840760" cy="180020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Назовите инструмент  </a:t>
            </a:r>
            <a:r>
              <a:rPr lang="ru-RU" sz="24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с помощью которого производят контроль опиленной поверхности (проверяют параллельность сторон) </a:t>
            </a:r>
            <a:r>
              <a:rPr lang="ru-RU" sz="24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899592" y="332656"/>
            <a:ext cx="1296144" cy="1296144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29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4140460" cy="2983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024335" cy="2983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63688" y="5589240"/>
            <a:ext cx="6120680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тангенциркуль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060449" y="444684"/>
            <a:ext cx="6768752" cy="1728192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Назовите инструмент 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используемый для проверки прямолинейности опиленной поверхности? 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667026" y="451235"/>
            <a:ext cx="1440160" cy="108012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71311" y="5445224"/>
            <a:ext cx="6120680" cy="10081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Лекальная линейка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14" y="2358765"/>
            <a:ext cx="4229100" cy="29005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882921" y="2322859"/>
            <a:ext cx="2916000" cy="14667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18" y="3939599"/>
            <a:ext cx="2935483" cy="13197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1835696" y="548680"/>
            <a:ext cx="6840760" cy="5760640"/>
          </a:xfrm>
          <a:prstGeom prst="parallelogram">
            <a:avLst/>
          </a:prstGeom>
          <a:ln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</a:rPr>
              <a:t>СПАСИБО ЗА ВНИМАНИЕ !</a:t>
            </a:r>
            <a:r>
              <a:rPr lang="ru-RU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 </a:t>
            </a:r>
            <a:endParaRPr lang="ru-RU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5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/>
          <p:cNvSpPr/>
          <p:nvPr/>
        </p:nvSpPr>
        <p:spPr>
          <a:xfrm>
            <a:off x="755576" y="260648"/>
            <a:ext cx="1368152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3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7647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слесарная операция, при которой на заготовку наносят линии (риски), определяющие контуры будущей заготовки</a:t>
            </a:r>
          </a:p>
        </p:txBody>
      </p:sp>
      <p:sp>
        <p:nvSpPr>
          <p:cNvPr id="6" name="Двойная волна 5"/>
          <p:cNvSpPr/>
          <p:nvPr/>
        </p:nvSpPr>
        <p:spPr>
          <a:xfrm>
            <a:off x="1906464" y="348127"/>
            <a:ext cx="6912768" cy="2492517"/>
          </a:xfrm>
          <a:prstGeom prst="doubleWave">
            <a:avLst>
              <a:gd name="adj1" fmla="val 6250"/>
              <a:gd name="adj2" fmla="val -1602"/>
            </a:avLst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Слесарная </a:t>
            </a:r>
            <a:r>
              <a:rPr lang="ru-RU" sz="32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операция, при которой на заготовку наносят линии (риски), определяющие контуры будущей </a:t>
            </a:r>
            <a:r>
              <a:rPr lang="ru-RU" sz="32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заготовки?</a:t>
            </a:r>
            <a:endParaRPr lang="ru-RU" sz="32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77616" y="5517232"/>
            <a:ext cx="6552728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РАЗМЕТКА 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3068959"/>
            <a:ext cx="2988332" cy="220666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068958"/>
            <a:ext cx="3456384" cy="220666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2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1020540" y="377900"/>
            <a:ext cx="1296144" cy="144016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войная волна 3"/>
          <p:cNvSpPr/>
          <p:nvPr/>
        </p:nvSpPr>
        <p:spPr>
          <a:xfrm>
            <a:off x="2555776" y="360760"/>
            <a:ext cx="6077024" cy="1988120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lang="ru-RU" sz="24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которым на поверхность заготовки наносят линии (риски) при помощи линейки или </a:t>
            </a:r>
            <a:r>
              <a:rPr lang="ru-RU" sz="24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угольника</a:t>
            </a:r>
            <a:r>
              <a:rPr lang="ru-RU" sz="24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7704" y="5229200"/>
            <a:ext cx="6048672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ЧЕРТИЛКА </a:t>
            </a:r>
            <a:endParaRPr lang="ru-RU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90876"/>
            <a:ext cx="2736304" cy="2182113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590876"/>
            <a:ext cx="2088232" cy="215264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060" y="2590876"/>
            <a:ext cx="2160239" cy="215264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21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2123728" y="368660"/>
            <a:ext cx="6645200" cy="2232248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инструменты, предназначенные для нанесения рисок и  углублений?</a:t>
            </a:r>
            <a:endParaRPr lang="ru-RU" sz="28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770856" y="368660"/>
            <a:ext cx="1296144" cy="108012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2" y="5373216"/>
            <a:ext cx="2376264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ЧЕРТИЛКА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48720" y="5355208"/>
            <a:ext cx="1947416" cy="109812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КЕРНЕР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98728" y="5364212"/>
            <a:ext cx="2520280" cy="108012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ЦИРКУЛЬ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963371"/>
            <a:ext cx="2376264" cy="11937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1820561" y="2009866"/>
            <a:ext cx="1254406" cy="2376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420" y="2598091"/>
            <a:ext cx="2160240" cy="11223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4329339" y="3453161"/>
            <a:ext cx="1172614" cy="21930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100" y="3963369"/>
            <a:ext cx="2211536" cy="12237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60000">
            <a:off x="6894478" y="2117233"/>
            <a:ext cx="1139543" cy="22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2039640" y="376536"/>
            <a:ext cx="6735464" cy="2086868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применяемый для нанесения</a:t>
            </a:r>
            <a:endParaRPr lang="ru-RU" sz="28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углублений </a:t>
            </a:r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/>
            <a:r>
              <a:rPr lang="ru-RU" sz="2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размеченным </a:t>
            </a:r>
            <a:r>
              <a:rPr lang="ru-RU" sz="28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линиям?</a:t>
            </a:r>
            <a:endParaRPr lang="ru-RU" sz="28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899592" y="403300"/>
            <a:ext cx="1152128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95736" y="5589240"/>
            <a:ext cx="5832648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КЕРНЕР </a:t>
            </a: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589956"/>
            <a:ext cx="3528392" cy="275701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589956"/>
            <a:ext cx="2232248" cy="27570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2755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2267744" y="437084"/>
            <a:ext cx="6480720" cy="2448272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применяемый при  разметке для нанесения окружностей и дуг? </a:t>
            </a:r>
            <a:endParaRPr lang="ru-RU" sz="3600" b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1043608" y="437084"/>
            <a:ext cx="1008112" cy="1296144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9632" y="5229200"/>
            <a:ext cx="7488832" cy="12241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РАЗМЕТОЧНЫЙ ЦИРКУЛЬ 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068960"/>
            <a:ext cx="3168352" cy="197663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68960"/>
            <a:ext cx="3888432" cy="197663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918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979712" y="404664"/>
            <a:ext cx="6696744" cy="2664296"/>
          </a:xfrm>
          <a:prstGeom prst="double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00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Как называется </a:t>
            </a:r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 слесарная 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операция по выпрямлению изогнутого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ли покоробленного металла? </a:t>
            </a:r>
            <a:endParaRPr lang="ru-RU" sz="2800" b="1" dirty="0"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899592" y="404664"/>
            <a:ext cx="1080120" cy="1224136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6176" y="5517232"/>
            <a:ext cx="5184576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ПРАВКА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02" y="3174126"/>
            <a:ext cx="1980220" cy="212628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54164"/>
            <a:ext cx="1944216" cy="206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11" y="3154164"/>
            <a:ext cx="2588145" cy="206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22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7B354D"/>
      </a:hlink>
      <a:folHlink>
        <a:srgbClr val="B554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498</Words>
  <Application>Microsoft Office PowerPoint</Application>
  <PresentationFormat>Экран (4:3)</PresentationFormat>
  <Paragraphs>120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77</cp:revision>
  <dcterms:created xsi:type="dcterms:W3CDTF">2014-11-22T17:16:34Z</dcterms:created>
  <dcterms:modified xsi:type="dcterms:W3CDTF">2016-02-13T05:27:44Z</dcterms:modified>
</cp:coreProperties>
</file>