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18" r:id="rId2"/>
    <p:sldId id="316" r:id="rId3"/>
    <p:sldId id="256" r:id="rId4"/>
    <p:sldId id="257" r:id="rId5"/>
    <p:sldId id="302" r:id="rId6"/>
    <p:sldId id="289" r:id="rId7"/>
    <p:sldId id="288" r:id="rId8"/>
    <p:sldId id="308" r:id="rId9"/>
    <p:sldId id="290" r:id="rId10"/>
    <p:sldId id="307" r:id="rId11"/>
    <p:sldId id="291" r:id="rId12"/>
    <p:sldId id="306" r:id="rId13"/>
    <p:sldId id="292" r:id="rId14"/>
    <p:sldId id="305" r:id="rId15"/>
    <p:sldId id="293" r:id="rId16"/>
    <p:sldId id="304" r:id="rId17"/>
    <p:sldId id="294" r:id="rId18"/>
    <p:sldId id="303" r:id="rId19"/>
    <p:sldId id="295" r:id="rId20"/>
    <p:sldId id="296" r:id="rId21"/>
    <p:sldId id="309" r:id="rId22"/>
    <p:sldId id="297" r:id="rId23"/>
    <p:sldId id="310" r:id="rId24"/>
    <p:sldId id="298" r:id="rId25"/>
    <p:sldId id="311" r:id="rId26"/>
    <p:sldId id="299" r:id="rId27"/>
    <p:sldId id="312" r:id="rId28"/>
    <p:sldId id="300" r:id="rId29"/>
    <p:sldId id="313" r:id="rId30"/>
    <p:sldId id="320" r:id="rId31"/>
    <p:sldId id="319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86" autoAdjust="0"/>
    <p:restoredTop sz="94660"/>
  </p:normalViewPr>
  <p:slideViewPr>
    <p:cSldViewPr>
      <p:cViewPr varScale="1">
        <p:scale>
          <a:sx n="59" d="100"/>
          <a:sy n="59" d="100"/>
        </p:scale>
        <p:origin x="63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23BB68-8DEC-48EF-A03A-33BA294DF14D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0D5678-E4C4-47F4-88E9-B4393CED48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099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D5678-E4C4-47F4-88E9-B4393CED486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415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D5678-E4C4-47F4-88E9-B4393CED486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415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D5678-E4C4-47F4-88E9-B4393CED486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415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D5678-E4C4-47F4-88E9-B4393CED486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415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D5678-E4C4-47F4-88E9-B4393CED4863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415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D5678-E4C4-47F4-88E9-B4393CED4863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415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D5678-E4C4-47F4-88E9-B4393CED4863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415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D5678-E4C4-47F4-88E9-B4393CED4863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415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6541d46a5900t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7" descr="ecb4031e37c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914650"/>
            <a:ext cx="331470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8" descr="0_89604_568ac41e_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844675"/>
            <a:ext cx="1300162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33DB4-383E-4C7B-87AD-BB47FD23165F}" type="datetimeFigureOut">
              <a:rPr lang="ru-RU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DEA9F0-022D-470B-8383-3EF28C31111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490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0_a1a93_57fe433b_ori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636838"/>
            <a:ext cx="2309812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 descr="4db66d823c0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813" y="4219575"/>
            <a:ext cx="3151187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Группа 9"/>
          <p:cNvGrpSpPr>
            <a:grpSpLocks/>
          </p:cNvGrpSpPr>
          <p:nvPr/>
        </p:nvGrpSpPr>
        <p:grpSpPr bwMode="auto">
          <a:xfrm>
            <a:off x="1835150" y="5661025"/>
            <a:ext cx="7308850" cy="1196975"/>
            <a:chOff x="0" y="4793739"/>
            <a:chExt cx="9144000" cy="2064261"/>
          </a:xfrm>
        </p:grpSpPr>
        <p:pic>
          <p:nvPicPr>
            <p:cNvPr id="7" name="Рисунок 9" descr="0_fe7f9_3e19977b_orig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Рисунок 10" descr="0_fe7f9_3e19977b_orig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Группа 14"/>
          <p:cNvGrpSpPr>
            <a:grpSpLocks/>
          </p:cNvGrpSpPr>
          <p:nvPr/>
        </p:nvGrpSpPr>
        <p:grpSpPr bwMode="auto">
          <a:xfrm>
            <a:off x="0" y="5661025"/>
            <a:ext cx="7308850" cy="1196975"/>
            <a:chOff x="0" y="4793739"/>
            <a:chExt cx="9144000" cy="2064261"/>
          </a:xfrm>
        </p:grpSpPr>
        <p:pic>
          <p:nvPicPr>
            <p:cNvPr id="10" name="Рисунок 12" descr="0_fe7f9_3e19977b_orig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Рисунок 13" descr="0_fe7f9_3e19977b_orig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Рисунок 14" descr="Рисунок1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2963"/>
            <a:ext cx="1476375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EA38A-05DE-4239-8E53-A9FD52FF5F0F}" type="datetimeFigureOut">
              <a:rPr lang="ru-RU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99BD29-217F-407F-9236-97274167177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2630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baby3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1163"/>
            <a:ext cx="2646363" cy="283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7" descr="551f743ee188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550" y="4221163"/>
            <a:ext cx="2965450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9"/>
          <p:cNvGrpSpPr>
            <a:grpSpLocks/>
          </p:cNvGrpSpPr>
          <p:nvPr/>
        </p:nvGrpSpPr>
        <p:grpSpPr bwMode="auto">
          <a:xfrm>
            <a:off x="1258888" y="6092825"/>
            <a:ext cx="7885112" cy="765175"/>
            <a:chOff x="1" y="5770398"/>
            <a:chExt cx="9143999" cy="1087602"/>
          </a:xfrm>
        </p:grpSpPr>
        <p:pic>
          <p:nvPicPr>
            <p:cNvPr id="6" name="Рисунок 9" descr="8bc5751b36aa55b03faa72cd4305b5eb_132968317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5770398"/>
              <a:ext cx="3851920" cy="108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Рисунок 10" descr="8bc5751b36aa55b03faa72cd4305b5eb_132968317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5770399"/>
              <a:ext cx="3851920" cy="108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Рисунок 11" descr="8bc5751b36aa55b03faa72cd4305b5eb_132968317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5770399"/>
              <a:ext cx="3851920" cy="108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Группа 12"/>
          <p:cNvGrpSpPr>
            <a:grpSpLocks/>
          </p:cNvGrpSpPr>
          <p:nvPr/>
        </p:nvGrpSpPr>
        <p:grpSpPr bwMode="auto">
          <a:xfrm>
            <a:off x="0" y="6092825"/>
            <a:ext cx="7885113" cy="765175"/>
            <a:chOff x="1" y="5770398"/>
            <a:chExt cx="9143999" cy="1087602"/>
          </a:xfrm>
        </p:grpSpPr>
        <p:pic>
          <p:nvPicPr>
            <p:cNvPr id="10" name="Рисунок 13" descr="8bc5751b36aa55b03faa72cd4305b5eb_132968317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5770398"/>
              <a:ext cx="3851920" cy="108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Рисунок 14" descr="8bc5751b36aa55b03faa72cd4305b5eb_132968317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5770399"/>
              <a:ext cx="3851920" cy="108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Рисунок 15" descr="8bc5751b36aa55b03faa72cd4305b5eb_132968317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5770399"/>
              <a:ext cx="3851920" cy="108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7085F-5C81-4D21-B4B6-6E53B9345E6D}" type="datetimeFigureOut">
              <a:rPr lang="ru-RU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1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014469-7FF7-44C7-AB18-2507CDE67F4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8478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b9c0b6dd666b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4005263"/>
            <a:ext cx="2125663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Группа 9"/>
          <p:cNvGrpSpPr>
            <a:grpSpLocks/>
          </p:cNvGrpSpPr>
          <p:nvPr/>
        </p:nvGrpSpPr>
        <p:grpSpPr bwMode="auto">
          <a:xfrm>
            <a:off x="0" y="5778500"/>
            <a:ext cx="9144000" cy="1079500"/>
            <a:chOff x="0" y="5777880"/>
            <a:chExt cx="9144000" cy="1080120"/>
          </a:xfrm>
        </p:grpSpPr>
        <p:pic>
          <p:nvPicPr>
            <p:cNvPr id="4" name="Рисунок 8" descr="0_a01d9_415b13cb_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3511" y="5777880"/>
              <a:ext cx="4320489" cy="1080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Рисунок 9" descr="0_a01d9_415b13cb_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5777880"/>
              <a:ext cx="4320489" cy="1080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0" descr="0_a01d9_415b13cb_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777880"/>
              <a:ext cx="4320489" cy="1080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Рисунок 11" descr="386da46faaeb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313" y="3619500"/>
            <a:ext cx="255587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E8DB3-F248-41B5-9B6C-060B917717C4}" type="datetimeFigureOut">
              <a:rPr lang="ru-RU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ECBB1-D283-46AF-9EB1-AA4BCC56A36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1368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42373f9d298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860800"/>
            <a:ext cx="2987675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7" descr="ec75d3390f56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83088"/>
            <a:ext cx="2166938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8"/>
          <p:cNvGrpSpPr>
            <a:grpSpLocks/>
          </p:cNvGrpSpPr>
          <p:nvPr/>
        </p:nvGrpSpPr>
        <p:grpSpPr bwMode="auto">
          <a:xfrm>
            <a:off x="1835150" y="5876925"/>
            <a:ext cx="7308850" cy="981075"/>
            <a:chOff x="0" y="4793739"/>
            <a:chExt cx="9144000" cy="2064261"/>
          </a:xfrm>
        </p:grpSpPr>
        <p:pic>
          <p:nvPicPr>
            <p:cNvPr id="6" name="Рисунок 9" descr="0_fe7f9_3e19977b_orig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Рисунок 10" descr="0_fe7f9_3e19977b_orig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Группа 11"/>
          <p:cNvGrpSpPr>
            <a:grpSpLocks/>
          </p:cNvGrpSpPr>
          <p:nvPr/>
        </p:nvGrpSpPr>
        <p:grpSpPr bwMode="auto">
          <a:xfrm>
            <a:off x="0" y="5876925"/>
            <a:ext cx="7308850" cy="981075"/>
            <a:chOff x="0" y="4793739"/>
            <a:chExt cx="9144000" cy="2064261"/>
          </a:xfrm>
        </p:grpSpPr>
        <p:pic>
          <p:nvPicPr>
            <p:cNvPr id="9" name="Рисунок 12" descr="0_fe7f9_3e19977b_orig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Рисунок 13" descr="0_fe7f9_3e19977b_orig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58B75-82EE-4577-A2C1-1F36693F94AA}" type="datetimeFigureOut">
              <a:rPr lang="ru-RU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12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97921-9F76-4EFC-97C2-78EACE7614F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0310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D15BBD-EFFC-4783-8327-04C230D94A1E}" type="datetimeFigureOut">
              <a:rPr lang="ru-RU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F89"/>
                </a:solidFill>
                <a:latin typeface="Times New Roman" panose="02020603050405020304" pitchFamily="18" charset="0"/>
              </a:defRPr>
            </a:lvl1pPr>
          </a:lstStyle>
          <a:p>
            <a:fld id="{35BF48D3-0C97-4C99-BD06-4622FD95C65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357158" y="404664"/>
            <a:ext cx="8429684" cy="345638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76200">
            <a:solidFill>
              <a:schemeClr val="accent4">
                <a:lumMod val="60000"/>
                <a:lumOff val="40000"/>
              </a:schemeClr>
            </a:solidFill>
          </a:ln>
          <a:effectLst/>
        </p:spPr>
        <p:txBody>
          <a:bodyPr>
            <a:normAutofit fontScale="77500" lnSpcReduction="2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sz="3200" b="1" cap="all" dirty="0" smtClean="0">
              <a:ln w="9000" cmpd="sng">
                <a:solidFill>
                  <a:srgbClr val="7030A0"/>
                </a:solidFill>
                <a:prstDash val="solid"/>
              </a:ln>
              <a:solidFill>
                <a:schemeClr val="accent5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  <a:p>
            <a:r>
              <a:rPr lang="ru-RU" sz="3200" b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chemeClr val="accent5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Проект </a:t>
            </a:r>
            <a:r>
              <a:rPr lang="ru-RU" b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Schoolbook" pitchFamily="18" charset="0"/>
              </a:rPr>
              <a:t/>
            </a:r>
            <a:br>
              <a:rPr lang="ru-RU" b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Schoolbook" pitchFamily="18" charset="0"/>
              </a:rPr>
            </a:br>
            <a:r>
              <a:rPr lang="ru-RU" sz="3200" dirty="0" smtClean="0">
                <a:solidFill>
                  <a:schemeClr val="accent5"/>
                </a:solidFill>
                <a:latin typeface="Arial Black" pitchFamily="34" charset="0"/>
              </a:rPr>
              <a:t>Развивающая предметно пространственная среда</a:t>
            </a:r>
          </a:p>
          <a:p>
            <a:endParaRPr lang="ru-RU" sz="3200" dirty="0" smtClean="0">
              <a:solidFill>
                <a:schemeClr val="accent5"/>
              </a:solidFill>
              <a:latin typeface="Arial Black" pitchFamily="34" charset="0"/>
            </a:endParaRPr>
          </a:p>
          <a:p>
            <a:endParaRPr lang="ru-RU" sz="3200" dirty="0" smtClean="0">
              <a:solidFill>
                <a:schemeClr val="accent5"/>
              </a:solidFill>
              <a:latin typeface="Arial Black" pitchFamily="34" charset="0"/>
            </a:endParaRPr>
          </a:p>
          <a:p>
            <a:endParaRPr lang="ru-RU" sz="3200" dirty="0">
              <a:solidFill>
                <a:schemeClr val="accent5"/>
              </a:solidFill>
              <a:latin typeface="Arial Black" pitchFamily="34" charset="0"/>
            </a:endParaRPr>
          </a:p>
          <a:p>
            <a:r>
              <a:rPr lang="ru-RU" sz="3200" dirty="0" smtClean="0">
                <a:solidFill>
                  <a:schemeClr val="accent5"/>
                </a:solidFill>
                <a:latin typeface="Arial Black" pitchFamily="34" charset="0"/>
              </a:rPr>
              <a:t> </a:t>
            </a:r>
          </a:p>
          <a:p>
            <a:r>
              <a:rPr lang="ru-RU" sz="6200" dirty="0" smtClean="0">
                <a:solidFill>
                  <a:schemeClr val="accent5"/>
                </a:solidFill>
                <a:latin typeface="Arial Black" pitchFamily="34" charset="0"/>
              </a:rPr>
              <a:t>«Территория детства»</a:t>
            </a:r>
            <a:endParaRPr lang="ru-RU" sz="6200" b="1" cap="all" dirty="0">
              <a:ln w="9000" cmpd="sng">
                <a:solidFill>
                  <a:srgbClr val="7030A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entury Schoolbook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259632" y="4005064"/>
            <a:ext cx="6400800" cy="135758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b="1" dirty="0" smtClean="0">
              <a:solidFill>
                <a:schemeClr val="accent5"/>
              </a:solidFill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accent5"/>
                </a:solidFill>
                <a:latin typeface="Century" pitchFamily="18" charset="0"/>
              </a:rPr>
              <a:t>Выполнила воспитатель МБОУ «Средняя школа №16»  (структурное подразделение)                    «Детский сад №21»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accent5"/>
                </a:solidFill>
                <a:latin typeface="Century" pitchFamily="18" charset="0"/>
              </a:rPr>
              <a:t>Терновская С.В.</a:t>
            </a:r>
            <a:endParaRPr lang="ru-RU" sz="2000" b="1" dirty="0">
              <a:solidFill>
                <a:schemeClr val="accent5"/>
              </a:solidFill>
              <a:latin typeface="Centur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20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G:\к презентации\Фото детсад\DSCN65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12956"/>
            <a:ext cx="2848893" cy="344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G:\к презентации\Фото детсад\DSCN65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242" y="2852936"/>
            <a:ext cx="3168352" cy="334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G:\к презентации\Фото детсад\DSCN65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35936"/>
            <a:ext cx="316835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86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1619672" y="2204864"/>
            <a:ext cx="4752975" cy="23034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algn="ctr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0" b="1" dirty="0">
              <a:solidFill>
                <a:schemeClr val="accent5">
                  <a:lumMod val="50000"/>
                </a:schemeClr>
              </a:solidFill>
              <a:latin typeface="+mn-lt"/>
              <a:cs typeface="+mn-cs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>
              <a:latin typeface="+mn-lt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916832"/>
            <a:ext cx="71287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5"/>
                </a:solidFill>
                <a:latin typeface="Arial Black" pitchFamily="34" charset="0"/>
              </a:rPr>
              <a:t>Мы </a:t>
            </a:r>
            <a:r>
              <a:rPr lang="ru-RU" sz="2400" dirty="0">
                <a:solidFill>
                  <a:schemeClr val="accent5"/>
                </a:solidFill>
                <a:latin typeface="Arial Black" pitchFamily="34" charset="0"/>
              </a:rPr>
              <a:t>имеем возможность разнообразного использования составляющих предметной среды для использования в разных видах детской активности (детской мебели, природных материалах и т. Д.).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611002" y="816213"/>
            <a:ext cx="67329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err="1" smtClean="0">
                <a:solidFill>
                  <a:schemeClr val="accent5"/>
                </a:solidFill>
                <a:latin typeface="Arial Black" pitchFamily="34" charset="0"/>
              </a:rPr>
              <a:t>Полифункциональность</a:t>
            </a:r>
            <a:r>
              <a:rPr lang="ru-RU" sz="3600" dirty="0">
                <a:solidFill>
                  <a:schemeClr val="accent5"/>
                </a:solidFill>
                <a:latin typeface="Arial Black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326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G:\к презентации\Фото детсад\DSCN65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476" y="3052060"/>
            <a:ext cx="316835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G:\к презентации\Фото детсад\DSCN65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23" y="620689"/>
            <a:ext cx="3420581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G:\к презентации\Фото детсад\DSCN65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4664"/>
            <a:ext cx="367240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10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34678"/>
            <a:ext cx="7776864" cy="994122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accent5"/>
                </a:solidFill>
                <a:latin typeface="Arial Black" pitchFamily="34" charset="0"/>
                <a:cs typeface="Aharoni" pitchFamily="2" charset="-79"/>
              </a:rPr>
              <a:t/>
            </a:r>
            <a:br>
              <a:rPr lang="ru-RU" sz="3600" b="1" dirty="0" smtClean="0">
                <a:solidFill>
                  <a:schemeClr val="accent5"/>
                </a:solidFill>
                <a:latin typeface="Arial Black" pitchFamily="34" charset="0"/>
                <a:cs typeface="Aharoni" pitchFamily="2" charset="-79"/>
              </a:rPr>
            </a:br>
            <a:r>
              <a:rPr lang="ru-RU" sz="3600" dirty="0" smtClean="0">
                <a:solidFill>
                  <a:schemeClr val="accent5"/>
                </a:solidFill>
                <a:latin typeface="Arial Black" pitchFamily="34" charset="0"/>
              </a:rPr>
              <a:t>Вариативность</a:t>
            </a:r>
            <a:r>
              <a:rPr lang="ru-RU" sz="3600" dirty="0">
                <a:solidFill>
                  <a:schemeClr val="accent5"/>
                </a:solidFill>
                <a:latin typeface="Arial Black" pitchFamily="34" charset="0"/>
              </a:rPr>
              <a:t>.</a:t>
            </a:r>
            <a:br>
              <a:rPr lang="ru-RU" sz="3600" dirty="0">
                <a:solidFill>
                  <a:schemeClr val="accent5"/>
                </a:solidFill>
                <a:latin typeface="Arial Black" pitchFamily="34" charset="0"/>
              </a:rPr>
            </a:br>
            <a:endParaRPr lang="ru-RU" sz="3600" b="1" dirty="0">
              <a:solidFill>
                <a:schemeClr val="accent5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628800"/>
            <a:ext cx="69127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5"/>
                </a:solidFill>
                <a:latin typeface="Arial Black" pitchFamily="34" charset="0"/>
              </a:rPr>
              <a:t> </a:t>
            </a:r>
          </a:p>
          <a:p>
            <a:pPr algn="ctr"/>
            <a:r>
              <a:rPr lang="ru-RU" sz="2400" dirty="0">
                <a:solidFill>
                  <a:schemeClr val="accent5"/>
                </a:solidFill>
                <a:latin typeface="Arial Black" pitchFamily="34" charset="0"/>
              </a:rPr>
              <a:t>В своей группе стараемся адаптировать развивающую предметно пространственную среду для: разных  типов образовательных ситуаций, региональных культурных традиций, специфики образовательных задач.</a:t>
            </a:r>
          </a:p>
        </p:txBody>
      </p:sp>
    </p:spTree>
    <p:extLst>
      <p:ext uri="{BB962C8B-B14F-4D97-AF65-F5344CB8AC3E}">
        <p14:creationId xmlns:p14="http://schemas.microsoft.com/office/powerpoint/2010/main" val="373470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лексей\Desktop\1\2015 с телефона мамы\20141024_1015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316835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лексей\Desktop\1\2015 с телефона мамы\20141031_0913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140968"/>
            <a:ext cx="367240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1\Домашний Архив (ФОТО)\Портфолио Мамы\DSCN209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48680"/>
            <a:ext cx="3672408" cy="23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43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1619672" y="2204864"/>
            <a:ext cx="4752975" cy="23034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algn="ctr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0" b="1" dirty="0">
              <a:solidFill>
                <a:schemeClr val="accent5">
                  <a:lumMod val="50000"/>
                </a:schemeClr>
              </a:solidFill>
              <a:latin typeface="+mn-lt"/>
              <a:cs typeface="+mn-cs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>
              <a:latin typeface="+mn-lt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19672" y="2413338"/>
            <a:ext cx="56886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5"/>
                </a:solidFill>
                <a:latin typeface="Arial Black" pitchFamily="34" charset="0"/>
              </a:rPr>
              <a:t>В </a:t>
            </a:r>
            <a:r>
              <a:rPr lang="ru-RU" sz="2400" dirty="0">
                <a:solidFill>
                  <a:schemeClr val="accent5"/>
                </a:solidFill>
                <a:latin typeface="Arial Black" pitchFamily="34" charset="0"/>
              </a:rPr>
              <a:t>группе прослеживается возможность обеспечения всех основных видов детской активности и свободного доступа к играм, игрушкам, материалам и пособиям.</a:t>
            </a:r>
          </a:p>
          <a:p>
            <a:pPr algn="ctr"/>
            <a:r>
              <a:rPr lang="ru-RU" sz="2400" dirty="0">
                <a:solidFill>
                  <a:schemeClr val="accent5"/>
                </a:solidFill>
                <a:latin typeface="Arial Black" pitchFamily="34" charset="0"/>
              </a:rPr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1052736"/>
            <a:ext cx="619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5"/>
                </a:solidFill>
                <a:latin typeface="Arial Black" pitchFamily="34" charset="0"/>
              </a:rPr>
              <a:t>Доступность</a:t>
            </a:r>
            <a:r>
              <a:rPr lang="ru-RU" sz="3600" dirty="0">
                <a:solidFill>
                  <a:schemeClr val="accent5"/>
                </a:solidFill>
                <a:latin typeface="Arial Black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760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G:\к презентации\Фото детсад\DSCN64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48680"/>
            <a:ext cx="4176464" cy="285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G:\к презентации\Фото детсад\DSCN64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548680"/>
            <a:ext cx="309634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к презентации\Фото детсад\DSCN65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708920"/>
            <a:ext cx="3888432" cy="295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46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124744"/>
            <a:ext cx="74168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5"/>
                </a:solidFill>
                <a:latin typeface="Arial Black" pitchFamily="34" charset="0"/>
              </a:rPr>
              <a:t>Все </a:t>
            </a:r>
            <a:r>
              <a:rPr lang="ru-RU" sz="2400" dirty="0">
                <a:solidFill>
                  <a:schemeClr val="accent5"/>
                </a:solidFill>
                <a:latin typeface="Arial Black" pitchFamily="34" charset="0"/>
              </a:rPr>
              <a:t>элементы развивающей предметно пространственной среды соответствуют требованиям по обеспечению надёжности и безопасности использования:</a:t>
            </a:r>
          </a:p>
          <a:p>
            <a:pPr algn="ctr"/>
            <a:r>
              <a:rPr lang="ru-RU" sz="2400" dirty="0">
                <a:solidFill>
                  <a:schemeClr val="accent5"/>
                </a:solidFill>
                <a:latin typeface="Arial Black" pitchFamily="34" charset="0"/>
              </a:rPr>
              <a:t>- САНПИН;</a:t>
            </a:r>
          </a:p>
          <a:p>
            <a:pPr algn="ctr"/>
            <a:r>
              <a:rPr lang="ru-RU" sz="2400" dirty="0">
                <a:solidFill>
                  <a:schemeClr val="accent5"/>
                </a:solidFill>
                <a:latin typeface="Arial Black" pitchFamily="34" charset="0"/>
              </a:rPr>
              <a:t>- нормы этической и экологической безопасности;</a:t>
            </a:r>
          </a:p>
          <a:p>
            <a:pPr algn="ctr"/>
            <a:r>
              <a:rPr lang="ru-RU" sz="2400" dirty="0">
                <a:solidFill>
                  <a:schemeClr val="accent5"/>
                </a:solidFill>
                <a:latin typeface="Arial Black" pitchFamily="34" charset="0"/>
              </a:rPr>
              <a:t>- правилам пожарной безопасности.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776864" cy="994122"/>
          </a:xfrm>
        </p:spPr>
        <p:txBody>
          <a:bodyPr/>
          <a:lstStyle/>
          <a:p>
            <a:r>
              <a:rPr lang="ru-RU" sz="3600" dirty="0" smtClean="0">
                <a:solidFill>
                  <a:schemeClr val="accent5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chemeClr val="accent5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chemeClr val="accent5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chemeClr val="accent5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chemeClr val="accent5"/>
                </a:solidFill>
                <a:latin typeface="Arial Black" pitchFamily="34" charset="0"/>
              </a:rPr>
              <a:t>Безопасность</a:t>
            </a:r>
            <a:r>
              <a:rPr lang="ru-RU" sz="3600" dirty="0">
                <a:solidFill>
                  <a:schemeClr val="accent5"/>
                </a:solidFill>
                <a:latin typeface="Arial Black" pitchFamily="34" charset="0"/>
              </a:rPr>
              <a:t>.</a:t>
            </a:r>
            <a:br>
              <a:rPr lang="ru-RU" sz="3600" dirty="0">
                <a:solidFill>
                  <a:schemeClr val="accent5"/>
                </a:solidFill>
                <a:latin typeface="Arial Black" pitchFamily="34" charset="0"/>
              </a:rPr>
            </a:br>
            <a:r>
              <a:rPr lang="ru-RU" sz="3600" b="1" dirty="0" smtClean="0">
                <a:solidFill>
                  <a:schemeClr val="accent5"/>
                </a:solidFill>
                <a:latin typeface="Arial Black" pitchFamily="34" charset="0"/>
                <a:cs typeface="Aharoni" pitchFamily="2" charset="-79"/>
              </a:rPr>
              <a:t/>
            </a:r>
            <a:br>
              <a:rPr lang="ru-RU" sz="3600" b="1" dirty="0" smtClean="0">
                <a:solidFill>
                  <a:schemeClr val="accent5"/>
                </a:solidFill>
                <a:latin typeface="Arial Black" pitchFamily="34" charset="0"/>
                <a:cs typeface="Aharoni" pitchFamily="2" charset="-79"/>
              </a:rPr>
            </a:br>
            <a:endParaRPr lang="ru-RU" sz="3600" b="1" dirty="0">
              <a:solidFill>
                <a:schemeClr val="accent5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92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25" y="3068960"/>
            <a:ext cx="2353146" cy="208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4664"/>
            <a:ext cx="3024336" cy="2605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404664"/>
            <a:ext cx="1615378" cy="2309746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559489"/>
            <a:ext cx="1378038" cy="2000095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051" name="Picture 3" descr="G:\к презентации\Фото детсад\DSCN654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154153"/>
            <a:ext cx="2694931" cy="286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46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1619672" y="2204864"/>
            <a:ext cx="4752975" cy="23034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algn="ctr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0" b="1" dirty="0">
              <a:solidFill>
                <a:schemeClr val="accent5">
                  <a:lumMod val="50000"/>
                </a:schemeClr>
              </a:solidFill>
              <a:latin typeface="+mn-lt"/>
              <a:cs typeface="+mn-cs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>
              <a:latin typeface="+mn-lt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15327" y="1916832"/>
            <a:ext cx="5886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5"/>
                </a:solidFill>
                <a:latin typeface="Arial Black" pitchFamily="34" charset="0"/>
              </a:rPr>
              <a:t>Центры </a:t>
            </a:r>
            <a:r>
              <a:rPr lang="ru-RU" sz="3600" dirty="0">
                <a:solidFill>
                  <a:schemeClr val="accent5"/>
                </a:solidFill>
                <a:latin typeface="Arial Black" pitchFamily="34" charset="0"/>
              </a:rPr>
              <a:t>группы по образовательным областям в свете требований ФГОС:</a:t>
            </a:r>
          </a:p>
        </p:txBody>
      </p:sp>
    </p:spTree>
    <p:extLst>
      <p:ext uri="{BB962C8B-B14F-4D97-AF65-F5344CB8AC3E}">
        <p14:creationId xmlns:p14="http://schemas.microsoft.com/office/powerpoint/2010/main" val="31753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1619672" y="2204864"/>
            <a:ext cx="4752975" cy="23034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algn="ctr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0" b="1" dirty="0">
              <a:solidFill>
                <a:schemeClr val="accent5">
                  <a:lumMod val="50000"/>
                </a:schemeClr>
              </a:solidFill>
              <a:latin typeface="+mn-lt"/>
              <a:cs typeface="+mn-cs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>
              <a:latin typeface="+mn-lt"/>
              <a:cs typeface="+mn-cs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39552" y="476672"/>
            <a:ext cx="8229600" cy="4527376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3200" b="1" dirty="0" smtClean="0">
                <a:solidFill>
                  <a:schemeClr val="accent5"/>
                </a:solidFill>
              </a:rPr>
              <a:t>«Какую громадную, ни с чем не сравнимую роль играет </a:t>
            </a:r>
            <a:br>
              <a:rPr lang="ru-RU" sz="3200" b="1" dirty="0" smtClean="0">
                <a:solidFill>
                  <a:schemeClr val="accent5"/>
                </a:solidFill>
              </a:rPr>
            </a:br>
            <a:r>
              <a:rPr lang="ru-RU" sz="3200" b="1" dirty="0" smtClean="0">
                <a:solidFill>
                  <a:schemeClr val="accent5"/>
                </a:solidFill>
              </a:rPr>
              <a:t>в воспитании детей обстановка, среди которой они живут…</a:t>
            </a:r>
            <a:br>
              <a:rPr lang="ru-RU" sz="3200" b="1" dirty="0" smtClean="0">
                <a:solidFill>
                  <a:schemeClr val="accent5"/>
                </a:solidFill>
              </a:rPr>
            </a:br>
            <a:r>
              <a:rPr lang="ru-RU" sz="3200" b="1" dirty="0" smtClean="0">
                <a:solidFill>
                  <a:schemeClr val="accent5"/>
                </a:solidFill>
              </a:rPr>
              <a:t>Тот кому удается создать такую обстановку,</a:t>
            </a:r>
            <a:br>
              <a:rPr lang="ru-RU" sz="3200" b="1" dirty="0" smtClean="0">
                <a:solidFill>
                  <a:schemeClr val="accent5"/>
                </a:solidFill>
              </a:rPr>
            </a:br>
            <a:r>
              <a:rPr lang="ru-RU" sz="3200" b="1" dirty="0" smtClean="0">
                <a:solidFill>
                  <a:schemeClr val="accent5"/>
                </a:solidFill>
              </a:rPr>
              <a:t>облегчит свой труд в высшей степени»</a:t>
            </a:r>
            <a:br>
              <a:rPr lang="ru-RU" sz="3200" b="1" dirty="0" smtClean="0">
                <a:solidFill>
                  <a:schemeClr val="accent5"/>
                </a:solidFill>
              </a:rPr>
            </a:br>
            <a:r>
              <a:rPr lang="ru-RU" sz="3200" b="1" dirty="0" smtClean="0">
                <a:solidFill>
                  <a:schemeClr val="accent5"/>
                </a:solidFill>
              </a:rPr>
              <a:t>							 Тихеева Е.И. </a:t>
            </a:r>
          </a:p>
        </p:txBody>
      </p:sp>
    </p:spTree>
    <p:extLst>
      <p:ext uri="{BB962C8B-B14F-4D97-AF65-F5344CB8AC3E}">
        <p14:creationId xmlns:p14="http://schemas.microsoft.com/office/powerpoint/2010/main" val="305144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90662"/>
            <a:ext cx="7776864" cy="994122"/>
          </a:xfrm>
        </p:spPr>
        <p:txBody>
          <a:bodyPr/>
          <a:lstStyle/>
          <a:p>
            <a:pPr lvl="0"/>
            <a:r>
              <a:rPr lang="ru-RU" sz="3600" b="1" dirty="0" smtClean="0">
                <a:solidFill>
                  <a:schemeClr val="accent5"/>
                </a:solidFill>
                <a:latin typeface="Arial Black" pitchFamily="34" charset="0"/>
                <a:cs typeface="Aharoni" pitchFamily="2" charset="-79"/>
              </a:rPr>
              <a:t/>
            </a:r>
            <a:br>
              <a:rPr lang="ru-RU" sz="3600" b="1" dirty="0" smtClean="0">
                <a:solidFill>
                  <a:schemeClr val="accent5"/>
                </a:solidFill>
                <a:latin typeface="Arial Black" pitchFamily="34" charset="0"/>
                <a:cs typeface="Aharoni" pitchFamily="2" charset="-79"/>
              </a:rPr>
            </a:br>
            <a:r>
              <a:rPr lang="ru-RU" sz="3600" dirty="0">
                <a:solidFill>
                  <a:schemeClr val="accent5"/>
                </a:solidFill>
                <a:latin typeface="Arial Black" pitchFamily="34" charset="0"/>
              </a:rPr>
              <a:t>Социально-коммуникативное развитие.</a:t>
            </a:r>
            <a:br>
              <a:rPr lang="ru-RU" sz="3600" dirty="0">
                <a:solidFill>
                  <a:schemeClr val="accent5"/>
                </a:solidFill>
                <a:latin typeface="Arial Black" pitchFamily="34" charset="0"/>
              </a:rPr>
            </a:br>
            <a:endParaRPr lang="ru-RU" sz="3600" b="1" dirty="0">
              <a:solidFill>
                <a:schemeClr val="accent5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393305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chemeClr val="accent5"/>
                </a:solidFill>
                <a:latin typeface="Arial Black" pitchFamily="34" charset="0"/>
              </a:rPr>
              <a:t> </a:t>
            </a:r>
            <a:r>
              <a:rPr lang="ru-RU" sz="2400" dirty="0" smtClean="0">
                <a:solidFill>
                  <a:schemeClr val="accent5"/>
                </a:solidFill>
                <a:latin typeface="Arial Black" pitchFamily="34" charset="0"/>
              </a:rPr>
              <a:t> </a:t>
            </a:r>
            <a:r>
              <a:rPr lang="ru-RU" sz="2400" dirty="0">
                <a:solidFill>
                  <a:schemeClr val="accent5"/>
                </a:solidFill>
                <a:latin typeface="Arial Black" pitchFamily="34" charset="0"/>
              </a:rPr>
              <a:t>Центр активности- сюжетно-ролевые игры.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2496997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5"/>
                </a:solidFill>
                <a:latin typeface="Arial Black" pitchFamily="34" charset="0"/>
              </a:rPr>
              <a:t>Центр </a:t>
            </a:r>
            <a:r>
              <a:rPr lang="ru-RU" sz="2400" dirty="0">
                <a:solidFill>
                  <a:schemeClr val="accent5"/>
                </a:solidFill>
                <a:latin typeface="Arial Black" pitchFamily="34" charset="0"/>
              </a:rPr>
              <a:t>ППД и пожарной  </a:t>
            </a:r>
            <a:r>
              <a:rPr lang="ru-RU" sz="2400" dirty="0" smtClean="0">
                <a:solidFill>
                  <a:schemeClr val="accent5"/>
                </a:solidFill>
                <a:latin typeface="Arial Black" pitchFamily="34" charset="0"/>
              </a:rPr>
              <a:t>безопасности.</a:t>
            </a:r>
            <a:endParaRPr lang="ru-RU" sz="2400" dirty="0">
              <a:solidFill>
                <a:schemeClr val="accent5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92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G:\к презентации\Фото детсад\DSCN65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087" y="3470236"/>
            <a:ext cx="2448272" cy="276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Алексей\Desktop\1\2015 с телефона мамы\20140530_1548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55" y="836713"/>
            <a:ext cx="373156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G:\к презентации\Фото детсад\DSCN65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20688"/>
            <a:ext cx="334837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38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1619672" y="2204864"/>
            <a:ext cx="4752975" cy="23034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algn="ctr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0" b="1" dirty="0">
              <a:solidFill>
                <a:schemeClr val="accent5">
                  <a:lumMod val="50000"/>
                </a:schemeClr>
              </a:solidFill>
              <a:latin typeface="+mn-lt"/>
              <a:cs typeface="+mn-cs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>
              <a:latin typeface="+mn-lt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39223" y="346749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5"/>
                </a:solidFill>
                <a:latin typeface="Arial Black" pitchFamily="34" charset="0"/>
              </a:rPr>
              <a:t>Центр </a:t>
            </a:r>
            <a:r>
              <a:rPr lang="ru-RU" sz="2400" dirty="0">
                <a:solidFill>
                  <a:schemeClr val="accent5"/>
                </a:solidFill>
                <a:latin typeface="Arial Black" pitchFamily="34" charset="0"/>
              </a:rPr>
              <a:t>конструктивной </a:t>
            </a:r>
            <a:r>
              <a:rPr lang="ru-RU" sz="2400" dirty="0" smtClean="0">
                <a:solidFill>
                  <a:schemeClr val="accent5"/>
                </a:solidFill>
                <a:latin typeface="Arial Black" pitchFamily="34" charset="0"/>
              </a:rPr>
              <a:t>деятельности</a:t>
            </a:r>
            <a:endParaRPr lang="ru-RU" sz="2400" dirty="0">
              <a:solidFill>
                <a:schemeClr val="accent5"/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55465" y="692696"/>
            <a:ext cx="72330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dirty="0">
                <a:solidFill>
                  <a:schemeClr val="accent5"/>
                </a:solidFill>
                <a:latin typeface="Arial Black" pitchFamily="34" charset="0"/>
              </a:rPr>
              <a:t>Познавательное развитие.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43810" y="1715913"/>
            <a:ext cx="50674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accent5"/>
                </a:solidFill>
                <a:latin typeface="Arial Black" pitchFamily="34" charset="0"/>
              </a:rPr>
              <a:t>Центр сенсорного развития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05810" y="2492896"/>
            <a:ext cx="46827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5"/>
                </a:solidFill>
                <a:latin typeface="Arial Black" pitchFamily="34" charset="0"/>
              </a:rPr>
              <a:t>Центр математического развития </a:t>
            </a:r>
            <a:r>
              <a:rPr lang="ru-RU" sz="2400" dirty="0" smtClean="0">
                <a:solidFill>
                  <a:schemeClr val="accent5"/>
                </a:solidFill>
                <a:latin typeface="Arial Black" pitchFamily="34" charset="0"/>
              </a:rPr>
              <a:t>«</a:t>
            </a:r>
            <a:r>
              <a:rPr lang="ru-RU" sz="2400" dirty="0" err="1" smtClean="0">
                <a:solidFill>
                  <a:schemeClr val="accent5"/>
                </a:solidFill>
                <a:latin typeface="Arial Black" pitchFamily="34" charset="0"/>
              </a:rPr>
              <a:t>Понимашки</a:t>
            </a:r>
            <a:r>
              <a:rPr lang="ru-RU" sz="2400" dirty="0">
                <a:solidFill>
                  <a:schemeClr val="accent5"/>
                </a:solidFill>
                <a:latin typeface="Arial Black" pitchFamily="34" charset="0"/>
              </a:rPr>
              <a:t>»</a:t>
            </a:r>
          </a:p>
          <a:p>
            <a:pPr algn="ctr"/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450060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chemeClr val="accent5"/>
                </a:solidFill>
                <a:latin typeface="Arial Black" pitchFamily="34" charset="0"/>
              </a:rPr>
              <a:t>Центр экспериментирования «Хочу всё знать».</a:t>
            </a:r>
          </a:p>
        </p:txBody>
      </p:sp>
    </p:spTree>
    <p:extLst>
      <p:ext uri="{BB962C8B-B14F-4D97-AF65-F5344CB8AC3E}">
        <p14:creationId xmlns:p14="http://schemas.microsoft.com/office/powerpoint/2010/main" val="313136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к презентации\Фото детсад\DSCN65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5" y="3068960"/>
            <a:ext cx="2848893" cy="276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G:\к презентации\Фото детсад\DSCN64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2808312" cy="263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G:\к презентации\Фото детсад\DSCN65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6"/>
            <a:ext cx="3240360" cy="306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98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7776864" cy="634082"/>
          </a:xfrm>
        </p:spPr>
        <p:txBody>
          <a:bodyPr/>
          <a:lstStyle/>
          <a:p>
            <a:r>
              <a:rPr lang="ru-RU" sz="3600" dirty="0" smtClean="0">
                <a:solidFill>
                  <a:schemeClr val="accent5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chemeClr val="accent5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chemeClr val="accent5"/>
                </a:solidFill>
                <a:latin typeface="Arial Black" pitchFamily="34" charset="0"/>
              </a:rPr>
              <a:t>Речевое </a:t>
            </a:r>
            <a:r>
              <a:rPr lang="ru-RU" sz="3600" dirty="0">
                <a:solidFill>
                  <a:schemeClr val="accent5"/>
                </a:solidFill>
                <a:latin typeface="Arial Black" pitchFamily="34" charset="0"/>
              </a:rPr>
              <a:t>развитие.</a:t>
            </a:r>
            <a:br>
              <a:rPr lang="ru-RU" sz="3600" dirty="0">
                <a:solidFill>
                  <a:schemeClr val="accent5"/>
                </a:solidFill>
                <a:latin typeface="Arial Black" pitchFamily="34" charset="0"/>
              </a:rPr>
            </a:br>
            <a:endParaRPr lang="ru-RU" sz="3600" b="1" dirty="0">
              <a:solidFill>
                <a:schemeClr val="accent5"/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2204864"/>
            <a:ext cx="58326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ru-RU" sz="2400" dirty="0" smtClean="0">
                <a:solidFill>
                  <a:schemeClr val="accent5"/>
                </a:solidFill>
                <a:latin typeface="Arial Black" pitchFamily="34" charset="0"/>
              </a:rPr>
              <a:t> </a:t>
            </a:r>
            <a:r>
              <a:rPr lang="ru-RU" sz="2400" dirty="0">
                <a:solidFill>
                  <a:schemeClr val="accent5"/>
                </a:solidFill>
                <a:latin typeface="Arial Black" pitchFamily="34" charset="0"/>
              </a:rPr>
              <a:t>Центр « </a:t>
            </a:r>
            <a:r>
              <a:rPr lang="ru-RU" sz="2400" dirty="0" smtClean="0">
                <a:solidFill>
                  <a:schemeClr val="accent5"/>
                </a:solidFill>
                <a:latin typeface="Arial Black" pitchFamily="34" charset="0"/>
              </a:rPr>
              <a:t>Говорим правильно»</a:t>
            </a:r>
            <a:endParaRPr lang="ru-RU" sz="2400" dirty="0">
              <a:solidFill>
                <a:schemeClr val="accent5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3975447"/>
            <a:ext cx="35846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accent5"/>
                </a:solidFill>
                <a:latin typeface="Arial Black" pitchFamily="34" charset="0"/>
              </a:rPr>
              <a:t>Центр </a:t>
            </a:r>
            <a:r>
              <a:rPr lang="ru-RU" sz="2400" dirty="0">
                <a:solidFill>
                  <a:schemeClr val="accent5"/>
                </a:solidFill>
                <a:latin typeface="Arial Black" pitchFamily="34" charset="0"/>
              </a:rPr>
              <a:t>«Дом книги</a:t>
            </a:r>
            <a:r>
              <a:rPr lang="ru-RU" sz="2400" dirty="0" smtClean="0">
                <a:solidFill>
                  <a:schemeClr val="accent5"/>
                </a:solidFill>
                <a:latin typeface="Arial Black" pitchFamily="34" charset="0"/>
              </a:rPr>
              <a:t>»</a:t>
            </a:r>
            <a:endParaRPr lang="ru-RU" sz="2400" dirty="0">
              <a:solidFill>
                <a:schemeClr val="accent5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42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G:\к презентации\Фото детсад\DSCN64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4664"/>
            <a:ext cx="2848893" cy="358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G:\к презентации\Фото детсад\DSCN65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69" y="594234"/>
            <a:ext cx="2982963" cy="321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G:\к презентации\Фото детсад\DSCN65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284985"/>
            <a:ext cx="338437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33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611560" y="2204864"/>
            <a:ext cx="7416824" cy="1151731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accent5"/>
                </a:solidFill>
                <a:latin typeface="Arial Black" pitchFamily="34" charset="0"/>
              </a:rPr>
              <a:t> </a:t>
            </a:r>
          </a:p>
          <a:p>
            <a:pPr algn="ctr"/>
            <a:r>
              <a:rPr lang="ru-RU" sz="2400" dirty="0" smtClean="0">
                <a:solidFill>
                  <a:schemeClr val="accent5"/>
                </a:solidFill>
                <a:latin typeface="Arial Black" pitchFamily="34" charset="0"/>
              </a:rPr>
              <a:t> </a:t>
            </a:r>
            <a:r>
              <a:rPr lang="ru-RU" sz="2400" dirty="0">
                <a:solidFill>
                  <a:schemeClr val="accent5"/>
                </a:solidFill>
                <a:latin typeface="Arial Black" pitchFamily="34" charset="0"/>
              </a:rPr>
              <a:t>Центр « Мастерская для ладошек</a:t>
            </a:r>
            <a:r>
              <a:rPr lang="ru-RU" sz="2400" dirty="0" smtClean="0">
                <a:solidFill>
                  <a:schemeClr val="accent5"/>
                </a:solidFill>
                <a:latin typeface="Arial Black" pitchFamily="34" charset="0"/>
              </a:rPr>
              <a:t>»</a:t>
            </a:r>
            <a:endParaRPr lang="ru-RU" sz="2400" dirty="0">
              <a:solidFill>
                <a:schemeClr val="accent5"/>
              </a:solidFill>
              <a:latin typeface="Arial Black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9" y="752237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dirty="0">
                <a:solidFill>
                  <a:schemeClr val="accent5"/>
                </a:solidFill>
                <a:latin typeface="Arial Black" pitchFamily="34" charset="0"/>
              </a:rPr>
              <a:t>Художественно-эстетическое развитие.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72141" y="3798228"/>
            <a:ext cx="5623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accent5"/>
                </a:solidFill>
                <a:latin typeface="Arial Black" pitchFamily="34" charset="0"/>
              </a:rPr>
              <a:t>Центр </a:t>
            </a:r>
            <a:r>
              <a:rPr lang="ru-RU" sz="2400" dirty="0">
                <a:solidFill>
                  <a:schemeClr val="accent5"/>
                </a:solidFill>
                <a:latin typeface="Arial Black" pitchFamily="34" charset="0"/>
              </a:rPr>
              <a:t>« Музыкальный уголок</a:t>
            </a:r>
            <a:r>
              <a:rPr lang="ru-RU" sz="2400" dirty="0" smtClean="0">
                <a:solidFill>
                  <a:schemeClr val="accent5"/>
                </a:solidFill>
                <a:latin typeface="Arial Black" pitchFamily="34" charset="0"/>
              </a:rPr>
              <a:t>»</a:t>
            </a:r>
            <a:endParaRPr lang="ru-RU" sz="2400" dirty="0">
              <a:solidFill>
                <a:schemeClr val="accent5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42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G:\к презентации\Фото детсад\DSCN64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48680"/>
            <a:ext cx="2793115" cy="2529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G:\к презентации\Фото детсад\DSCN65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3312368" cy="321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G:\к презентации\Фото детсад\DSCN65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069862"/>
            <a:ext cx="3672408" cy="273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73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90662"/>
            <a:ext cx="7776864" cy="994122"/>
          </a:xfrm>
        </p:spPr>
        <p:txBody>
          <a:bodyPr/>
          <a:lstStyle/>
          <a:p>
            <a:pPr lvl="0"/>
            <a:r>
              <a:rPr lang="ru-RU" sz="3600" b="1" dirty="0" smtClean="0">
                <a:solidFill>
                  <a:schemeClr val="accent5"/>
                </a:solidFill>
                <a:latin typeface="Arial Black" pitchFamily="34" charset="0"/>
                <a:cs typeface="Aharoni" pitchFamily="2" charset="-79"/>
              </a:rPr>
              <a:t/>
            </a:r>
            <a:br>
              <a:rPr lang="ru-RU" sz="3600" b="1" dirty="0" smtClean="0">
                <a:solidFill>
                  <a:schemeClr val="accent5"/>
                </a:solidFill>
                <a:latin typeface="Arial Black" pitchFamily="34" charset="0"/>
                <a:cs typeface="Aharoni" pitchFamily="2" charset="-79"/>
              </a:rPr>
            </a:br>
            <a:r>
              <a:rPr lang="ru-RU" sz="3600" dirty="0">
                <a:solidFill>
                  <a:schemeClr val="accent5"/>
                </a:solidFill>
                <a:latin typeface="Arial Black" pitchFamily="34" charset="0"/>
              </a:rPr>
              <a:t>Физическое развитие.</a:t>
            </a:r>
            <a:br>
              <a:rPr lang="ru-RU" sz="3600" dirty="0">
                <a:solidFill>
                  <a:schemeClr val="accent5"/>
                </a:solidFill>
                <a:latin typeface="Arial Black" pitchFamily="34" charset="0"/>
              </a:rPr>
            </a:br>
            <a:endParaRPr lang="ru-RU" sz="3600" b="1" dirty="0">
              <a:solidFill>
                <a:schemeClr val="accent5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28800" y="3212976"/>
            <a:ext cx="51845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5"/>
                </a:solidFill>
                <a:latin typeface="Arial Black" pitchFamily="34" charset="0"/>
              </a:rPr>
              <a:t> </a:t>
            </a:r>
          </a:p>
          <a:p>
            <a:pPr algn="ctr"/>
            <a:r>
              <a:rPr lang="ru-RU" sz="2400" dirty="0" smtClean="0">
                <a:solidFill>
                  <a:schemeClr val="accent5"/>
                </a:solidFill>
                <a:latin typeface="Arial Black" pitchFamily="34" charset="0"/>
              </a:rPr>
              <a:t>Центр </a:t>
            </a:r>
            <a:r>
              <a:rPr lang="ru-RU" sz="2400" dirty="0">
                <a:solidFill>
                  <a:schemeClr val="accent5"/>
                </a:solidFill>
                <a:latin typeface="Arial Black" pitchFamily="34" charset="0"/>
              </a:rPr>
              <a:t>физического развития.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83768" y="2257461"/>
            <a:ext cx="38701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5"/>
                </a:solidFill>
                <a:latin typeface="Arial Black" pitchFamily="34" charset="0"/>
              </a:rPr>
              <a:t>Центр </a:t>
            </a:r>
            <a:r>
              <a:rPr lang="ru-RU" sz="2400" dirty="0">
                <a:solidFill>
                  <a:schemeClr val="accent5"/>
                </a:solidFill>
                <a:latin typeface="Arial Black" pitchFamily="34" charset="0"/>
              </a:rPr>
              <a:t>«Будь здоров» </a:t>
            </a:r>
          </a:p>
        </p:txBody>
      </p:sp>
    </p:spTree>
    <p:extLst>
      <p:ext uri="{BB962C8B-B14F-4D97-AF65-F5344CB8AC3E}">
        <p14:creationId xmlns:p14="http://schemas.microsoft.com/office/powerpoint/2010/main" val="326158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3068960"/>
            <a:ext cx="2376264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0" name="Picture 2" descr="G:\к презентации\Фото детсад\DSCN64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0167"/>
            <a:ext cx="2808312" cy="319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G:\к презентации\Фото детсад\DSCN65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4911"/>
            <a:ext cx="3384376" cy="319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61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1619672" y="2204864"/>
            <a:ext cx="4752975" cy="23034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algn="ctr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0" b="1" dirty="0">
              <a:solidFill>
                <a:schemeClr val="accent5">
                  <a:lumMod val="50000"/>
                </a:schemeClr>
              </a:solidFill>
              <a:latin typeface="+mn-lt"/>
              <a:cs typeface="+mn-cs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>
              <a:latin typeface="+mn-lt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15616" y="836712"/>
            <a:ext cx="698477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5"/>
                </a:solidFill>
                <a:latin typeface="Arial Black" pitchFamily="34" charset="0"/>
              </a:rPr>
              <a:t>«</a:t>
            </a:r>
            <a:r>
              <a:rPr lang="ru-RU" sz="3200" dirty="0">
                <a:solidFill>
                  <a:schemeClr val="accent5"/>
                </a:solidFill>
                <a:latin typeface="Arial Black" pitchFamily="34" charset="0"/>
              </a:rPr>
              <a:t>Развивающая </a:t>
            </a:r>
            <a:r>
              <a:rPr lang="ru-RU" sz="3200" dirty="0" smtClean="0">
                <a:solidFill>
                  <a:schemeClr val="accent5"/>
                </a:solidFill>
                <a:latin typeface="Arial Black" pitchFamily="34" charset="0"/>
              </a:rPr>
              <a:t>предметно- </a:t>
            </a:r>
            <a:r>
              <a:rPr lang="ru-RU" sz="3200" dirty="0">
                <a:solidFill>
                  <a:schemeClr val="accent5"/>
                </a:solidFill>
                <a:latin typeface="Arial Black" pitchFamily="34" charset="0"/>
              </a:rPr>
              <a:t>пространственная среда детства – это система условий, обеспечивающая всю полноту развития деятельности ребёнка и его личности</a:t>
            </a:r>
            <a:r>
              <a:rPr lang="ru-RU" sz="3200" dirty="0" smtClean="0">
                <a:solidFill>
                  <a:schemeClr val="accent5"/>
                </a:solidFill>
                <a:latin typeface="Arial Black" pitchFamily="34" charset="0"/>
              </a:rPr>
              <a:t>.»</a:t>
            </a:r>
          </a:p>
          <a:p>
            <a:pPr algn="ctr"/>
            <a:r>
              <a:rPr lang="ru-RU" dirty="0" smtClean="0">
                <a:solidFill>
                  <a:schemeClr val="accent5"/>
                </a:solidFill>
                <a:latin typeface="Arial Black" pitchFamily="34" charset="0"/>
              </a:rPr>
              <a:t> </a:t>
            </a:r>
            <a:endParaRPr lang="ru-RU" dirty="0">
              <a:solidFill>
                <a:schemeClr val="accent5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accent5"/>
                </a:solidFill>
                <a:latin typeface="Arial Black" pitchFamily="34" charset="0"/>
              </a:rPr>
              <a:t>ХОРОШО У НАС В САДУ- ЗАВТРА, СНОВА Я ПРИЙДУ!</a:t>
            </a:r>
            <a:endParaRPr lang="ru-RU" sz="3600" b="1" dirty="0">
              <a:solidFill>
                <a:schemeClr val="accent5"/>
              </a:solidFill>
              <a:latin typeface="Arial Black" pitchFamily="34" charset="0"/>
            </a:endParaRPr>
          </a:p>
        </p:txBody>
      </p:sp>
      <p:pic>
        <p:nvPicPr>
          <p:cNvPr id="1026" name="Picture 2" descr="G:\Детский сад\20150304_15545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72816"/>
            <a:ext cx="5436815" cy="352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22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971600" y="971326"/>
            <a:ext cx="6840760" cy="44738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342900" algn="ctr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000" b="1" dirty="0" smtClean="0">
                <a:solidFill>
                  <a:schemeClr val="accent5"/>
                </a:solidFill>
                <a:latin typeface="+mn-lt"/>
                <a:cs typeface="+mn-cs"/>
              </a:rPr>
              <a:t>Спасибо за внимание!</a:t>
            </a:r>
            <a:endParaRPr lang="ru-RU" sz="8000" b="1" dirty="0">
              <a:solidFill>
                <a:schemeClr val="accent5"/>
              </a:solidFill>
              <a:latin typeface="+mn-lt"/>
              <a:cs typeface="+mn-cs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>
              <a:solidFill>
                <a:schemeClr val="accent5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115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90662"/>
            <a:ext cx="7776864" cy="3010346"/>
          </a:xfrm>
        </p:spPr>
        <p:txBody>
          <a:bodyPr/>
          <a:lstStyle/>
          <a:p>
            <a:r>
              <a:rPr lang="ru-RU" sz="3200" b="1" dirty="0">
                <a:solidFill>
                  <a:schemeClr val="accent5"/>
                </a:solidFill>
                <a:latin typeface="Arial Black" pitchFamily="34" charset="0"/>
              </a:rPr>
              <a:t>Цель создания РППС в дошкольном </a:t>
            </a:r>
            <a:r>
              <a:rPr lang="ru-RU" sz="3200" b="1" dirty="0" smtClean="0">
                <a:solidFill>
                  <a:schemeClr val="accent5"/>
                </a:solidFill>
                <a:latin typeface="Arial Black" pitchFamily="34" charset="0"/>
              </a:rPr>
              <a:t>учреждении-</a:t>
            </a:r>
            <a:r>
              <a:rPr lang="ru-RU" sz="3200" b="1" dirty="0">
                <a:solidFill>
                  <a:schemeClr val="accent5"/>
                </a:solidFill>
                <a:latin typeface="Arial Black" pitchFamily="34" charset="0"/>
                <a:cs typeface="Aharoni" pitchFamily="2" charset="-79"/>
              </a:rPr>
              <a:t>обеспечение жизненно важных потребностей, формирующейся личности </a:t>
            </a:r>
            <a:r>
              <a:rPr lang="ru-RU" sz="3600" b="1" dirty="0">
                <a:solidFill>
                  <a:schemeClr val="accent5"/>
                </a:solidFill>
                <a:latin typeface="Arial Black" pitchFamily="34" charset="0"/>
                <a:cs typeface="Aharoni" pitchFamily="2" charset="-79"/>
              </a:rPr>
              <a:t>:</a:t>
            </a:r>
            <a:br>
              <a:rPr lang="ru-RU" sz="3600" b="1" dirty="0">
                <a:solidFill>
                  <a:schemeClr val="accent5"/>
                </a:solidFill>
                <a:latin typeface="Arial Black" pitchFamily="34" charset="0"/>
                <a:cs typeface="Aharoni" pitchFamily="2" charset="-79"/>
              </a:rPr>
            </a:br>
            <a:endParaRPr lang="ru-RU" sz="3600" b="1" dirty="0">
              <a:solidFill>
                <a:schemeClr val="accent5"/>
              </a:solidFill>
              <a:latin typeface="Arial Black" pitchFamily="34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441495" y="3864974"/>
            <a:ext cx="3672408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b="1" dirty="0" smtClean="0">
                <a:solidFill>
                  <a:schemeClr val="accent5"/>
                </a:solidFill>
                <a:latin typeface="Arial Black" pitchFamily="34" charset="0"/>
              </a:rPr>
              <a:t>   </a:t>
            </a:r>
            <a:r>
              <a:rPr lang="ru-RU" b="1" dirty="0" smtClean="0">
                <a:solidFill>
                  <a:schemeClr val="accent5"/>
                </a:solidFill>
                <a:latin typeface="Arial Black" pitchFamily="34" charset="0"/>
              </a:rPr>
              <a:t>витальных</a:t>
            </a:r>
            <a:endParaRPr lang="ru-RU" b="1" dirty="0">
              <a:solidFill>
                <a:schemeClr val="accent5"/>
              </a:solidFill>
              <a:latin typeface="Arial Black" pitchFamily="34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3851920" y="2996952"/>
            <a:ext cx="3960439" cy="720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1800" b="1" dirty="0" smtClean="0">
              <a:solidFill>
                <a:schemeClr val="accent5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5"/>
                </a:solidFill>
              </a:rPr>
              <a:t> </a:t>
            </a:r>
            <a:r>
              <a:rPr lang="ru-RU" b="1" dirty="0">
                <a:solidFill>
                  <a:schemeClr val="accent5"/>
                </a:solidFill>
                <a:latin typeface="Arial Black" pitchFamily="34" charset="0"/>
              </a:rPr>
              <a:t>социальных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2504114" y="5157192"/>
            <a:ext cx="3384377" cy="59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>
                <a:solidFill>
                  <a:schemeClr val="accent5"/>
                </a:solidFill>
                <a:latin typeface="Arial Black" pitchFamily="34" charset="0"/>
              </a:rPr>
              <a:t>духовных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1619672" y="2204864"/>
            <a:ext cx="4752975" cy="23034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algn="ctr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0" b="1" dirty="0">
              <a:solidFill>
                <a:schemeClr val="accent5">
                  <a:lumMod val="50000"/>
                </a:schemeClr>
              </a:solidFill>
              <a:latin typeface="+mn-lt"/>
              <a:cs typeface="+mn-cs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>
              <a:latin typeface="+mn-lt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556062"/>
            <a:ext cx="856895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/>
                </a:solidFill>
              </a:rPr>
              <a:t>Стимулирующая</a:t>
            </a:r>
            <a:r>
              <a:rPr lang="ru-RU" sz="2400" b="1" dirty="0" smtClean="0">
                <a:solidFill>
                  <a:schemeClr val="accent5"/>
                </a:solidFill>
              </a:rPr>
              <a:t> </a:t>
            </a:r>
            <a:r>
              <a:rPr lang="ru-RU" sz="2400" b="1" dirty="0">
                <a:solidFill>
                  <a:schemeClr val="accent5"/>
                </a:solidFill>
              </a:rPr>
              <a:t>– мобильная и динамичная. Педагог учитывает « зону ближайшего развития» , возрастные и индивидуальные особенности </a:t>
            </a:r>
            <a:r>
              <a:rPr lang="ru-RU" sz="2400" b="1" dirty="0" smtClean="0">
                <a:solidFill>
                  <a:schemeClr val="accent5"/>
                </a:solidFill>
              </a:rPr>
              <a:t>ребёнка, его </a:t>
            </a:r>
            <a:r>
              <a:rPr lang="ru-RU" sz="2400" b="1" dirty="0">
                <a:solidFill>
                  <a:schemeClr val="accent5"/>
                </a:solidFill>
              </a:rPr>
              <a:t>потребности, стремления.</a:t>
            </a:r>
          </a:p>
          <a:p>
            <a:pPr algn="ctr"/>
            <a:endParaRPr lang="ru-RU" sz="2400" b="1" dirty="0">
              <a:solidFill>
                <a:schemeClr val="accent5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5880" y="1205462"/>
            <a:ext cx="740813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/>
                </a:solidFill>
              </a:rPr>
              <a:t>Информационная</a:t>
            </a:r>
            <a:r>
              <a:rPr lang="ru-RU" sz="2400" b="1" dirty="0" smtClean="0">
                <a:solidFill>
                  <a:schemeClr val="accent5"/>
                </a:solidFill>
              </a:rPr>
              <a:t>- </a:t>
            </a:r>
            <a:r>
              <a:rPr lang="ru-RU" sz="2400" b="1" dirty="0">
                <a:solidFill>
                  <a:schemeClr val="accent5"/>
                </a:solidFill>
              </a:rPr>
              <a:t>каждый предмет несёт сведения об окружающем мире, становится средством передачи социального опыта</a:t>
            </a:r>
            <a:r>
              <a:rPr lang="ru-RU" sz="2400" b="1" dirty="0" smtClean="0">
                <a:solidFill>
                  <a:schemeClr val="accent5"/>
                </a:solidFill>
              </a:rPr>
              <a:t>.</a:t>
            </a:r>
            <a:endParaRPr lang="ru-RU" sz="2400" b="1" dirty="0">
              <a:solidFill>
                <a:schemeClr val="accent5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4293096"/>
            <a:ext cx="727280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/>
                </a:solidFill>
              </a:rPr>
              <a:t> </a:t>
            </a:r>
            <a:r>
              <a:rPr lang="ru-RU" sz="2800" b="1" dirty="0">
                <a:solidFill>
                  <a:schemeClr val="accent5"/>
                </a:solidFill>
              </a:rPr>
              <a:t>Развивающая </a:t>
            </a:r>
            <a:r>
              <a:rPr lang="ru-RU" sz="2400" b="1" dirty="0">
                <a:solidFill>
                  <a:schemeClr val="accent5"/>
                </a:solidFill>
              </a:rPr>
              <a:t>–сочетание традиционных и новых, необычных компонентов, </a:t>
            </a:r>
          </a:p>
          <a:p>
            <a:pPr algn="ctr"/>
            <a:r>
              <a:rPr lang="ru-RU" sz="2400" b="1" dirty="0">
                <a:solidFill>
                  <a:schemeClr val="accent5"/>
                </a:solidFill>
              </a:rPr>
              <a:t>преемственность от простого к сложному.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11660" y="620687"/>
            <a:ext cx="5724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5"/>
                </a:solidFill>
                <a:latin typeface="Arial Black" pitchFamily="34" charset="0"/>
              </a:rPr>
              <a:t>Функции   </a:t>
            </a:r>
            <a:r>
              <a:rPr lang="ru-RU" sz="3200" b="1" dirty="0">
                <a:solidFill>
                  <a:schemeClr val="accent5"/>
                </a:solidFill>
                <a:latin typeface="Arial Black" pitchFamily="34" charset="0"/>
              </a:rPr>
              <a:t>РППС:</a:t>
            </a:r>
          </a:p>
        </p:txBody>
      </p:sp>
    </p:spTree>
    <p:extLst>
      <p:ext uri="{BB962C8B-B14F-4D97-AF65-F5344CB8AC3E}">
        <p14:creationId xmlns:p14="http://schemas.microsoft.com/office/powerpoint/2010/main" val="179851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899593" y="3521098"/>
            <a:ext cx="3260871" cy="369332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342900" algn="ctr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0" b="1" dirty="0">
              <a:solidFill>
                <a:schemeClr val="accent5">
                  <a:lumMod val="50000"/>
                </a:schemeClr>
              </a:solidFill>
              <a:latin typeface="+mn-lt"/>
              <a:cs typeface="+mn-cs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>
              <a:latin typeface="+mn-lt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88860" y="620687"/>
            <a:ext cx="5533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  <a:t> </a:t>
            </a:r>
            <a:r>
              <a:rPr lang="ru-RU" sz="3200" dirty="0" smtClean="0">
                <a:solidFill>
                  <a:schemeClr val="accent5"/>
                </a:solidFill>
                <a:latin typeface="Arial Black" pitchFamily="34" charset="0"/>
              </a:rPr>
              <a:t>Требования</a:t>
            </a:r>
            <a: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  <a:t> </a:t>
            </a:r>
            <a:r>
              <a:rPr lang="ru-RU" sz="3200" dirty="0">
                <a:solidFill>
                  <a:schemeClr val="accent5"/>
                </a:solidFill>
                <a:latin typeface="Arial Black" pitchFamily="34" charset="0"/>
              </a:rPr>
              <a:t>к РППС 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30028" y="1603384"/>
            <a:ext cx="37481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accent5"/>
                </a:solidFill>
                <a:latin typeface="Arial Black" pitchFamily="34" charset="0"/>
              </a:rPr>
              <a:t>1.Насыщенность</a:t>
            </a:r>
            <a:r>
              <a:rPr lang="ru-RU" sz="2800" dirty="0">
                <a:solidFill>
                  <a:schemeClr val="accent5"/>
                </a:solidFill>
                <a:latin typeface="Arial Black" pitchFamily="34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45510" y="2420888"/>
            <a:ext cx="51812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5"/>
                </a:solidFill>
                <a:latin typeface="Arial Black" pitchFamily="34" charset="0"/>
              </a:rPr>
              <a:t>2.Трансформируемость.</a:t>
            </a:r>
            <a:endParaRPr lang="ru-RU" sz="2800" b="1" dirty="0">
              <a:solidFill>
                <a:schemeClr val="accent5"/>
              </a:solidFill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44138" y="3259488"/>
            <a:ext cx="56380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accent5"/>
                </a:solidFill>
                <a:latin typeface="Arial Black" pitchFamily="34" charset="0"/>
              </a:rPr>
              <a:t>3.Полифункциональность.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663034" y="4221088"/>
            <a:ext cx="37096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accent5"/>
                </a:solidFill>
                <a:latin typeface="Arial Black" pitchFamily="34" charset="0"/>
              </a:rPr>
              <a:t>4.Вариативность.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663034" y="5013868"/>
            <a:ext cx="34002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accent5"/>
                </a:solidFill>
                <a:latin typeface="Arial Black" pitchFamily="34" charset="0"/>
              </a:rPr>
              <a:t>5.Безопасность</a:t>
            </a:r>
          </a:p>
        </p:txBody>
      </p:sp>
    </p:spTree>
    <p:extLst>
      <p:ext uri="{BB962C8B-B14F-4D97-AF65-F5344CB8AC3E}">
        <p14:creationId xmlns:p14="http://schemas.microsoft.com/office/powerpoint/2010/main" val="181669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90662"/>
            <a:ext cx="7776864" cy="994122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accent5"/>
                </a:solidFill>
                <a:latin typeface="Arial Black" pitchFamily="34" charset="0"/>
                <a:cs typeface="Aharoni" pitchFamily="2" charset="-79"/>
              </a:rPr>
              <a:t/>
            </a:r>
            <a:br>
              <a:rPr lang="ru-RU" sz="3600" b="1" dirty="0" smtClean="0">
                <a:solidFill>
                  <a:schemeClr val="accent5"/>
                </a:solidFill>
                <a:latin typeface="Arial Black" pitchFamily="34" charset="0"/>
                <a:cs typeface="Aharoni" pitchFamily="2" charset="-79"/>
              </a:rPr>
            </a:br>
            <a:endParaRPr lang="ru-RU" sz="3600" b="1" dirty="0">
              <a:solidFill>
                <a:schemeClr val="accent5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564485"/>
            <a:ext cx="45560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5"/>
                </a:solidFill>
                <a:latin typeface="Arial Black" pitchFamily="34" charset="0"/>
              </a:rPr>
              <a:t>2</a:t>
            </a:r>
            <a:r>
              <a:rPr lang="ru-RU" sz="2400" dirty="0">
                <a:solidFill>
                  <a:schemeClr val="accent5"/>
                </a:solidFill>
                <a:latin typeface="Arial Black" pitchFamily="34" charset="0"/>
              </a:rPr>
              <a:t>. Экспериментирование с материалами</a:t>
            </a:r>
            <a:r>
              <a:rPr lang="ru-RU" sz="2400" dirty="0" smtClean="0">
                <a:solidFill>
                  <a:schemeClr val="accent5"/>
                </a:solidFill>
                <a:latin typeface="Arial Black" pitchFamily="34" charset="0"/>
              </a:rPr>
              <a:t>.</a:t>
            </a:r>
            <a:endParaRPr lang="ru-RU" sz="2400" dirty="0">
              <a:solidFill>
                <a:schemeClr val="accent5"/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88765" y="476672"/>
            <a:ext cx="7272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5"/>
                </a:solidFill>
                <a:latin typeface="Arial Black" pitchFamily="34" charset="0"/>
              </a:rPr>
              <a:t>Содержательная </a:t>
            </a:r>
            <a:r>
              <a:rPr lang="ru-RU" sz="2800" dirty="0">
                <a:solidFill>
                  <a:schemeClr val="accent5"/>
                </a:solidFill>
                <a:latin typeface="Arial Black" pitchFamily="34" charset="0"/>
              </a:rPr>
              <a:t>насыщенность в нашей группе это :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3882" y="1566948"/>
            <a:ext cx="81025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5"/>
                </a:solidFill>
                <a:latin typeface="Arial Black" pitchFamily="34" charset="0"/>
              </a:rPr>
              <a:t>1.Игровая, познавательная, исследовательская и творческая активность.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95836" y="5343468"/>
            <a:ext cx="34328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5"/>
                </a:solidFill>
                <a:latin typeface="Arial Black" pitchFamily="34" charset="0"/>
              </a:rPr>
              <a:t>5.Самовыражение воспитанников.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09362" y="4005064"/>
            <a:ext cx="3672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5"/>
                </a:solidFill>
                <a:latin typeface="Arial Black" pitchFamily="34" charset="0"/>
              </a:rPr>
              <a:t>4.Эмоциональное состояние детей.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26066" y="3395482"/>
            <a:ext cx="29718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5"/>
                </a:solidFill>
                <a:latin typeface="Arial Black" pitchFamily="34" charset="0"/>
              </a:rPr>
              <a:t>3.Двигательная активность.</a:t>
            </a:r>
          </a:p>
        </p:txBody>
      </p:sp>
    </p:spTree>
    <p:extLst>
      <p:ext uri="{BB962C8B-B14F-4D97-AF65-F5344CB8AC3E}">
        <p14:creationId xmlns:p14="http://schemas.microsoft.com/office/powerpoint/2010/main" val="186378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к презентации\Фото детсад\DSCN64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984" y="667886"/>
            <a:ext cx="3054971" cy="256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G:\к презентации\Фото детсад\DSCN64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72649"/>
            <a:ext cx="3297051" cy="277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G:\к презентации\Фото детсад\DSCN65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148688"/>
            <a:ext cx="3600400" cy="294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49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90662"/>
            <a:ext cx="7776864" cy="994122"/>
          </a:xfrm>
        </p:spPr>
        <p:txBody>
          <a:bodyPr/>
          <a:lstStyle/>
          <a:p>
            <a:r>
              <a:rPr lang="ru-RU" sz="3600" dirty="0" smtClean="0">
                <a:solidFill>
                  <a:schemeClr val="accent5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chemeClr val="accent5"/>
                </a:solidFill>
                <a:latin typeface="Arial Black" pitchFamily="34" charset="0"/>
              </a:rPr>
            </a:br>
            <a:r>
              <a:rPr lang="ru-RU" sz="3600" dirty="0" err="1" smtClean="0">
                <a:solidFill>
                  <a:schemeClr val="accent5"/>
                </a:solidFill>
                <a:latin typeface="Arial Black" pitchFamily="34" charset="0"/>
              </a:rPr>
              <a:t>Трансформируемость</a:t>
            </a:r>
            <a:r>
              <a:rPr lang="ru-RU" sz="3600" dirty="0">
                <a:solidFill>
                  <a:schemeClr val="accent5"/>
                </a:solidFill>
                <a:latin typeface="Arial Black" pitchFamily="34" charset="0"/>
              </a:rPr>
              <a:t>.</a:t>
            </a:r>
            <a:r>
              <a:rPr lang="ru-RU" sz="3600" b="1" dirty="0" smtClean="0">
                <a:solidFill>
                  <a:schemeClr val="accent5"/>
                </a:solidFill>
                <a:latin typeface="Arial Black" pitchFamily="34" charset="0"/>
                <a:cs typeface="Aharoni" pitchFamily="2" charset="-79"/>
              </a:rPr>
              <a:t/>
            </a:r>
            <a:br>
              <a:rPr lang="ru-RU" sz="3600" b="1" dirty="0" smtClean="0">
                <a:solidFill>
                  <a:schemeClr val="accent5"/>
                </a:solidFill>
                <a:latin typeface="Arial Black" pitchFamily="34" charset="0"/>
                <a:cs typeface="Aharoni" pitchFamily="2" charset="-79"/>
              </a:rPr>
            </a:br>
            <a:endParaRPr lang="ru-RU" sz="3600" b="1" dirty="0">
              <a:solidFill>
                <a:schemeClr val="accent5"/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132856"/>
            <a:ext cx="70567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400" dirty="0">
                <a:solidFill>
                  <a:schemeClr val="accent5"/>
                </a:solidFill>
                <a:latin typeface="Arial Black" pitchFamily="34" charset="0"/>
              </a:rPr>
              <a:t>Мы имеем возможность изменений развивающей предметно пространственной среды в зависимости от образовавшейся ситуации, в том числе, от меняющихся интересов и возможностей детей.</a:t>
            </a:r>
          </a:p>
        </p:txBody>
      </p:sp>
    </p:spTree>
    <p:extLst>
      <p:ext uri="{BB962C8B-B14F-4D97-AF65-F5344CB8AC3E}">
        <p14:creationId xmlns:p14="http://schemas.microsoft.com/office/powerpoint/2010/main" val="121343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елочный">
      <a:dk1>
        <a:srgbClr val="003300"/>
      </a:dk1>
      <a:lt1>
        <a:srgbClr val="99FF99"/>
      </a:lt1>
      <a:dk2>
        <a:srgbClr val="006600"/>
      </a:dk2>
      <a:lt2>
        <a:srgbClr val="99FF66"/>
      </a:lt2>
      <a:accent1>
        <a:srgbClr val="FFFF00"/>
      </a:accent1>
      <a:accent2>
        <a:srgbClr val="66FF33"/>
      </a:accent2>
      <a:accent3>
        <a:srgbClr val="009900"/>
      </a:accent3>
      <a:accent4>
        <a:srgbClr val="FFFF99"/>
      </a:accent4>
      <a:accent5>
        <a:srgbClr val="6600FF"/>
      </a:accent5>
      <a:accent6>
        <a:srgbClr val="CCFF33"/>
      </a:accent6>
      <a:hlink>
        <a:srgbClr val="0000FF"/>
      </a:hlink>
      <a:folHlink>
        <a:srgbClr val="00CC66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925</TotalTime>
  <Words>373</Words>
  <Application>Microsoft Office PowerPoint</Application>
  <PresentationFormat>Экран (4:3)</PresentationFormat>
  <Paragraphs>82</Paragraphs>
  <Slides>31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9" baseType="lpstr">
      <vt:lpstr>Aharoni</vt:lpstr>
      <vt:lpstr>Arial</vt:lpstr>
      <vt:lpstr>Arial Black</vt:lpstr>
      <vt:lpstr>Calibri</vt:lpstr>
      <vt:lpstr>Century</vt:lpstr>
      <vt:lpstr>Century Schoolbook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Цель создания РППС в дошкольном учреждении-обеспечение жизненно важных потребностей, формирующейся личности : </vt:lpstr>
      <vt:lpstr>Презентация PowerPoint</vt:lpstr>
      <vt:lpstr>Презентация PowerPoint</vt:lpstr>
      <vt:lpstr> </vt:lpstr>
      <vt:lpstr>Презентация PowerPoint</vt:lpstr>
      <vt:lpstr> Трансформируемость. </vt:lpstr>
      <vt:lpstr>Презентация PowerPoint</vt:lpstr>
      <vt:lpstr>Презентация PowerPoint</vt:lpstr>
      <vt:lpstr>Презентация PowerPoint</vt:lpstr>
      <vt:lpstr> Вариативность. </vt:lpstr>
      <vt:lpstr>Презентация PowerPoint</vt:lpstr>
      <vt:lpstr>Презентация PowerPoint</vt:lpstr>
      <vt:lpstr>Презентация PowerPoint</vt:lpstr>
      <vt:lpstr>  Безопасность.  </vt:lpstr>
      <vt:lpstr>Презентация PowerPoint</vt:lpstr>
      <vt:lpstr>Презентация PowerPoint</vt:lpstr>
      <vt:lpstr> Социально-коммуникативное развитие. </vt:lpstr>
      <vt:lpstr>Презентация PowerPoint</vt:lpstr>
      <vt:lpstr>Презентация PowerPoint</vt:lpstr>
      <vt:lpstr>Презентация PowerPoint</vt:lpstr>
      <vt:lpstr> Речевое развитие. </vt:lpstr>
      <vt:lpstr>Презентация PowerPoint</vt:lpstr>
      <vt:lpstr>Презентация PowerPoint</vt:lpstr>
      <vt:lpstr>Презентация PowerPoint</vt:lpstr>
      <vt:lpstr> Физическое развитие. </vt:lpstr>
      <vt:lpstr>Презентация PowerPoint</vt:lpstr>
      <vt:lpstr>ХОРОШО У НАС В САДУ- ЗАВТРА, СНОВА Я ПРИЙДУ!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user</cp:lastModifiedBy>
  <cp:revision>80</cp:revision>
  <dcterms:created xsi:type="dcterms:W3CDTF">2015-05-20T15:49:29Z</dcterms:created>
  <dcterms:modified xsi:type="dcterms:W3CDTF">2016-02-08T13:00:00Z</dcterms:modified>
</cp:coreProperties>
</file>