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64" r:id="rId5"/>
    <p:sldId id="262" r:id="rId6"/>
    <p:sldId id="263" r:id="rId7"/>
    <p:sldId id="267" r:id="rId8"/>
    <p:sldId id="268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09" autoAdjust="0"/>
    <p:restoredTop sz="94660"/>
  </p:normalViewPr>
  <p:slideViewPr>
    <p:cSldViewPr>
      <p:cViewPr varScale="1">
        <p:scale>
          <a:sx n="71" d="100"/>
          <a:sy n="71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79;&#1076;&#1088;&#1072;&#1074;&#1089;&#1090;&#1074;&#1091;&#1081;%20&#1096;&#1082;&#1086;&#1083;&#1072;!\&#1063;&#1077;&#1084;&#1091;%20&#1059;&#1095;&#1072;&#1090;%20&#1042;%20&#1064;&#1082;&#1086;&#1083;&#1077;%20.mp3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85786" y="1714488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5400" b="1" dirty="0" smtClean="0"/>
              <a:t> </a:t>
            </a:r>
            <a:r>
              <a:rPr lang="ru-RU" sz="4800" b="1" dirty="0" smtClean="0"/>
              <a:t>Дифференциация предлогов и приставок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dirty="0" smtClean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Логопедическое занятие</a:t>
            </a:r>
          </a:p>
          <a:p>
            <a:r>
              <a:rPr lang="ru-RU" dirty="0" smtClean="0"/>
              <a:t>Выполнила Абрамова Н. А.</a:t>
            </a:r>
          </a:p>
          <a:p>
            <a:r>
              <a:rPr lang="ru-RU" dirty="0" smtClean="0"/>
              <a:t>МОУ лицей №6 г. Волгоград</a:t>
            </a:r>
            <a:endParaRPr lang="ru-RU" dirty="0"/>
          </a:p>
        </p:txBody>
      </p:sp>
      <p:pic>
        <p:nvPicPr>
          <p:cNvPr id="3076" name="Рисунок 4" descr="children_012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5300663"/>
            <a:ext cx="1222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Рисунок 5" descr="children_0170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2924175"/>
            <a:ext cx="1223963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Рисунок 6" descr="children_0133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2988" y="5153025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7" descr="children_0127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43900" y="0"/>
            <a:ext cx="13684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Рисунок 8" descr="children_0166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2708275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Чему Учат В Школе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Прямая соединительная линия 14"/>
          <p:cNvCxnSpPr/>
          <p:nvPr/>
        </p:nvCxnSpPr>
        <p:spPr>
          <a:xfrm flipH="1">
            <a:off x="3852069" y="6237288"/>
            <a:ext cx="144463" cy="2159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3707607" y="6237288"/>
            <a:ext cx="144462" cy="2159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636169" y="5805488"/>
            <a:ext cx="4318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899319" y="3068638"/>
            <a:ext cx="0" cy="431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3636169" y="616585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683419" y="2997200"/>
            <a:ext cx="431800" cy="4318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Игра «Волшебник».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Преврати словосочетания с приставкой в словосочетания с предлогом и наоборот.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previe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8" y="1571612"/>
            <a:ext cx="3803627" cy="4525963"/>
          </a:xfrm>
        </p:spPr>
      </p:pic>
      <p:sp>
        <p:nvSpPr>
          <p:cNvPr id="7" name="TextBox 6"/>
          <p:cNvSpPr txBox="1"/>
          <p:nvPr/>
        </p:nvSpPr>
        <p:spPr>
          <a:xfrm>
            <a:off x="642910" y="1714488"/>
            <a:ext cx="38576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chemeClr val="tx2"/>
                </a:solidFill>
              </a:rPr>
              <a:t>Настенные часы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chemeClr val="tx2"/>
                </a:solidFill>
              </a:rPr>
              <a:t>Предрассветный час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chemeClr val="tx2"/>
                </a:solidFill>
              </a:rPr>
              <a:t>Подводные жители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chemeClr val="tx2"/>
                </a:solidFill>
              </a:rPr>
              <a:t>Настольная лампа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3929066"/>
            <a:ext cx="39290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chemeClr val="tx2"/>
                </a:solidFill>
              </a:rPr>
              <a:t>Переход под землей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chemeClr val="tx2"/>
                </a:solidFill>
              </a:rPr>
              <a:t>Камни под водой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chemeClr val="tx2"/>
                </a:solidFill>
              </a:rPr>
              <a:t>Календарь на столе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chemeClr val="tx2"/>
                </a:solidFill>
              </a:rPr>
              <a:t>Годы после войны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Список литературы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Е.В. Мазанова «</a:t>
            </a:r>
            <a:r>
              <a:rPr lang="ru-RU" dirty="0" err="1" smtClean="0">
                <a:solidFill>
                  <a:schemeClr val="tx2"/>
                </a:solidFill>
              </a:rPr>
              <a:t>Дисграфия</a:t>
            </a:r>
            <a:r>
              <a:rPr lang="ru-RU" dirty="0" smtClean="0">
                <a:solidFill>
                  <a:schemeClr val="tx2"/>
                </a:solidFill>
              </a:rPr>
              <a:t>, обусловленная нарушением языкового </a:t>
            </a:r>
            <a:r>
              <a:rPr lang="ru-RU" dirty="0" smtClean="0">
                <a:solidFill>
                  <a:schemeClr val="tx2"/>
                </a:solidFill>
              </a:rPr>
              <a:t>анализа и </a:t>
            </a:r>
            <a:r>
              <a:rPr lang="ru-RU" dirty="0" smtClean="0">
                <a:solidFill>
                  <a:schemeClr val="tx2"/>
                </a:solidFill>
              </a:rPr>
              <a:t>синтеза»</a:t>
            </a:r>
          </a:p>
          <a:p>
            <a:r>
              <a:rPr lang="en-US" dirty="0" smtClean="0">
                <a:solidFill>
                  <a:schemeClr val="tx2"/>
                </a:solidFill>
                <a:hlinkClick r:id="rId2"/>
              </a:rPr>
              <a:t>http://images.yandex.ru</a:t>
            </a:r>
            <a:r>
              <a:rPr lang="en-US" dirty="0" smtClean="0">
                <a:solidFill>
                  <a:schemeClr val="tx2"/>
                </a:solidFill>
                <a:hlinkClick r:id="rId2"/>
              </a:rPr>
              <a:t>/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Л.Н. </a:t>
            </a:r>
            <a:r>
              <a:rPr lang="ru-RU" dirty="0" err="1" smtClean="0">
                <a:solidFill>
                  <a:schemeClr val="tx2"/>
                </a:solidFill>
              </a:rPr>
              <a:t>Ефименкова</a:t>
            </a:r>
            <a:r>
              <a:rPr lang="ru-RU" dirty="0" smtClean="0">
                <a:solidFill>
                  <a:schemeClr val="tx2"/>
                </a:solidFill>
              </a:rPr>
              <a:t> «Коррекция устной и письменной речи учащихся начальных классов»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85765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Закрепить знания детей о предлогах и приставках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Познакомить детей с предлогами (правописанием и их ролью в предложении)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Дифференцировать </a:t>
            </a:r>
            <a:r>
              <a:rPr lang="ru-RU" dirty="0" smtClean="0">
                <a:solidFill>
                  <a:schemeClr val="tx2"/>
                </a:solidFill>
              </a:rPr>
              <a:t>предлоги и приставки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Развитие внимания, памяти, логического мышления.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4744" y="785794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Задачи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357166"/>
            <a:ext cx="232885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</a:rPr>
              <a:t> Предлог                             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….слово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Служит для связи слов в предложении.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Пишется раздельно со словами.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Никогда не стоит перед словами, отвечающими на </a:t>
            </a:r>
            <a:r>
              <a:rPr lang="ru-RU" b="1" dirty="0" smtClean="0">
                <a:solidFill>
                  <a:schemeClr val="tx2"/>
                </a:solidFill>
              </a:rPr>
              <a:t>вопрос</a:t>
            </a:r>
            <a:r>
              <a:rPr lang="ru-RU" b="1" dirty="0" smtClean="0">
                <a:solidFill>
                  <a:srgbClr val="C00000"/>
                </a:solidFill>
              </a:rPr>
              <a:t>- ЧТО ДЕЛАЕТ</a:t>
            </a:r>
            <a:r>
              <a:rPr lang="ru-RU" dirty="0" smtClean="0">
                <a:solidFill>
                  <a:srgbClr val="C0000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Между предлогом и словом можно вставить вопрос или другое слово.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Содержимое 7" descr="x_5ec5f8b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7686" y="1500174"/>
            <a:ext cx="4500562" cy="4122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   					Приставка</a:t>
            </a:r>
            <a:endParaRPr lang="ru-RU" dirty="0"/>
          </a:p>
        </p:txBody>
      </p:sp>
      <p:pic>
        <p:nvPicPr>
          <p:cNvPr id="5" name="Содержимое 4" descr="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1857364"/>
            <a:ext cx="4572000" cy="35674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….часть слова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Служит для образования слов.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Пишется слитно.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Употребляется в словах, отвечающих на разные вопросы.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Между приставкой и корнем вопроса вставить нельзя.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571480"/>
            <a:ext cx="8572560" cy="5883285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5900" dirty="0" smtClean="0">
                <a:solidFill>
                  <a:schemeClr val="tx2"/>
                </a:solidFill>
                <a:cs typeface="Aharoni" pitchFamily="2" charset="-79"/>
              </a:rPr>
              <a:t>Отправь посылки по назначению.         </a:t>
            </a:r>
          </a:p>
          <a:p>
            <a:pPr algn="ctr">
              <a:buNone/>
            </a:pPr>
            <a:r>
              <a:rPr lang="ru-RU" sz="5900" dirty="0" smtClean="0">
                <a:solidFill>
                  <a:schemeClr val="tx2"/>
                </a:solidFill>
                <a:cs typeface="Aharoni" pitchFamily="2" charset="-79"/>
              </a:rPr>
              <a:t>Запиши в тетрадь. 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cs typeface="Aharoni" pitchFamily="2" charset="-79"/>
              </a:rPr>
              <a:t>                          </a:t>
            </a:r>
            <a:r>
              <a:rPr lang="ru-RU" sz="3600" dirty="0" smtClean="0">
                <a:solidFill>
                  <a:srgbClr val="00B050"/>
                </a:solidFill>
                <a:cs typeface="Aharoni" pitchFamily="2" charset="-79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cs typeface="Aharoni" pitchFamily="2" charset="-79"/>
              </a:rPr>
              <a:t>                                   </a:t>
            </a:r>
            <a:endParaRPr lang="ru-RU" sz="3600" dirty="0" smtClean="0">
              <a:solidFill>
                <a:srgbClr val="00B050"/>
              </a:solidFill>
              <a:cs typeface="Aharoni" pitchFamily="2" charset="-79"/>
            </a:endParaRPr>
          </a:p>
          <a:p>
            <a:pPr>
              <a:buNone/>
            </a:pPr>
            <a:r>
              <a:rPr lang="ru-RU" sz="6700" dirty="0" smtClean="0">
                <a:solidFill>
                  <a:schemeClr val="tx2"/>
                </a:solidFill>
              </a:rPr>
              <a:t>    Белка прячется ___ дупле.                      В  </a:t>
            </a:r>
          </a:p>
          <a:p>
            <a:pPr>
              <a:buNone/>
            </a:pPr>
            <a:r>
              <a:rPr lang="ru-RU" sz="6700" dirty="0" smtClean="0">
                <a:solidFill>
                  <a:schemeClr val="tx2"/>
                </a:solidFill>
              </a:rPr>
              <a:t>    Корова пасется ___ лугу.                              </a:t>
            </a:r>
          </a:p>
          <a:p>
            <a:pPr>
              <a:buNone/>
            </a:pPr>
            <a:r>
              <a:rPr lang="ru-RU" sz="6700" dirty="0" smtClean="0">
                <a:solidFill>
                  <a:schemeClr val="tx2"/>
                </a:solidFill>
              </a:rPr>
              <a:t>    Дети спрятались ___ дождя.                        </a:t>
            </a:r>
          </a:p>
          <a:p>
            <a:pPr>
              <a:buNone/>
            </a:pPr>
            <a:r>
              <a:rPr lang="ru-RU" sz="6700" dirty="0" smtClean="0">
                <a:solidFill>
                  <a:schemeClr val="tx2"/>
                </a:solidFill>
              </a:rPr>
              <a:t>    Туристы подошли ___ озеру .                       </a:t>
            </a:r>
          </a:p>
          <a:p>
            <a:pPr>
              <a:buNone/>
            </a:pPr>
            <a:r>
              <a:rPr lang="ru-RU" sz="6700" dirty="0" smtClean="0">
                <a:solidFill>
                  <a:schemeClr val="tx2"/>
                </a:solidFill>
              </a:rPr>
              <a:t>    Кошка спрыгнула ___ крыши.             НА</a:t>
            </a:r>
          </a:p>
          <a:p>
            <a:pPr>
              <a:buNone/>
            </a:pPr>
            <a:r>
              <a:rPr lang="ru-RU" sz="6700" dirty="0" smtClean="0"/>
              <a:t>                          </a:t>
            </a:r>
          </a:p>
          <a:p>
            <a:pPr>
              <a:buNone/>
            </a:pPr>
            <a:r>
              <a:rPr lang="ru-RU" sz="3600" dirty="0" smtClean="0"/>
              <a:t>                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3600" dirty="0" smtClean="0"/>
              <a:t>            </a:t>
            </a:r>
            <a:endParaRPr lang="ru-RU" sz="36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5100" dirty="0" smtClean="0">
                <a:solidFill>
                  <a:schemeClr val="tx2"/>
                </a:solidFill>
              </a:rPr>
              <a:t>                                ОТ                                 </a:t>
            </a:r>
            <a:r>
              <a:rPr lang="ru-RU" sz="6700" dirty="0" smtClean="0">
                <a:solidFill>
                  <a:schemeClr val="tx2"/>
                </a:solidFill>
              </a:rPr>
              <a:t>С                     К</a:t>
            </a:r>
            <a:r>
              <a:rPr lang="ru-RU" sz="67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</a:t>
            </a:r>
            <a:endParaRPr lang="ru-RU" sz="67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7" name="Picture 3" descr="C:\Users\User\Desktop\презентация\посылочны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1500174"/>
            <a:ext cx="1285884" cy="830937"/>
          </a:xfrm>
          <a:prstGeom prst="rect">
            <a:avLst/>
          </a:prstGeom>
          <a:noFill/>
        </p:spPr>
      </p:pic>
      <p:pic>
        <p:nvPicPr>
          <p:cNvPr id="7" name="Picture 3" descr="C:\Users\User\Desktop\презентация\посылочны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5143512"/>
            <a:ext cx="1285884" cy="785818"/>
          </a:xfrm>
          <a:prstGeom prst="rect">
            <a:avLst/>
          </a:prstGeom>
          <a:noFill/>
        </p:spPr>
      </p:pic>
      <p:pic>
        <p:nvPicPr>
          <p:cNvPr id="8" name="Picture 3" descr="C:\Users\User\Desktop\презентация\посылочны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5214950"/>
            <a:ext cx="1285884" cy="785818"/>
          </a:xfrm>
          <a:prstGeom prst="rect">
            <a:avLst/>
          </a:prstGeom>
          <a:noFill/>
        </p:spPr>
      </p:pic>
      <p:pic>
        <p:nvPicPr>
          <p:cNvPr id="9" name="Picture 3" descr="C:\Users\User\Desktop\презентация\посылочны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3429000"/>
            <a:ext cx="1285884" cy="857256"/>
          </a:xfrm>
          <a:prstGeom prst="rect">
            <a:avLst/>
          </a:prstGeom>
          <a:noFill/>
        </p:spPr>
      </p:pic>
      <p:pic>
        <p:nvPicPr>
          <p:cNvPr id="10" name="Picture 3" descr="C:\Users\User\Desktop\презентация\посылочны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5214950"/>
            <a:ext cx="1285884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/>
                </a:solidFill>
              </a:rPr>
              <a:t>Шаловливые мышата утащили предлоги и приставки. Исправь их ошибки.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… небо … бежали тучи.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… ульи … летели пчелы.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Ребята … шли … леса.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… дома … </a:t>
            </a:r>
            <a:r>
              <a:rPr lang="ru-RU" dirty="0" err="1" smtClean="0">
                <a:solidFill>
                  <a:schemeClr val="tx2"/>
                </a:solidFill>
              </a:rPr>
              <a:t>ъехала</a:t>
            </a:r>
            <a:r>
              <a:rPr lang="ru-RU" dirty="0" smtClean="0">
                <a:solidFill>
                  <a:schemeClr val="tx2"/>
                </a:solidFill>
              </a:rPr>
              <a:t> машина.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6" name="Рисунок 5" descr="мышь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1357298"/>
            <a:ext cx="1357322" cy="1939031"/>
          </a:xfrm>
          <a:prstGeom prst="rect">
            <a:avLst/>
          </a:prstGeom>
        </p:spPr>
      </p:pic>
      <p:pic>
        <p:nvPicPr>
          <p:cNvPr id="7" name="Рисунок 6" descr="мышь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3214686"/>
            <a:ext cx="1357322" cy="1939031"/>
          </a:xfrm>
          <a:prstGeom prst="rect">
            <a:avLst/>
          </a:prstGeom>
        </p:spPr>
      </p:pic>
      <p:pic>
        <p:nvPicPr>
          <p:cNvPr id="10" name="Рисунок 9" descr="мышоно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5000636"/>
            <a:ext cx="1714512" cy="1285884"/>
          </a:xfrm>
          <a:prstGeom prst="rect">
            <a:avLst/>
          </a:prstGeom>
        </p:spPr>
      </p:pic>
      <p:pic>
        <p:nvPicPr>
          <p:cNvPr id="12" name="Рисунок 11" descr="мышоно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4857760"/>
            <a:ext cx="1785950" cy="133946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643702" y="314324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«НА», «ВЫ»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4810" y="500063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«ДО», «ОТ»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614364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«НА», «В»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72330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«ДО», «ИЗ»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 descr="1808688-6fdaec76a7ef0def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2288" y="0"/>
            <a:ext cx="5559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вал 2"/>
          <p:cNvSpPr/>
          <p:nvPr/>
        </p:nvSpPr>
        <p:spPr>
          <a:xfrm>
            <a:off x="6372225" y="2852738"/>
            <a:ext cx="360363" cy="36036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916238" y="2852738"/>
            <a:ext cx="360362" cy="360362"/>
          </a:xfrm>
          <a:prstGeom prst="ellipse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419475" y="2276475"/>
            <a:ext cx="360363" cy="360363"/>
          </a:xfrm>
          <a:prstGeom prst="ellipse">
            <a:avLst/>
          </a:prstGeo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15008" y="0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Гимнастика для глаз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1.32547E-6 C -0.00173 0.04673 -0.00347 0.09369 -0.01076 0.14458 C -0.01805 0.19547 -0.02083 0.25261 -0.0434 0.30512 C -0.06597 0.35763 -0.11145 0.43211 -0.14565 0.45918 C -0.17986 0.48624 -0.21579 0.48254 -0.24809 0.46704 C -0.28038 0.45154 -0.31371 0.42055 -0.33975 0.36595 C -0.36579 0.31136 -0.39357 0.21004 -0.40486 0.13972 C -0.41614 0.0694 -0.4151 0.01203 -0.40711 -0.05621 C -0.39913 -0.12445 -0.37986 -0.21374 -0.35659 -0.26972 C -0.33333 -0.3257 -0.30104 -0.3708 -0.26736 -0.39162 C -0.23368 -0.41244 -0.19184 -0.42378 -0.15416 -0.39486 C -0.11649 -0.36595 -0.06597 -0.28105 -0.04097 -0.21836 C -0.01597 -0.15567 -0.01006 -0.05227 -0.00364 -0.0192 " pathEditMode="relative" ptsTypes="aaaaaaaaaaaaA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59 0.0798 0.0033 0.12144 -0.00712 0.18135 C -0.01754 0.24126 -0.03438 0.3102 -0.0625 0.3597 C -0.09063 0.4092 -0.13455 0.46865 -0.17587 0.47837 C -0.21719 0.48808 -0.2724 0.47282 -0.31076 0.41753 C -0.34913 0.36225 -0.39219 0.23456 -0.4059 0.14619 C -0.41962 0.05783 -0.40451 -0.03863 -0.39271 -0.11242 C -0.3809 -0.18622 -0.36424 -0.24752 -0.3349 -0.29702 C -0.30556 -0.34652 -0.26076 -0.40921 -0.21684 -0.40921 C -0.17292 -0.40921 -0.10799 -0.36503 -0.07101 -0.29702 C -0.03403 -0.22901 -0.01059 -0.07981 0 0 Z " pathEditMode="relative" ptsTypes="aaaaaaaaaaa">
                                      <p:cBhvr>
                                        <p:cTn id="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69558E-6 C -0.00989 0.03193 -0.01979 0.06385 -0.00955 0.12515 C 0.0007 0.18645 0.03056 0.31391 0.06146 0.36757 C 0.09236 0.42124 0.13681 0.45756 0.17587 0.44784 C 0.21493 0.43813 0.26771 0.37498 0.29636 0.30974 C 0.325 0.24451 0.34601 0.13972 0.34827 0.05622 C 0.35052 -0.02729 0.33281 -0.1263 0.30972 -0.19107 C 0.28663 -0.25584 0.24792 -0.31344 0.20972 -0.3324 C 0.17153 -0.35137 0.11441 -0.33865 0.08073 -0.30511 C 0.04705 -0.27157 0.02222 -0.18436 0.00729 -0.13162 C -0.00764 -0.07888 -0.00573 -0.01272 -0.00833 0.01111 " pathEditMode="relative" ptsTypes="aaaaaaaaaaA">
                                      <p:cBhvr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65 0.04464 -0.01632 0.04395 -0.0059 0.10432 C 0.00451 0.1647 0.0316 0.3065 0.06267 0.36294 C 0.09375 0.41938 0.13941 0.45801 0.18073 0.44321 C 0.22205 0.4284 0.28299 0.35045 0.31094 0.27457 C 0.33889 0.1987 0.34913 0.06893 0.34826 -0.01273 C 0.3474 -0.09438 0.32969 -0.15823 0.30608 -0.21513 C 0.28247 -0.27204 0.24184 -0.33681 0.20608 -0.35462 C 0.17031 -0.37243 0.12344 -0.35439 0.09167 -0.3227 C 0.0599 -0.291 0.03108 -0.2186 0.0158 -0.16378 C 0.00052 -0.10895 0.00365 -0.04465 0 0 Z " pathEditMode="relative" ptsTypes="aaaaaaaaaaa">
                                      <p:cBhvr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4259E-6 C 0.00086 -0.01249 -0.00591 -0.04857 0.0052 -0.07541 C 0.01632 -0.10224 0.04184 -0.14596 0.06632 -0.16053 C 0.0908 -0.17511 0.12864 -0.17094 0.15191 -0.16215 C 0.17517 -0.15336 0.19253 -0.13694 0.20607 -0.10756 C 0.21961 -0.07818 0.24062 -0.02498 0.23298 0.01458 C 0.22534 0.05413 0.18489 0.10919 0.16024 0.13001 C 0.13559 0.15082 0.10902 0.12561 0.08437 0.13972 C 0.05972 0.15383 0.02725 0.18367 0.01215 0.21513 C -0.00295 0.24659 -0.01372 0.2917 -0.00591 0.32917 C 0.00191 0.36665 0.02968 0.42263 0.05902 0.43998 C 0.08836 0.45732 0.14201 0.45177 0.16996 0.4335 C 0.19791 0.41522 0.21892 0.36734 0.22656 0.33079 C 0.2342 0.29424 0.22847 0.24474 0.2158 0.21351 C 0.20312 0.18228 0.17343 0.15638 0.15069 0.14296 C 0.12795 0.12954 0.1026 0.14643 0.07951 0.13324 C 0.05642 0.12006 0.02656 0.08837 0.01215 0.06431 C -0.00226 0.04025 -0.004 0.00139 -0.00712 -0.0111 " pathEditMode="fixed" rAng="0" ptsTypes="aaaaaaaaaaaaaaaaaa">
                                      <p:cBhvr>
                                        <p:cTn id="3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4259E-6 C -0.00191 -0.02336 -0.00226 -0.04603 0.00486 -0.06893 C 0.01198 -0.09183 0.02951 -0.12213 0.04253 -0.13786 C 0.05555 -0.15359 0.07309 -0.15868 0.0835 -0.16354 C 0.09392 -0.1684 0.09288 -0.16886 0.1052 -0.16678 C 0.11753 -0.1647 0.14253 -0.15799 0.15781 -0.15082 C 0.17309 -0.14365 0.18611 -0.13786 0.1967 -0.12352 C 0.20729 -0.10918 0.21614 -0.08836 0.2217 -0.0643 C 0.22725 -0.04025 0.24027 -0.01341 0.2302 0.02082 C 0.22014 0.05506 0.18593 0.11867 0.16145 0.14134 C 0.13698 0.16401 0.1085 0.14458 0.08316 0.1573 C 0.05781 0.17002 0.02326 0.18807 0.00972 0.21837 C -0.00382 0.24867 -0.00035 0.30581 0.00243 0.33843 C 0.0052 0.37104 0.02135 0.39973 0.02691 0.4143 C 0.03246 0.42887 0.03402 0.42263 0.03541 0.42563 C 0.0368 0.42864 0.01892 0.4261 0.03541 0.43188 C 0.05191 0.43766 0.10798 0.46311 0.13489 0.46079 C 0.1618 0.45825 0.17968 0.44113 0.1967 0.41569 C 0.21371 0.39047 0.23541 0.34328 0.23732 0.30974 C 0.23923 0.27597 0.22395 0.23965 0.2085 0.21351 C 0.19305 0.18737 0.16562 0.16285 0.14461 0.15244 C 0.12361 0.14203 0.10225 0.16077 0.08194 0.15082 C 0.06163 0.14088 0.03715 0.11936 0.02291 0.0923 C 0.00868 0.06662 0.00069 0.00879 -0.00365 -0.00809 " pathEditMode="fixed" rAng="0" ptsTypes="aaaaaaaaaaaaaaaaaaaaaaaa">
                                      <p:cBhvr>
                                        <p:cTn id="3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356100" y="404813"/>
            <a:ext cx="0" cy="6048375"/>
          </a:xfrm>
          <a:prstGeom prst="line">
            <a:avLst/>
          </a:prstGeom>
          <a:ln w="762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79388" y="3213100"/>
            <a:ext cx="8785225" cy="0"/>
          </a:xfrm>
          <a:prstGeom prst="line">
            <a:avLst/>
          </a:prstGeom>
          <a:ln w="762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8675688" y="3068638"/>
            <a:ext cx="288925" cy="14446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8675688" y="3213100"/>
            <a:ext cx="288925" cy="1444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79388" y="3068638"/>
            <a:ext cx="288925" cy="14446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4356100" y="6237288"/>
            <a:ext cx="144463" cy="2159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4211638" y="404813"/>
            <a:ext cx="144462" cy="2159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4211638" y="6237288"/>
            <a:ext cx="144462" cy="2159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179388" y="3213100"/>
            <a:ext cx="288925" cy="1444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4356100" y="404813"/>
            <a:ext cx="144463" cy="2159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1403350" y="908050"/>
            <a:ext cx="6048375" cy="489743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1692275" y="2133600"/>
            <a:ext cx="2303463" cy="2087563"/>
          </a:xfrm>
          <a:prstGeom prst="ellipse">
            <a:avLst/>
          </a:prstGeom>
          <a:noFill/>
          <a:ln w="76200">
            <a:solidFill>
              <a:srgbClr val="008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716463" y="2133600"/>
            <a:ext cx="2303462" cy="2087563"/>
          </a:xfrm>
          <a:prstGeom prst="ellipse">
            <a:avLst/>
          </a:prstGeom>
          <a:noFill/>
          <a:ln w="76200">
            <a:solidFill>
              <a:srgbClr val="008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7380288" y="2852738"/>
            <a:ext cx="71437" cy="28892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4140200" y="5805488"/>
            <a:ext cx="4318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1403350" y="3068638"/>
            <a:ext cx="0" cy="431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8" idx="0"/>
          </p:cNvCxnSpPr>
          <p:nvPr/>
        </p:nvCxnSpPr>
        <p:spPr>
          <a:xfrm>
            <a:off x="2843213" y="2133600"/>
            <a:ext cx="360362" cy="71438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28" idx="5"/>
          </p:cNvCxnSpPr>
          <p:nvPr/>
        </p:nvCxnSpPr>
        <p:spPr>
          <a:xfrm flipH="1">
            <a:off x="3659188" y="3716338"/>
            <a:ext cx="192087" cy="198437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 flipV="1">
            <a:off x="1692275" y="3357563"/>
            <a:ext cx="142875" cy="287337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5148263" y="2205038"/>
            <a:ext cx="360362" cy="144462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5435600" y="4149725"/>
            <a:ext cx="288925" cy="71438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29" idx="6"/>
          </p:cNvCxnSpPr>
          <p:nvPr/>
        </p:nvCxnSpPr>
        <p:spPr>
          <a:xfrm flipH="1" flipV="1">
            <a:off x="6948488" y="2852738"/>
            <a:ext cx="71437" cy="323850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4140200" y="26035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140200" y="616585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79388" y="29972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1187450" y="2997200"/>
            <a:ext cx="431800" cy="4318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619250" y="3357563"/>
            <a:ext cx="360363" cy="358775"/>
          </a:xfrm>
          <a:prstGeom prst="ellipse">
            <a:avLst/>
          </a:prstGeom>
          <a:solidFill>
            <a:srgbClr val="008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219700" y="2060575"/>
            <a:ext cx="360363" cy="360363"/>
          </a:xfrm>
          <a:prstGeom prst="ellipse">
            <a:avLst/>
          </a:prstGeom>
          <a:solidFill>
            <a:srgbClr val="008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2082 L 1.11111E-6 0.8473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9688E-6 L 1.11111E-6 -0.84732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8422E-6 L 0.91354 -3.38422E-6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1354 -3.38422E-6 L 8.33333E-7 -3.38422E-6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8422E-6 L 0.0224 -0.10062 L 0.06337 -0.18737 L 0.11406 -0.24982 L 0.15018 -0.27712 C 0.20799 -0.31089 0.26684 -0.33587 0.32396 -0.33587 C 0.38924 -0.33587 0.45625 -0.31251 0.50799 -0.27874 L 0.56945 -0.22739 L 0.61285 -0.1647 L 0.65139 -0.07494 L 0.65365 -3.38422E-6 " pathEditMode="relative" rAng="0" ptsTypes="FAAAffFAAAF">
                                      <p:cBhvr>
                                        <p:cTn id="4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364 -3.38422E-6 L 0.65729 0.07449 L 0.63576 0.1691 L 0.57656 0.25422 L 0.51996 0.30882 C 0.4441 0.35855 0.38663 0.37775 0.32899 0.37775 C 0.26354 0.37775 0.21875 0.36989 0.14774 0.31206 L 0.09705 0.27019 L 0.0441 0.20287 L 0.01042 0.10641 L 1.66667E-6 -3.38422E-6 " pathEditMode="relative" rAng="0" ptsTypes="FAAAffFAAAF">
                                      <p:cBhvr>
                                        <p:cTn id="47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40273E-6 C -0.01996 -0.08235 0.0158 -0.17187 0.07987 -0.19916 C 0.14393 -0.22692 0.21233 -0.18181 0.23195 -0.09923 C 0.25226 -0.01688 0.21615 0.07241 0.15226 0.0997 C 0.08803 0.12723 0.0198 0.08258 5E-6 -3.40273E-6 Z " pathEditMode="relative" rAng="15132528" ptsTypes="fffff">
                                      <p:cBhvr>
                                        <p:cTn id="5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3347E-6 C -0.02482 0.01018 -0.04288 0.02892 -0.05538 0.05783 C -0.06788 0.08675 -0.08871 0.13394 -0.07465 0.17326 C -0.06059 0.21259 -0.00989 0.28522 0.029 0.29378 C 0.06789 0.30234 0.1349 0.26001 0.15903 0.22462 C 0.18316 0.18922 0.18438 0.11983 0.17361 0.08189 C 0.16285 0.04395 0.12327 0.01041 0.0941 -0.00324 C 0.06493 -0.01688 0.02483 -0.01018 -1.66667E-6 1.13347E-6 Z " pathEditMode="relative" ptsTypes="aaaaaaaa">
                                      <p:cBhvr>
                                        <p:cTn id="6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4" grpId="2" animBg="1"/>
      <p:bldP spid="26" grpId="0" animBg="1"/>
      <p:bldP spid="26" grpId="1" animBg="1"/>
      <p:bldP spid="26" grpId="2" animBg="1"/>
      <p:bldP spid="30" grpId="0" animBg="1"/>
      <p:bldP spid="30" grpId="1" animBg="1"/>
      <p:bldP spid="30" grpId="2" animBg="1"/>
      <p:bldP spid="30" grpId="3" animBg="1"/>
      <p:bldP spid="32" grpId="0" animBg="1"/>
      <p:bldP spid="32" grpId="1" animBg="1"/>
      <p:bldP spid="32" grpId="2" animBg="1"/>
      <p:bldP spid="32" grpId="3" animBg="1"/>
      <p:bldP spid="34" grpId="0" animBg="1"/>
      <p:bldP spid="34" grpId="1" animBg="1"/>
      <p:bldP spid="34" grpId="2" animBg="1"/>
      <p:bldP spid="35" grpId="0" animBg="1"/>
      <p:bldP spid="3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Проверь свою работу.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chemeClr val="tx2"/>
                </a:solidFill>
              </a:rPr>
              <a:t>На </a:t>
            </a:r>
            <a:r>
              <a:rPr lang="ru-RU" sz="2800" dirty="0" smtClean="0">
                <a:solidFill>
                  <a:schemeClr val="tx2"/>
                </a:solidFill>
              </a:rPr>
              <a:t>небо набежали тучи.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В ульи влетели пчелы.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Ребята дошли до леса.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От дома отъехала машина.</a:t>
            </a:r>
            <a:endParaRPr lang="ru-RU" sz="2800" dirty="0">
              <a:solidFill>
                <a:schemeClr val="tx2"/>
              </a:solidFill>
            </a:endParaRPr>
          </a:p>
        </p:txBody>
      </p:sp>
      <p:pic>
        <p:nvPicPr>
          <p:cNvPr id="4" name="Рисунок 3" descr="лисено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571612"/>
            <a:ext cx="3734761" cy="41651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313</Words>
  <PresentationFormat>Экран (4:3)</PresentationFormat>
  <Paragraphs>64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Дифференциация предлогов и приставок </vt:lpstr>
      <vt:lpstr>Слайд 2</vt:lpstr>
      <vt:lpstr> Предлог                              </vt:lpstr>
      <vt:lpstr>        Приставка</vt:lpstr>
      <vt:lpstr>Слайд 5</vt:lpstr>
      <vt:lpstr>Шаловливые мышата утащили предлоги и приставки. Исправь их ошибки.</vt:lpstr>
      <vt:lpstr>Слайд 7</vt:lpstr>
      <vt:lpstr>Слайд 8</vt:lpstr>
      <vt:lpstr>Проверь свою работу.</vt:lpstr>
      <vt:lpstr>Игра «Волшебник». Преврати словосочетания с приставкой в словосочетания с предлогом и наоборот. 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Дифференциация предлогов и приставок</dc:title>
  <dc:creator>User</dc:creator>
  <cp:lastModifiedBy>User</cp:lastModifiedBy>
  <cp:revision>14</cp:revision>
  <dcterms:created xsi:type="dcterms:W3CDTF">2014-03-24T08:48:05Z</dcterms:created>
  <dcterms:modified xsi:type="dcterms:W3CDTF">2014-04-08T05:47:44Z</dcterms:modified>
</cp:coreProperties>
</file>