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68" r:id="rId2"/>
    <p:sldId id="303" r:id="rId3"/>
    <p:sldId id="295" r:id="rId4"/>
    <p:sldId id="309" r:id="rId5"/>
    <p:sldId id="297" r:id="rId6"/>
    <p:sldId id="298" r:id="rId7"/>
    <p:sldId id="308" r:id="rId8"/>
    <p:sldId id="30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2" autoAdjust="0"/>
    <p:restoredTop sz="94624" autoAdjust="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37D85-131A-49D8-A3AD-51C801FFA23D}" type="datetimeFigureOut">
              <a:rPr lang="ru-RU" smtClean="0"/>
              <a:pPr/>
              <a:t>10.02.2016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5F605-C11C-4CD9-8A1C-A60D1DB19E5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2014г.</a:t>
            </a:r>
            <a:endParaRPr lang="ru-RU" dirty="0"/>
          </a:p>
        </p:txBody>
      </p:sp>
      <p:sp>
        <p:nvSpPr>
          <p:cNvPr id="4" name="Номер слайда 3"/>
          <p:cNvSpPr>
            <a:spLocks noGrp="1"/>
          </p:cNvSpPr>
          <p:nvPr>
            <p:ph type="sldNum" sz="quarter" idx="10"/>
          </p:nvPr>
        </p:nvSpPr>
        <p:spPr/>
        <p:txBody>
          <a:bodyPr/>
          <a:lstStyle/>
          <a:p>
            <a:fld id="{D4C5F605-C11C-4CD9-8A1C-A60D1DB19E5D}"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51DD052-F6AD-4C20-A6ED-DED9C0E35837}" type="slidenum">
              <a:rPr lang="ru-RU">
                <a:latin typeface="Arial" pitchFamily="34" charset="0"/>
              </a:rPr>
              <a:pPr/>
              <a:t>2</a:t>
            </a:fld>
            <a:endParaRPr lang="ru-RU">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ru-RU" sz="8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BC21EBB-CBDE-4040-9CA2-06CB4D8BA0F3}" type="slidenum">
              <a:rPr lang="ru-RU">
                <a:latin typeface="Arial" pitchFamily="34" charset="0"/>
              </a:rPr>
              <a:pPr/>
              <a:t>4</a:t>
            </a:fld>
            <a:endParaRPr lang="ru-RU">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ru-RU" smtClean="0">
                <a:latin typeface="Arial"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8BB453B-DED3-4D60-A77F-8C55BAA12E8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8BB453B-DED3-4D60-A77F-8C55BAA12E8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8BB453B-DED3-4D60-A77F-8C55BAA12E8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A339191-5C88-4AA0-999D-4B2E2282A56C}" type="datetimeFigureOut">
              <a:rPr lang="ru-RU" smtClean="0"/>
              <a:pPr/>
              <a:t>10.02.2016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8BB453B-DED3-4D60-A77F-8C55BAA12E8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339191-5C88-4AA0-999D-4B2E2282A56C}" type="datetimeFigureOut">
              <a:rPr lang="ru-RU" smtClean="0"/>
              <a:pPr/>
              <a:t>10.02.2016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BB453B-DED3-4D60-A77F-8C55BAA12E8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slide" Target="slide6.xml"/><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74638"/>
            <a:ext cx="6491064" cy="994122"/>
          </a:xfrm>
        </p:spPr>
        <p:txBody>
          <a:bodyPr>
            <a:normAutofit/>
          </a:bodyPr>
          <a:lstStyle/>
          <a:p>
            <a:pPr algn="ctr"/>
            <a:r>
              <a:rPr lang="ru-RU" sz="1400" b="1" i="1" dirty="0" smtClean="0">
                <a:latin typeface="Arial" charset="0"/>
              </a:rPr>
              <a:t>Муниципальное бюджетное дошкольное образовательное учреждение «Детский сад №27 общеразвивающего вида» «Теремок» г. Чистополь</a:t>
            </a:r>
            <a:br>
              <a:rPr lang="ru-RU" sz="1400" b="1" i="1" dirty="0" smtClean="0">
                <a:latin typeface="Arial" charset="0"/>
              </a:rPr>
            </a:br>
            <a:endParaRPr lang="ru-RU" sz="1400" dirty="0"/>
          </a:p>
        </p:txBody>
      </p:sp>
      <p:sp>
        <p:nvSpPr>
          <p:cNvPr id="4" name="Содержимое 3"/>
          <p:cNvSpPr>
            <a:spLocks noGrp="1"/>
          </p:cNvSpPr>
          <p:nvPr>
            <p:ph sz="half" idx="2"/>
          </p:nvPr>
        </p:nvSpPr>
        <p:spPr/>
        <p:txBody>
          <a:bodyPr>
            <a:normAutofit/>
          </a:bodyPr>
          <a:lstStyle/>
          <a:p>
            <a:r>
              <a:rPr lang="ru-RU" b="1" dirty="0" smtClean="0"/>
              <a:t>                  </a:t>
            </a:r>
          </a:p>
          <a:p>
            <a:pPr algn="ctr">
              <a:buNone/>
            </a:pPr>
            <a:endParaRPr lang="ru-RU" sz="2400" dirty="0" smtClean="0">
              <a:solidFill>
                <a:schemeClr val="accent3">
                  <a:lumMod val="60000"/>
                  <a:lumOff val="40000"/>
                </a:schemeClr>
              </a:solidFill>
              <a:latin typeface="Monotype Corsiva" pitchFamily="66" charset="0"/>
            </a:endParaRPr>
          </a:p>
        </p:txBody>
      </p:sp>
      <p:pic>
        <p:nvPicPr>
          <p:cNvPr id="7" name="Содержимое 6" descr="C:\Users\СВЕТА\Desktop\PC050241.JPG"/>
          <p:cNvPicPr>
            <a:picLocks noGrp="1"/>
          </p:cNvPicPr>
          <p:nvPr>
            <p:ph sz="half" idx="1"/>
          </p:nvPr>
        </p:nvPicPr>
        <p:blipFill>
          <a:blip r:embed="rId3" cstate="print"/>
          <a:srcRect/>
          <a:stretch>
            <a:fillRect/>
          </a:stretch>
        </p:blipFill>
        <p:spPr bwMode="auto">
          <a:xfrm>
            <a:off x="852716" y="1920875"/>
            <a:ext cx="3247567" cy="4433888"/>
          </a:xfrm>
          <a:prstGeom prst="ellipse">
            <a:avLst/>
          </a:prstGeom>
          <a:ln w="190500" cap="rnd">
            <a:solidFill>
              <a:schemeClr val="bg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Прямоугольник 7"/>
          <p:cNvSpPr/>
          <p:nvPr/>
        </p:nvSpPr>
        <p:spPr>
          <a:xfrm>
            <a:off x="4572000" y="1988840"/>
            <a:ext cx="4572000" cy="3139321"/>
          </a:xfrm>
          <a:prstGeom prst="rect">
            <a:avLst/>
          </a:prstGeom>
        </p:spPr>
        <p:txBody>
          <a:bodyPr wrap="square">
            <a:spAutoFit/>
          </a:bodyPr>
          <a:lstStyle/>
          <a:p>
            <a:endParaRPr lang="ru-RU" dirty="0" smtClean="0"/>
          </a:p>
          <a:p>
            <a:endParaRPr lang="ru-RU" dirty="0" smtClean="0"/>
          </a:p>
          <a:p>
            <a:endParaRPr lang="ru-RU" dirty="0" smtClean="0"/>
          </a:p>
          <a:p>
            <a:r>
              <a:rPr lang="ru-RU" sz="4800" dirty="0" smtClean="0">
                <a:solidFill>
                  <a:srgbClr val="C00000"/>
                </a:solidFill>
                <a:latin typeface="Monotype Corsiva" pitchFamily="66" charset="0"/>
              </a:rPr>
              <a:t>                                            </a:t>
            </a:r>
            <a:r>
              <a:rPr lang="ru-RU" sz="4800" dirty="0" err="1" smtClean="0">
                <a:solidFill>
                  <a:srgbClr val="00B0F0"/>
                </a:solidFill>
                <a:latin typeface="Monotype Corsiva" pitchFamily="66" charset="0"/>
              </a:rPr>
              <a:t>Портфолио</a:t>
            </a:r>
            <a:r>
              <a:rPr lang="ru-RU" sz="4800" dirty="0" smtClean="0">
                <a:solidFill>
                  <a:srgbClr val="00B0F0"/>
                </a:solidFill>
                <a:latin typeface="Monotype Corsiva" pitchFamily="66" charset="0"/>
              </a:rPr>
              <a:t> воспитателя</a:t>
            </a:r>
            <a:endParaRPr lang="ru-RU" sz="4800" dirty="0">
              <a:solidFill>
                <a:srgbClr val="00B0F0"/>
              </a:solidFill>
              <a:latin typeface="Monotype Corsiva" pitchFamily="66" charset="0"/>
            </a:endParaRPr>
          </a:p>
        </p:txBody>
      </p:sp>
      <p:sp>
        <p:nvSpPr>
          <p:cNvPr id="9" name="Прямоугольник 8"/>
          <p:cNvSpPr/>
          <p:nvPr/>
        </p:nvSpPr>
        <p:spPr>
          <a:xfrm>
            <a:off x="2847874" y="3244334"/>
            <a:ext cx="6077176" cy="2677656"/>
          </a:xfrm>
          <a:prstGeom prst="rect">
            <a:avLst/>
          </a:prstGeom>
        </p:spPr>
        <p:txBody>
          <a:bodyPr wrap="non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2400" dirty="0" smtClean="0"/>
              <a:t>                   </a:t>
            </a:r>
            <a:r>
              <a:rPr lang="ru-RU" sz="2400" dirty="0" err="1" smtClean="0">
                <a:solidFill>
                  <a:schemeClr val="accent1">
                    <a:lumMod val="75000"/>
                  </a:schemeClr>
                </a:solidFill>
              </a:rPr>
              <a:t>Шамазовой</a:t>
            </a:r>
            <a:r>
              <a:rPr lang="ru-RU" sz="2400" dirty="0" smtClean="0">
                <a:solidFill>
                  <a:schemeClr val="accent1">
                    <a:lumMod val="75000"/>
                  </a:schemeClr>
                </a:solidFill>
              </a:rPr>
              <a:t> Гузель </a:t>
            </a:r>
            <a:r>
              <a:rPr lang="ru-RU" sz="2400" dirty="0" err="1" smtClean="0">
                <a:solidFill>
                  <a:schemeClr val="accent1">
                    <a:lumMod val="75000"/>
                  </a:schemeClr>
                </a:solidFill>
              </a:rPr>
              <a:t>Рустемовны</a:t>
            </a:r>
            <a:endParaRPr lang="ru-RU" sz="2400" dirty="0">
              <a:solidFill>
                <a:schemeClr val="accent1">
                  <a:lumMod val="75000"/>
                </a:schemeClr>
              </a:solidFill>
            </a:endParaRPr>
          </a:p>
        </p:txBody>
      </p:sp>
      <p:sp>
        <p:nvSpPr>
          <p:cNvPr id="10" name="Прямоугольник 9"/>
          <p:cNvSpPr/>
          <p:nvPr/>
        </p:nvSpPr>
        <p:spPr>
          <a:xfrm>
            <a:off x="4211960" y="3356992"/>
            <a:ext cx="1085554" cy="3231654"/>
          </a:xfrm>
          <a:prstGeom prst="rect">
            <a:avLst/>
          </a:prstGeom>
        </p:spPr>
        <p:txBody>
          <a:bodyPr wrap="none">
            <a:spAutoFit/>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sz="2000" smtClean="0"/>
              <a:t>  </a:t>
            </a:r>
            <a:r>
              <a:rPr lang="ru-RU" sz="2400" smtClean="0">
                <a:solidFill>
                  <a:schemeClr val="accent1">
                    <a:lumMod val="75000"/>
                  </a:schemeClr>
                </a:solidFill>
              </a:rPr>
              <a:t>2016г</a:t>
            </a:r>
            <a:r>
              <a:rPr lang="ru-RU" dirty="0" smtClean="0"/>
              <a:t>.</a:t>
            </a:r>
            <a:endParaRPr lang="ru-RU" dirty="0"/>
          </a:p>
        </p:txBody>
      </p:sp>
    </p:spTree>
  </p:cSld>
  <p:clrMapOvr>
    <a:masterClrMapping/>
  </p:clrMapOvr>
  <p:transition advTm="3000">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2370" name="Rectangle 2"/>
          <p:cNvSpPr>
            <a:spLocks noGrp="1" noChangeArrowheads="1"/>
          </p:cNvSpPr>
          <p:nvPr>
            <p:ph type="title" idx="4294967295"/>
          </p:nvPr>
        </p:nvSpPr>
        <p:spPr>
          <a:xfrm>
            <a:off x="899592" y="5445224"/>
            <a:ext cx="8244408" cy="1223864"/>
          </a:xfrm>
        </p:spPr>
        <p:txBody>
          <a:bodyPr>
            <a:normAutofit fontScale="90000"/>
          </a:bodyPr>
          <a:lstStyle/>
          <a:p>
            <a:pPr algn="ctr" eaLnBrk="1" hangingPunct="1">
              <a:defRPr/>
            </a:pPr>
            <a:r>
              <a:rPr lang="ru-RU" sz="2000" dirty="0" smtClean="0"/>
              <a:t> </a:t>
            </a: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solidFill>
                  <a:srgbClr val="EFFF1D"/>
                </a:solidFill>
              </a:rPr>
              <a:t/>
            </a:r>
            <a:br>
              <a:rPr lang="ru-RU" sz="2000" b="1" dirty="0" smtClean="0">
                <a:solidFill>
                  <a:srgbClr val="EFFF1D"/>
                </a:solidFill>
              </a:rPr>
            </a:br>
            <a:r>
              <a:rPr lang="ru-RU" sz="2800" b="1" dirty="0" smtClean="0">
                <a:solidFill>
                  <a:schemeClr val="tx2">
                    <a:lumMod val="75000"/>
                  </a:schemeClr>
                </a:solidFill>
              </a:rPr>
              <a:t>Современные подходы к организации физического воспитания</a:t>
            </a:r>
            <a:br>
              <a:rPr lang="ru-RU" sz="2800" b="1" dirty="0" smtClean="0">
                <a:solidFill>
                  <a:schemeClr val="tx2">
                    <a:lumMod val="75000"/>
                  </a:schemeClr>
                </a:solidFill>
              </a:rPr>
            </a:br>
            <a:r>
              <a:rPr lang="ru-RU" sz="2800" b="1" dirty="0" smtClean="0">
                <a:solidFill>
                  <a:schemeClr val="tx2">
                    <a:lumMod val="75000"/>
                  </a:schemeClr>
                </a:solidFill>
              </a:rPr>
              <a:t> и формирования культуры здоровья дошкольников в совместной деятельности ДОУ и семьи</a:t>
            </a:r>
          </a:p>
        </p:txBody>
      </p:sp>
      <p:sp>
        <p:nvSpPr>
          <p:cNvPr id="442372" name="WordArt 4"/>
          <p:cNvSpPr>
            <a:spLocks noChangeArrowheads="1" noChangeShapeType="1" noTextEdit="1"/>
          </p:cNvSpPr>
          <p:nvPr/>
        </p:nvSpPr>
        <p:spPr bwMode="auto">
          <a:xfrm>
            <a:off x="1143000" y="457200"/>
            <a:ext cx="6477000" cy="2362200"/>
          </a:xfrm>
          <a:prstGeom prst="rect">
            <a:avLst/>
          </a:prstGeom>
        </p:spPr>
        <p:txBody>
          <a:bodyPr wrap="none" fromWordArt="1">
            <a:prstTxWarp prst="textCascadeUp">
              <a:avLst>
                <a:gd name="adj" fmla="val 59667"/>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ru-RU" sz="3600" kern="10">
                <a:ln w="9525">
                  <a:round/>
                  <a:headEnd/>
                  <a:tailEnd/>
                </a:ln>
                <a:gradFill rotWithShape="1">
                  <a:gsLst>
                    <a:gs pos="0">
                      <a:srgbClr val="FFE701"/>
                    </a:gs>
                    <a:gs pos="100000">
                      <a:srgbClr val="FE3E02"/>
                    </a:gs>
                  </a:gsLst>
                  <a:lin ang="5400000" scaled="1"/>
                </a:gradFill>
                <a:latin typeface="Impact"/>
              </a:rPr>
              <a:t>«Детский сад </a:t>
            </a:r>
          </a:p>
          <a:p>
            <a:pPr algn="ctr"/>
            <a:r>
              <a:rPr lang="ru-RU" sz="3600" kern="10">
                <a:ln w="9525">
                  <a:round/>
                  <a:headEnd/>
                  <a:tailEnd/>
                </a:ln>
                <a:gradFill rotWithShape="1">
                  <a:gsLst>
                    <a:gs pos="0">
                      <a:srgbClr val="FFE701"/>
                    </a:gs>
                    <a:gs pos="100000">
                      <a:srgbClr val="FE3E02"/>
                    </a:gs>
                  </a:gsLst>
                  <a:lin ang="5400000" scaled="1"/>
                </a:gradFill>
                <a:latin typeface="Impact"/>
              </a:rPr>
              <a:t>здоровой семье рад!»</a:t>
            </a:r>
          </a:p>
        </p:txBody>
      </p:sp>
      <p:pic>
        <p:nvPicPr>
          <p:cNvPr id="11268" name="Picture 6" descr="CHEESE3"/>
          <p:cNvPicPr>
            <a:picLocks noChangeAspect="1" noChangeArrowheads="1" noCrop="1"/>
          </p:cNvPicPr>
          <p:nvPr/>
        </p:nvPicPr>
        <p:blipFill>
          <a:blip r:embed="rId3" cstate="print"/>
          <a:srcRect/>
          <a:stretch>
            <a:fillRect/>
          </a:stretch>
        </p:blipFill>
        <p:spPr bwMode="auto">
          <a:xfrm>
            <a:off x="7391400" y="1981200"/>
            <a:ext cx="1428750" cy="1524000"/>
          </a:xfrm>
          <a:prstGeom prst="rect">
            <a:avLst/>
          </a:prstGeom>
          <a:noFill/>
          <a:ln w="9525">
            <a:noFill/>
            <a:miter lim="800000"/>
            <a:headEnd/>
            <a:tailEnd/>
          </a:ln>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42372"/>
                                        </p:tgtEl>
                                        <p:attrNameLst>
                                          <p:attrName>style.visibility</p:attrName>
                                        </p:attrNameLst>
                                      </p:cBhvr>
                                      <p:to>
                                        <p:strVal val="visible"/>
                                      </p:to>
                                    </p:set>
                                    <p:anim calcmode="lin" valueType="num">
                                      <p:cBhvr>
                                        <p:cTn id="7" dur="2000" fill="hold"/>
                                        <p:tgtEl>
                                          <p:spTgt spid="442372"/>
                                        </p:tgtEl>
                                        <p:attrNameLst>
                                          <p:attrName>ppt_x</p:attrName>
                                        </p:attrNameLst>
                                      </p:cBhvr>
                                      <p:tavLst>
                                        <p:tav tm="0">
                                          <p:val>
                                            <p:strVal val="#ppt_x-.2"/>
                                          </p:val>
                                        </p:tav>
                                        <p:tav tm="100000">
                                          <p:val>
                                            <p:strVal val="#ppt_x"/>
                                          </p:val>
                                        </p:tav>
                                      </p:tavLst>
                                    </p:anim>
                                    <p:anim calcmode="lin" valueType="num">
                                      <p:cBhvr>
                                        <p:cTn id="8" dur="2000" fill="hold"/>
                                        <p:tgtEl>
                                          <p:spTgt spid="442372"/>
                                        </p:tgtEl>
                                        <p:attrNameLst>
                                          <p:attrName>ppt_y</p:attrName>
                                        </p:attrNameLst>
                                      </p:cBhvr>
                                      <p:tavLst>
                                        <p:tav tm="0">
                                          <p:val>
                                            <p:strVal val="#ppt_y"/>
                                          </p:val>
                                        </p:tav>
                                        <p:tav tm="100000">
                                          <p:val>
                                            <p:strVal val="#ppt_y"/>
                                          </p:val>
                                        </p:tav>
                                      </p:tavLst>
                                    </p:anim>
                                    <p:animEffect transition="in" filter="wipe(right)" prLst="gradientSize: 0.1">
                                      <p:cBhvr>
                                        <p:cTn id="9" dur="2000"/>
                                        <p:tgtEl>
                                          <p:spTgt spid="442372"/>
                                        </p:tgtEl>
                                      </p:cBhvr>
                                    </p:animEffect>
                                  </p:childTnLst>
                                </p:cTn>
                              </p:par>
                            </p:childTnLst>
                          </p:cTn>
                        </p:par>
                        <p:par>
                          <p:cTn id="10" fill="hold">
                            <p:stCondLst>
                              <p:cond delay="2000"/>
                            </p:stCondLst>
                            <p:childTnLst>
                              <p:par>
                                <p:cTn id="11" presetID="7" presetClass="entr" presetSubtype="4" fill="hold" grpId="0" nodeType="afterEffect">
                                  <p:stCondLst>
                                    <p:cond delay="0"/>
                                  </p:stCondLst>
                                  <p:childTnLst>
                                    <p:set>
                                      <p:cBhvr>
                                        <p:cTn id="12" dur="1" fill="hold">
                                          <p:stCondLst>
                                            <p:cond delay="0"/>
                                          </p:stCondLst>
                                        </p:cTn>
                                        <p:tgtEl>
                                          <p:spTgt spid="442370"/>
                                        </p:tgtEl>
                                        <p:attrNameLst>
                                          <p:attrName>style.visibility</p:attrName>
                                        </p:attrNameLst>
                                      </p:cBhvr>
                                      <p:to>
                                        <p:strVal val="visible"/>
                                      </p:to>
                                    </p:set>
                                    <p:anim calcmode="lin" valueType="num">
                                      <p:cBhvr additive="base">
                                        <p:cTn id="13" dur="2000" fill="hold"/>
                                        <p:tgtEl>
                                          <p:spTgt spid="442370"/>
                                        </p:tgtEl>
                                        <p:attrNameLst>
                                          <p:attrName>ppt_x</p:attrName>
                                        </p:attrNameLst>
                                      </p:cBhvr>
                                      <p:tavLst>
                                        <p:tav tm="0">
                                          <p:val>
                                            <p:strVal val="#ppt_x"/>
                                          </p:val>
                                        </p:tav>
                                        <p:tav tm="100000">
                                          <p:val>
                                            <p:strVal val="#ppt_x"/>
                                          </p:val>
                                        </p:tav>
                                      </p:tavLst>
                                    </p:anim>
                                    <p:anim calcmode="lin" valueType="num">
                                      <p:cBhvr additive="base">
                                        <p:cTn id="14" dur="2000" fill="hold"/>
                                        <p:tgtEl>
                                          <p:spTgt spid="442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0" grpId="0"/>
      <p:bldP spid="44237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305800" cy="504056"/>
          </a:xfrm>
        </p:spPr>
        <p:txBody>
          <a:bodyPr>
            <a:normAutofit fontScale="90000"/>
          </a:bodyPr>
          <a:lstStyle/>
          <a:p>
            <a:r>
              <a:rPr lang="ru-RU" dirty="0" smtClean="0"/>
              <a:t>                     </a:t>
            </a:r>
            <a:r>
              <a:rPr lang="ru-RU" sz="2700" dirty="0" smtClean="0">
                <a:latin typeface="Monotype Corsiva" pitchFamily="66" charset="0"/>
              </a:rPr>
              <a:t>Я- мастер своего дела!</a:t>
            </a:r>
            <a:endParaRPr lang="ru-RU" sz="2700" dirty="0">
              <a:latin typeface="Monotype Corsiva" pitchFamily="66" charset="0"/>
            </a:endParaRPr>
          </a:p>
        </p:txBody>
      </p:sp>
      <p:pic>
        <p:nvPicPr>
          <p:cNvPr id="3" name="Рисунок 2" descr="http://im0-tub-ru.yandex.net/i?id=2ca486cd3e40db17ca2279c278995e66-126-144&amp;n=21"/>
          <p:cNvPicPr/>
          <p:nvPr/>
        </p:nvPicPr>
        <p:blipFill>
          <a:blip r:embed="rId2" cstate="print"/>
          <a:srcRect/>
          <a:stretch>
            <a:fillRect/>
          </a:stretch>
        </p:blipFill>
        <p:spPr bwMode="auto">
          <a:xfrm>
            <a:off x="7715250" y="692696"/>
            <a:ext cx="1428750" cy="1428750"/>
          </a:xfrm>
          <a:prstGeom prst="rect">
            <a:avLst/>
          </a:prstGeom>
          <a:noFill/>
          <a:ln w="9525">
            <a:noFill/>
            <a:miter lim="800000"/>
            <a:headEnd/>
            <a:tailEnd/>
          </a:ln>
        </p:spPr>
      </p:pic>
      <p:pic>
        <p:nvPicPr>
          <p:cNvPr id="4" name="Рисунок 3" descr="http://im3-tub-ru.yandex.net/i?id=6a20e9eaa47ca27b12e88ae714273339-26-144&amp;n=21"/>
          <p:cNvPicPr/>
          <p:nvPr/>
        </p:nvPicPr>
        <p:blipFill>
          <a:blip r:embed="rId3" cstate="print"/>
          <a:srcRect/>
          <a:stretch>
            <a:fillRect/>
          </a:stretch>
        </p:blipFill>
        <p:spPr bwMode="auto">
          <a:xfrm>
            <a:off x="467544" y="5013176"/>
            <a:ext cx="1076325" cy="1428750"/>
          </a:xfrm>
          <a:prstGeom prst="rect">
            <a:avLst/>
          </a:prstGeom>
          <a:noFill/>
        </p:spPr>
      </p:pic>
      <p:sp>
        <p:nvSpPr>
          <p:cNvPr id="5121" name="Rectangle 1"/>
          <p:cNvSpPr>
            <a:spLocks noChangeArrowheads="1"/>
          </p:cNvSpPr>
          <p:nvPr/>
        </p:nvSpPr>
        <p:spPr bwMode="auto">
          <a:xfrm>
            <a:off x="1403648" y="1052736"/>
            <a:ext cx="6336704" cy="58984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a:t>
            </a: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Свою педагогическую деятельность начала  с 1985 года по распределению в город Казань, где проработала в течении 3-х лет воспитателем. Вернувшись в 1988 году в город Чистополь начала педагогическую деятельность в детском саду №27, где в настоящее время и работаю. В течении многих лет я работаю над методической темой: « Растем здоровыми». Эта тема очень актуальна и вопрос оздоровления детей является основной задачей воспитания и приобщения детей к здоровому образу жизни.</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       Я поставила перед собой задачи: </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-Охрана и укрепление здоровья детей;</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-Формирование жизненно - необходимых двигательных умений и навыков;</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-Создание условий в группе и в ДОУ;</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-Воспитание потребности в здоровом образе жизни;</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-Обеспечение физического и психического благополучия;</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      Особое место в моей работе отводится закаливанию. Это одна из форм профилактических мероприятий по укреплению здоровья детей. Использую контрастные обливания ног, ходьба по дорожке здоровья, обтирание варежкой,      упражнения с использованием нестандартного оборудования, сделанного своими руками («</a:t>
            </a:r>
            <a:r>
              <a:rPr kumimoji="0" lang="ru-RU" sz="1600" b="0" i="0" u="none" strike="noStrike" cap="none" normalizeH="0" baseline="0" dirty="0" err="1" smtClean="0">
                <a:ln>
                  <a:noFill/>
                </a:ln>
                <a:solidFill>
                  <a:srgbClr val="002060"/>
                </a:solidFill>
                <a:effectLst/>
                <a:latin typeface="Monotype Corsiva" pitchFamily="66" charset="0"/>
                <a:ea typeface="Times New Roman" pitchFamily="18" charset="0"/>
                <a:cs typeface="Arial" pitchFamily="34" charset="0"/>
              </a:rPr>
              <a:t>Гантельки</a:t>
            </a: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 «Султанчики», «Дорожки с пуговицами»).</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     Работая по своей методической теме, параллельно участвую в жизни детского сада. Выступаю с докладами на семинарах – практикумах. </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     За свою педагогическую деятельность достигла определенных результатов, но многое еще предстоит сделать для полного осуществления задач физического воспитания детей.</a:t>
            </a: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advTm="4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pPr eaLnBrk="1" hangingPunct="1">
              <a:defRPr/>
            </a:pPr>
            <a:r>
              <a:rPr lang="ru-RU" smtClean="0"/>
              <a:t> </a:t>
            </a:r>
          </a:p>
        </p:txBody>
      </p:sp>
      <p:sp>
        <p:nvSpPr>
          <p:cNvPr id="450563" name="Rectangle 3"/>
          <p:cNvSpPr>
            <a:spLocks noGrp="1" noChangeArrowheads="1"/>
          </p:cNvSpPr>
          <p:nvPr>
            <p:ph type="body" idx="1"/>
          </p:nvPr>
        </p:nvSpPr>
        <p:spPr>
          <a:xfrm>
            <a:off x="395536" y="1196752"/>
            <a:ext cx="5256584" cy="3744416"/>
          </a:xfrm>
        </p:spPr>
        <p:txBody>
          <a:bodyPr>
            <a:normAutofit fontScale="77500" lnSpcReduction="20000"/>
          </a:bodyPr>
          <a:lstStyle/>
          <a:p>
            <a:pPr eaLnBrk="1" hangingPunct="1">
              <a:lnSpc>
                <a:spcPct val="80000"/>
              </a:lnSpc>
              <a:defRPr/>
            </a:pPr>
            <a:r>
              <a:rPr lang="ru-RU" sz="2800" b="1" dirty="0" smtClean="0">
                <a:solidFill>
                  <a:schemeClr val="accent1">
                    <a:lumMod val="75000"/>
                  </a:schemeClr>
                </a:solidFill>
                <a:hlinkClick r:id="rId3" action="ppaction://hlinksldjump"/>
              </a:rPr>
              <a:t>пособий для физкультурных зон</a:t>
            </a:r>
            <a:endParaRPr lang="ru-RU" sz="2800" b="1" dirty="0" smtClean="0">
              <a:solidFill>
                <a:schemeClr val="accent1">
                  <a:lumMod val="75000"/>
                </a:schemeClr>
              </a:solidFill>
            </a:endParaRPr>
          </a:p>
          <a:p>
            <a:pPr eaLnBrk="1" hangingPunct="1">
              <a:lnSpc>
                <a:spcPct val="80000"/>
              </a:lnSpc>
              <a:defRPr/>
            </a:pPr>
            <a:endParaRPr lang="ru-RU" sz="2800" b="1" dirty="0" smtClean="0">
              <a:solidFill>
                <a:schemeClr val="accent1">
                  <a:lumMod val="75000"/>
                </a:schemeClr>
              </a:solidFill>
            </a:endParaRPr>
          </a:p>
          <a:p>
            <a:pPr eaLnBrk="1" hangingPunct="1">
              <a:lnSpc>
                <a:spcPct val="80000"/>
              </a:lnSpc>
              <a:defRPr/>
            </a:pPr>
            <a:r>
              <a:rPr lang="ru-RU" sz="2800" b="1" dirty="0" smtClean="0">
                <a:solidFill>
                  <a:schemeClr val="accent1">
                    <a:lumMod val="75000"/>
                  </a:schemeClr>
                </a:solidFill>
                <a:hlinkClick r:id="rId4" action="ppaction://hlinksldjump"/>
              </a:rPr>
              <a:t>Участие в совместных спортивных праздниках</a:t>
            </a:r>
          </a:p>
          <a:p>
            <a:pPr eaLnBrk="1" hangingPunct="1">
              <a:lnSpc>
                <a:spcPct val="80000"/>
              </a:lnSpc>
              <a:defRPr/>
            </a:pPr>
            <a:endParaRPr lang="ru-RU" sz="2800" b="1" dirty="0" smtClean="0">
              <a:solidFill>
                <a:schemeClr val="accent1">
                  <a:lumMod val="75000"/>
                </a:schemeClr>
              </a:solidFill>
            </a:endParaRPr>
          </a:p>
          <a:p>
            <a:pPr eaLnBrk="1" hangingPunct="1">
              <a:lnSpc>
                <a:spcPct val="80000"/>
              </a:lnSpc>
              <a:defRPr/>
            </a:pPr>
            <a:r>
              <a:rPr lang="ru-RU" sz="2800" b="1" dirty="0" smtClean="0">
                <a:solidFill>
                  <a:schemeClr val="accent1">
                    <a:lumMod val="75000"/>
                  </a:schemeClr>
                </a:solidFill>
                <a:hlinkClick r:id="" action="ppaction://noaction"/>
              </a:rPr>
              <a:t>Посещение родителями физкультурных занятий</a:t>
            </a:r>
          </a:p>
          <a:p>
            <a:pPr eaLnBrk="1" hangingPunct="1">
              <a:lnSpc>
                <a:spcPct val="80000"/>
              </a:lnSpc>
              <a:buFont typeface="Wingdings" pitchFamily="2" charset="2"/>
              <a:buNone/>
              <a:defRPr/>
            </a:pPr>
            <a:endParaRPr lang="ru-RU" sz="2800" b="1" dirty="0" smtClean="0">
              <a:solidFill>
                <a:schemeClr val="accent1">
                  <a:lumMod val="75000"/>
                </a:schemeClr>
              </a:solidFill>
            </a:endParaRPr>
          </a:p>
          <a:p>
            <a:pPr>
              <a:lnSpc>
                <a:spcPct val="80000"/>
              </a:lnSpc>
              <a:defRPr/>
            </a:pPr>
            <a:r>
              <a:rPr lang="ru-RU" sz="2800" b="1" dirty="0" smtClean="0">
                <a:solidFill>
                  <a:schemeClr val="accent1">
                    <a:lumMod val="75000"/>
                  </a:schemeClr>
                </a:solidFill>
                <a:hlinkClick r:id="rId5" action="ppaction://hlinksldjump"/>
              </a:rPr>
              <a:t>Совместное оформление физкультурных уголков в группах </a:t>
            </a:r>
            <a:endParaRPr lang="ru-RU" sz="2800" b="1" dirty="0" smtClean="0">
              <a:solidFill>
                <a:schemeClr val="accent1">
                  <a:lumMod val="75000"/>
                </a:schemeClr>
              </a:solidFill>
            </a:endParaRPr>
          </a:p>
          <a:p>
            <a:pPr>
              <a:lnSpc>
                <a:spcPct val="80000"/>
              </a:lnSpc>
              <a:buNone/>
              <a:defRPr/>
            </a:pPr>
            <a:endParaRPr lang="ru-RU" sz="2800" b="1" dirty="0" smtClean="0">
              <a:solidFill>
                <a:schemeClr val="accent1">
                  <a:lumMod val="75000"/>
                </a:schemeClr>
              </a:solidFill>
            </a:endParaRPr>
          </a:p>
          <a:p>
            <a:pPr>
              <a:lnSpc>
                <a:spcPct val="80000"/>
              </a:lnSpc>
              <a:defRPr/>
            </a:pPr>
            <a:r>
              <a:rPr lang="ru-RU" sz="2800" b="1" dirty="0" smtClean="0">
                <a:solidFill>
                  <a:schemeClr val="accent1">
                    <a:lumMod val="75000"/>
                  </a:schemeClr>
                </a:solidFill>
                <a:hlinkClick r:id="rId3" action="ppaction://hlinksldjump"/>
              </a:rPr>
              <a:t>Изготовление родителями </a:t>
            </a:r>
            <a:endParaRPr lang="ru-RU" sz="2800" dirty="0" smtClean="0">
              <a:solidFill>
                <a:schemeClr val="accent1">
                  <a:lumMod val="75000"/>
                </a:schemeClr>
              </a:solidFill>
            </a:endParaRPr>
          </a:p>
        </p:txBody>
      </p:sp>
      <p:sp>
        <p:nvSpPr>
          <p:cNvPr id="450564" name="WordArt 4"/>
          <p:cNvSpPr>
            <a:spLocks noChangeArrowheads="1" noChangeShapeType="1" noTextEdit="1"/>
          </p:cNvSpPr>
          <p:nvPr/>
        </p:nvSpPr>
        <p:spPr bwMode="auto">
          <a:xfrm>
            <a:off x="1143000" y="381000"/>
            <a:ext cx="6934200" cy="685800"/>
          </a:xfrm>
          <a:prstGeom prst="rect">
            <a:avLst/>
          </a:prstGeom>
        </p:spPr>
        <p:txBody>
          <a:bodyPr wrap="none" fromWordArt="1">
            <a:prstTxWarp prst="textPlain">
              <a:avLst>
                <a:gd name="adj" fmla="val 50000"/>
              </a:avLst>
            </a:prstTxWarp>
          </a:bodyPr>
          <a:lstStyle/>
          <a:p>
            <a:pPr algn="ctr"/>
            <a:r>
              <a:rPr lang="ru-RU" sz="32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Формы сотрудничества</a:t>
            </a:r>
          </a:p>
        </p:txBody>
      </p:sp>
      <p:pic>
        <p:nvPicPr>
          <p:cNvPr id="14341" name="Picture 7" descr="CHEESE3"/>
          <p:cNvPicPr>
            <a:picLocks noChangeAspect="1" noChangeArrowheads="1" noCrop="1"/>
          </p:cNvPicPr>
          <p:nvPr/>
        </p:nvPicPr>
        <p:blipFill>
          <a:blip r:embed="rId6" cstate="print"/>
          <a:srcRect/>
          <a:stretch>
            <a:fillRect/>
          </a:stretch>
        </p:blipFill>
        <p:spPr bwMode="auto">
          <a:xfrm>
            <a:off x="7391400" y="5181600"/>
            <a:ext cx="1428750" cy="1524000"/>
          </a:xfrm>
          <a:prstGeom prst="rect">
            <a:avLst/>
          </a:prstGeom>
          <a:noFill/>
          <a:ln w="9525">
            <a:noFill/>
            <a:miter lim="800000"/>
            <a:headEnd/>
            <a:tailEnd/>
          </a:ln>
        </p:spPr>
      </p:pic>
      <p:pic>
        <p:nvPicPr>
          <p:cNvPr id="6" name="Рисунок 5" descr="C:\Documents and Settings\Роберт\Рабочий стол\SCX-3200_20141207_11195907.jpg"/>
          <p:cNvPicPr/>
          <p:nvPr/>
        </p:nvPicPr>
        <p:blipFill>
          <a:blip r:embed="rId7" cstate="print"/>
          <a:srcRect/>
          <a:stretch>
            <a:fillRect/>
          </a:stretch>
        </p:blipFill>
        <p:spPr bwMode="auto">
          <a:xfrm>
            <a:off x="5868144" y="1844824"/>
            <a:ext cx="2808312"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50564"/>
                                        </p:tgtEl>
                                        <p:attrNameLst>
                                          <p:attrName>style.visibility</p:attrName>
                                        </p:attrNameLst>
                                      </p:cBhvr>
                                      <p:to>
                                        <p:strVal val="visible"/>
                                      </p:to>
                                    </p:set>
                                    <p:anim calcmode="lin" valueType="num">
                                      <p:cBhvr>
                                        <p:cTn id="7" dur="2000" fill="hold"/>
                                        <p:tgtEl>
                                          <p:spTgt spid="450564"/>
                                        </p:tgtEl>
                                        <p:attrNameLst>
                                          <p:attrName>ppt_x</p:attrName>
                                        </p:attrNameLst>
                                      </p:cBhvr>
                                      <p:tavLst>
                                        <p:tav tm="0">
                                          <p:val>
                                            <p:strVal val="#ppt_x-.2"/>
                                          </p:val>
                                        </p:tav>
                                        <p:tav tm="100000">
                                          <p:val>
                                            <p:strVal val="#ppt_x"/>
                                          </p:val>
                                        </p:tav>
                                      </p:tavLst>
                                    </p:anim>
                                    <p:anim calcmode="lin" valueType="num">
                                      <p:cBhvr>
                                        <p:cTn id="8" dur="2000" fill="hold"/>
                                        <p:tgtEl>
                                          <p:spTgt spid="45056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50564"/>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450563">
                                            <p:txEl>
                                              <p:pRg st="0" end="0"/>
                                            </p:txEl>
                                          </p:spTgt>
                                        </p:tgtEl>
                                        <p:attrNameLst>
                                          <p:attrName>style.visibility</p:attrName>
                                        </p:attrNameLst>
                                      </p:cBhvr>
                                      <p:to>
                                        <p:strVal val="visible"/>
                                      </p:to>
                                    </p:set>
                                    <p:animEffect transition="in" filter="fade">
                                      <p:cBhvr>
                                        <p:cTn id="13" dur="2000"/>
                                        <p:tgtEl>
                                          <p:spTgt spid="450563">
                                            <p:txEl>
                                              <p:pRg st="0" end="0"/>
                                            </p:txEl>
                                          </p:spTgt>
                                        </p:tgtEl>
                                      </p:cBhvr>
                                    </p:animEffect>
                                  </p:childTnLst>
                                </p:cTn>
                              </p:par>
                            </p:childTnLst>
                          </p:cTn>
                        </p:par>
                        <p:par>
                          <p:cTn id="14" fill="hold">
                            <p:stCondLst>
                              <p:cond delay="4000"/>
                            </p:stCondLst>
                            <p:childTnLst>
                              <p:par>
                                <p:cTn id="15" presetID="10" presetClass="entr" presetSubtype="0" fill="hold" nodeType="afterEffect">
                                  <p:stCondLst>
                                    <p:cond delay="0"/>
                                  </p:stCondLst>
                                  <p:childTnLst>
                                    <p:set>
                                      <p:cBhvr>
                                        <p:cTn id="16" dur="1" fill="hold">
                                          <p:stCondLst>
                                            <p:cond delay="0"/>
                                          </p:stCondLst>
                                        </p:cTn>
                                        <p:tgtEl>
                                          <p:spTgt spid="450563">
                                            <p:txEl>
                                              <p:pRg st="2" end="2"/>
                                            </p:txEl>
                                          </p:spTgt>
                                        </p:tgtEl>
                                        <p:attrNameLst>
                                          <p:attrName>style.visibility</p:attrName>
                                        </p:attrNameLst>
                                      </p:cBhvr>
                                      <p:to>
                                        <p:strVal val="visible"/>
                                      </p:to>
                                    </p:set>
                                    <p:animEffect transition="in" filter="fade">
                                      <p:cBhvr>
                                        <p:cTn id="17" dur="2000"/>
                                        <p:tgtEl>
                                          <p:spTgt spid="450563">
                                            <p:txEl>
                                              <p:pRg st="2" end="2"/>
                                            </p:txEl>
                                          </p:spTgt>
                                        </p:tgtEl>
                                      </p:cBhvr>
                                    </p:animEffect>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450563">
                                            <p:txEl>
                                              <p:pRg st="4" end="4"/>
                                            </p:txEl>
                                          </p:spTgt>
                                        </p:tgtEl>
                                        <p:attrNameLst>
                                          <p:attrName>style.visibility</p:attrName>
                                        </p:attrNameLst>
                                      </p:cBhvr>
                                      <p:to>
                                        <p:strVal val="visible"/>
                                      </p:to>
                                    </p:set>
                                    <p:animEffect transition="in" filter="fade">
                                      <p:cBhvr>
                                        <p:cTn id="21" dur="2000"/>
                                        <p:tgtEl>
                                          <p:spTgt spid="450563">
                                            <p:txEl>
                                              <p:pRg st="4" end="4"/>
                                            </p:txEl>
                                          </p:spTgt>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450563">
                                            <p:txEl>
                                              <p:pRg st="8" end="8"/>
                                            </p:txEl>
                                          </p:spTgt>
                                        </p:tgtEl>
                                        <p:attrNameLst>
                                          <p:attrName>style.visibility</p:attrName>
                                        </p:attrNameLst>
                                      </p:cBhvr>
                                      <p:to>
                                        <p:strVal val="visible"/>
                                      </p:to>
                                    </p:set>
                                    <p:animEffect transition="in" filter="fade">
                                      <p:cBhvr>
                                        <p:cTn id="25" dur="2000"/>
                                        <p:tgtEl>
                                          <p:spTgt spid="450563">
                                            <p:txEl>
                                              <p:pRg st="8" end="8"/>
                                            </p:txEl>
                                          </p:spTgt>
                                        </p:tgtEl>
                                      </p:cBhvr>
                                    </p:animEffect>
                                  </p:childTnLst>
                                </p:cTn>
                              </p:par>
                            </p:childTnLst>
                          </p:cTn>
                        </p:par>
                        <p:par>
                          <p:cTn id="26" fill="hold">
                            <p:stCondLst>
                              <p:cond delay="10000"/>
                            </p:stCondLst>
                            <p:childTnLst>
                              <p:par>
                                <p:cTn id="27" presetID="10" presetClass="entr" presetSubtype="0" fill="hold" nodeType="afterEffect">
                                  <p:stCondLst>
                                    <p:cond delay="0"/>
                                  </p:stCondLst>
                                  <p:childTnLst>
                                    <p:set>
                                      <p:cBhvr>
                                        <p:cTn id="28" dur="1" fill="hold">
                                          <p:stCondLst>
                                            <p:cond delay="0"/>
                                          </p:stCondLst>
                                        </p:cTn>
                                        <p:tgtEl>
                                          <p:spTgt spid="450563">
                                            <p:txEl>
                                              <p:pRg st="6" end="6"/>
                                            </p:txEl>
                                          </p:spTgt>
                                        </p:tgtEl>
                                        <p:attrNameLst>
                                          <p:attrName>style.visibility</p:attrName>
                                        </p:attrNameLst>
                                      </p:cBhvr>
                                      <p:to>
                                        <p:strVal val="visible"/>
                                      </p:to>
                                    </p:set>
                                    <p:animEffect transition="in" filter="fade">
                                      <p:cBhvr>
                                        <p:cTn id="29" dur="2000"/>
                                        <p:tgtEl>
                                          <p:spTgt spid="450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8017768" cy="432048"/>
          </a:xfrm>
        </p:spPr>
        <p:txBody>
          <a:bodyPr>
            <a:normAutofit fontScale="90000"/>
          </a:bodyPr>
          <a:lstStyle/>
          <a:p>
            <a:r>
              <a:rPr lang="ru-RU" sz="3600" dirty="0" smtClean="0">
                <a:latin typeface="Monotype Corsiva" pitchFamily="66" charset="0"/>
              </a:rPr>
              <a:t>                           </a:t>
            </a:r>
            <a:r>
              <a:rPr lang="ru-RU" sz="2200" dirty="0" smtClean="0">
                <a:latin typeface="Monotype Corsiva" pitchFamily="66" charset="0"/>
              </a:rPr>
              <a:t>Система работы с семьей</a:t>
            </a:r>
            <a:endParaRPr lang="ru-RU" sz="2200" dirty="0">
              <a:latin typeface="Monotype Corsiva" pitchFamily="66" charset="0"/>
            </a:endParaRPr>
          </a:p>
        </p:txBody>
      </p:sp>
      <p:pic>
        <p:nvPicPr>
          <p:cNvPr id="3" name="Рисунок 2" descr="C:\Documents and Settings\Роберт\Рабочий стол\SCX-3200_20141207_11192201.jpg"/>
          <p:cNvPicPr/>
          <p:nvPr/>
        </p:nvPicPr>
        <p:blipFill>
          <a:blip r:embed="rId2" cstate="print"/>
          <a:srcRect/>
          <a:stretch>
            <a:fillRect/>
          </a:stretch>
        </p:blipFill>
        <p:spPr bwMode="auto">
          <a:xfrm>
            <a:off x="3491880" y="3933056"/>
            <a:ext cx="4680520" cy="2592288"/>
          </a:xfrm>
          <a:prstGeom prst="rect">
            <a:avLst/>
          </a:prstGeom>
          <a:noFill/>
          <a:ln w="9525">
            <a:noFill/>
            <a:miter lim="800000"/>
            <a:headEnd/>
            <a:tailEnd/>
          </a:ln>
        </p:spPr>
      </p:pic>
      <p:pic>
        <p:nvPicPr>
          <p:cNvPr id="4" name="Рисунок 3" descr="http://im1-tub-ru.yandex.net/i?id=a2eafa1d0152ac53bf757edfd96eb19b-129-144&amp;n=21"/>
          <p:cNvPicPr/>
          <p:nvPr/>
        </p:nvPicPr>
        <p:blipFill>
          <a:blip r:embed="rId3" cstate="print"/>
          <a:srcRect/>
          <a:stretch>
            <a:fillRect/>
          </a:stretch>
        </p:blipFill>
        <p:spPr bwMode="auto">
          <a:xfrm>
            <a:off x="395536" y="4797152"/>
            <a:ext cx="1600200" cy="1428750"/>
          </a:xfrm>
          <a:prstGeom prst="rect">
            <a:avLst/>
          </a:prstGeom>
          <a:noFill/>
          <a:ln w="9525">
            <a:noFill/>
            <a:miter lim="800000"/>
            <a:headEnd/>
            <a:tailEnd/>
          </a:ln>
        </p:spPr>
      </p:pic>
      <p:pic>
        <p:nvPicPr>
          <p:cNvPr id="5" name="Рисунок 4" descr="http://im3-tub-ru.yandex.net/i?id=e29947e12d81f6ae245060bf145d3261-34-144&amp;n=21"/>
          <p:cNvPicPr/>
          <p:nvPr/>
        </p:nvPicPr>
        <p:blipFill>
          <a:blip r:embed="rId4" cstate="print"/>
          <a:srcRect/>
          <a:stretch>
            <a:fillRect/>
          </a:stretch>
        </p:blipFill>
        <p:spPr bwMode="auto">
          <a:xfrm>
            <a:off x="7812360" y="260648"/>
            <a:ext cx="1009650" cy="1428750"/>
          </a:xfrm>
          <a:prstGeom prst="rect">
            <a:avLst/>
          </a:prstGeom>
          <a:noFill/>
        </p:spPr>
      </p:pic>
      <p:sp>
        <p:nvSpPr>
          <p:cNvPr id="3073" name="Rectangle 1"/>
          <p:cNvSpPr>
            <a:spLocks noChangeArrowheads="1"/>
          </p:cNvSpPr>
          <p:nvPr/>
        </p:nvSpPr>
        <p:spPr bwMode="auto">
          <a:xfrm>
            <a:off x="251520" y="1298033"/>
            <a:ext cx="8568952"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Системы работы с семьей.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Ознакомление родителей с результатами диагностики о состоянии здоровья детей.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Ознакомление родителей с содержанием физкультурно-оздоровительной работы в ДОУ.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Обучение приемам и методам оздоровления детей в домашних условиях.</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Ознакомление родителей с лечебно – профилактическими мероприятиями, проводимыми в ДОУ.</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Для реализации данной системы широко применяю такие формы работы:</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1.)Информационно – просветительская работа ( стенды, консультации, собрания, анкетирования)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2.)Дни открытых дверей.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3.)Совместные праздники, досуги с родителями.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ru-RU" sz="1600" b="0" i="0" u="none" strike="noStrike" cap="none" normalizeH="0" baseline="0" dirty="0" smtClean="0">
                <a:ln>
                  <a:noFill/>
                </a:ln>
                <a:solidFill>
                  <a:srgbClr val="002060"/>
                </a:solidFill>
                <a:effectLst/>
                <a:latin typeface="Monotype Corsiva" pitchFamily="66" charset="0"/>
                <a:ea typeface="Times New Roman" pitchFamily="18" charset="0"/>
                <a:cs typeface="Arial" pitchFamily="34" charset="0"/>
              </a:rPr>
              <a:t>4.)Конкурс детский рисунков.</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3000">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92696"/>
            <a:ext cx="8305800" cy="576064"/>
          </a:xfrm>
        </p:spPr>
        <p:txBody>
          <a:bodyPr>
            <a:normAutofit fontScale="90000"/>
          </a:bodyPr>
          <a:lstStyle/>
          <a:p>
            <a:r>
              <a:rPr lang="ru-RU" sz="4000" dirty="0" smtClean="0">
                <a:latin typeface="Monotype Corsiva" pitchFamily="66" charset="0"/>
              </a:rPr>
              <a:t>                       </a:t>
            </a:r>
            <a:r>
              <a:rPr lang="ru-RU" sz="4000" dirty="0" smtClean="0">
                <a:solidFill>
                  <a:schemeClr val="bg2">
                    <a:lumMod val="50000"/>
                  </a:schemeClr>
                </a:solidFill>
                <a:latin typeface="Monotype Corsiva" pitchFamily="66" charset="0"/>
              </a:rPr>
              <a:t>Движение-это жизнь!</a:t>
            </a:r>
            <a:endParaRPr lang="ru-RU" sz="4000" dirty="0">
              <a:solidFill>
                <a:schemeClr val="bg2">
                  <a:lumMod val="50000"/>
                </a:schemeClr>
              </a:solidFill>
              <a:latin typeface="Monotype Corsiva" pitchFamily="66" charset="0"/>
            </a:endParaRPr>
          </a:p>
        </p:txBody>
      </p:sp>
      <p:pic>
        <p:nvPicPr>
          <p:cNvPr id="3" name="Рисунок 2" descr="C:\Documents and Settings\Robert\Рабочий стол\фото\P9240016.JPG"/>
          <p:cNvPicPr/>
          <p:nvPr/>
        </p:nvPicPr>
        <p:blipFill>
          <a:blip r:embed="rId2" cstate="print"/>
          <a:srcRect/>
          <a:stretch>
            <a:fillRect/>
          </a:stretch>
        </p:blipFill>
        <p:spPr bwMode="auto">
          <a:xfrm>
            <a:off x="3419872" y="2924944"/>
            <a:ext cx="2447925" cy="1676400"/>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pic>
        <p:nvPicPr>
          <p:cNvPr id="4" name="Рисунок 3"/>
          <p:cNvPicPr/>
          <p:nvPr/>
        </p:nvPicPr>
        <p:blipFill>
          <a:blip r:embed="rId3" cstate="print"/>
          <a:srcRect/>
          <a:stretch>
            <a:fillRect/>
          </a:stretch>
        </p:blipFill>
        <p:spPr bwMode="auto">
          <a:xfrm>
            <a:off x="683568" y="1340768"/>
            <a:ext cx="2384845" cy="1438275"/>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pic>
        <p:nvPicPr>
          <p:cNvPr id="5" name="Рисунок 4" descr="C:\Documents and Settings\Robert\Рабочий стол\фото)\P8220291.JPG"/>
          <p:cNvPicPr/>
          <p:nvPr/>
        </p:nvPicPr>
        <p:blipFill>
          <a:blip r:embed="rId4" cstate="print"/>
          <a:srcRect/>
          <a:stretch>
            <a:fillRect/>
          </a:stretch>
        </p:blipFill>
        <p:spPr bwMode="auto">
          <a:xfrm>
            <a:off x="6300192" y="4725144"/>
            <a:ext cx="1928825" cy="1428760"/>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pic>
        <p:nvPicPr>
          <p:cNvPr id="6" name="Рисунок 5" descr="http://im0-tub-ru.yandex.net/i?id=3bd340c98669228a77747da305a19318-123-144&amp;n=21"/>
          <p:cNvPicPr/>
          <p:nvPr/>
        </p:nvPicPr>
        <p:blipFill>
          <a:blip r:embed="rId5" cstate="print"/>
          <a:srcRect/>
          <a:stretch>
            <a:fillRect/>
          </a:stretch>
        </p:blipFill>
        <p:spPr bwMode="auto">
          <a:xfrm>
            <a:off x="683568" y="4581128"/>
            <a:ext cx="2304256" cy="1572766"/>
          </a:xfrm>
          <a:prstGeom prst="round2DiagRect">
            <a:avLst>
              <a:gd name="adj1" fmla="val 16667"/>
              <a:gd name="adj2" fmla="val 0"/>
            </a:avLst>
          </a:prstGeom>
          <a:ln w="88900" cap="sq">
            <a:solidFill>
              <a:schemeClr val="accent2">
                <a:lumMod val="60000"/>
                <a:lumOff val="40000"/>
              </a:schemeClr>
            </a:solidFill>
            <a:miter lim="800000"/>
          </a:ln>
          <a:effectLst>
            <a:outerShdw blurRad="254000" algn="tl" rotWithShape="0">
              <a:srgbClr val="000000">
                <a:alpha val="43000"/>
              </a:srgbClr>
            </a:outerShdw>
          </a:effectLst>
        </p:spPr>
      </p:pic>
      <p:pic>
        <p:nvPicPr>
          <p:cNvPr id="7" name="Рисунок 6" descr="http://im2-tub-ru.yandex.net/i?id=0b265e5f8cf5bd658ea47c88f8859f2a-139-144&amp;n=21"/>
          <p:cNvPicPr/>
          <p:nvPr/>
        </p:nvPicPr>
        <p:blipFill>
          <a:blip r:embed="rId6" cstate="print"/>
          <a:srcRect/>
          <a:stretch>
            <a:fillRect/>
          </a:stretch>
        </p:blipFill>
        <p:spPr bwMode="auto">
          <a:xfrm>
            <a:off x="6372200" y="1556792"/>
            <a:ext cx="1905000" cy="1428750"/>
          </a:xfrm>
          <a:prstGeom prst="round2DiagRect">
            <a:avLst>
              <a:gd name="adj1" fmla="val 16667"/>
              <a:gd name="adj2" fmla="val 0"/>
            </a:avLst>
          </a:prstGeom>
          <a:ln w="88900" cap="sq">
            <a:solidFill>
              <a:schemeClr val="accent3">
                <a:lumMod val="60000"/>
                <a:lumOff val="40000"/>
              </a:schemeClr>
            </a:solidFill>
            <a:miter lim="800000"/>
          </a:ln>
          <a:effectLst>
            <a:outerShdw blurRad="254000" algn="tl" rotWithShape="0">
              <a:srgbClr val="000000">
                <a:alpha val="43000"/>
              </a:srgbClr>
            </a:outerShdw>
          </a:effectLst>
        </p:spPr>
      </p:pic>
    </p:spTree>
  </p:cSld>
  <p:clrMapOvr>
    <a:masterClrMapping/>
  </p:clrMapOvr>
  <p:transition advTm="3000">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WordArt 5"/>
          <p:cNvSpPr>
            <a:spLocks noChangeArrowheads="1" noChangeShapeType="1" noTextEdit="1"/>
          </p:cNvSpPr>
          <p:nvPr/>
        </p:nvSpPr>
        <p:spPr bwMode="auto">
          <a:xfrm>
            <a:off x="539552" y="836712"/>
            <a:ext cx="7992888" cy="3024336"/>
          </a:xfrm>
          <a:prstGeom prst="rect">
            <a:avLst/>
          </a:prstGeom>
        </p:spPr>
        <p:txBody>
          <a:bodyPr wrap="none" fromWordArt="1">
            <a:prstTxWarp prst="textCascadeUp">
              <a:avLst>
                <a:gd name="adj" fmla="val 4957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ru-RU" sz="3600" i="1" kern="10" dirty="0">
                <a:ln w="9525">
                  <a:round/>
                  <a:headEnd/>
                  <a:tailEnd/>
                </a:ln>
                <a:gradFill rotWithShape="1">
                  <a:gsLst>
                    <a:gs pos="0">
                      <a:srgbClr val="FFE701"/>
                    </a:gs>
                    <a:gs pos="100000">
                      <a:srgbClr val="FE3E02"/>
                    </a:gs>
                  </a:gsLst>
                  <a:lin ang="5400000" scaled="1"/>
                </a:gradFill>
                <a:latin typeface="Impact"/>
              </a:rPr>
              <a:t>Спасибо за внимание!</a:t>
            </a:r>
          </a:p>
          <a:p>
            <a:pPr algn="ctr"/>
            <a:r>
              <a:rPr lang="ru-RU" sz="3600" i="1" kern="10" dirty="0">
                <a:ln w="9525">
                  <a:round/>
                  <a:headEnd/>
                  <a:tailEnd/>
                </a:ln>
                <a:gradFill rotWithShape="1">
                  <a:gsLst>
                    <a:gs pos="0">
                      <a:srgbClr val="FFE701"/>
                    </a:gs>
                    <a:gs pos="100000">
                      <a:srgbClr val="FE3E02"/>
                    </a:gs>
                  </a:gsLst>
                  <a:lin ang="5400000" scaled="1"/>
                </a:gradFill>
                <a:latin typeface="Impact"/>
              </a:rPr>
              <a:t>Будьте здоровы!</a:t>
            </a:r>
          </a:p>
        </p:txBody>
      </p:sp>
    </p:spTree>
  </p:cSld>
  <p:clrMapOvr>
    <a:masterClrMapping/>
  </p:clrMapOvr>
  <p:transition advTm="4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1115493"/>
            <a:ext cx="7992888"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Отзыв</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педагогическую деятельность</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воспитателя средней группы МБДОУ №27 «Теремок»</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Шамазовой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Гузель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Рустемовны</a:t>
            </a: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Опыт работы воспитателя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Шамазовой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Гузель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Рустемовны</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убеждает в том, что она подходит очень осознанно и со знанием дела к проблеме физического воспитания и развития детей дошкольного возраста на основе глубокого изучения необходимой научно – методической литературы по указанной проблеме. Воспитатель раскрывает значение физического воспитания в развитии личности ребенка, излагает задачи, средства, формы и методы работы, подчеркивает важное значение двигательной активности как биологической потребности организма ребенка. Воспитатель проводит различные типы физкультурных занятий, различные виды закаливания. Воспитатель правильно отмечает, что успех решения задач физического воспитания дает положительные результаты в единстве с семьей, с этой целью проводились различные мероприятия взаимодействия с семьей.               Хочется пожелать дальнейших творческих успехов в воспитании детей.</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Эксперт: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Чернышова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Е.В.</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Воспитатель 1 квалификационной категории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МБДОУ№27 «Теремок»</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Tm="500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909</TotalTime>
  <Words>558</Words>
  <Application>Microsoft Office PowerPoint</Application>
  <PresentationFormat>Экран (4:3)</PresentationFormat>
  <Paragraphs>80</Paragraphs>
  <Slides>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Муниципальное бюджетное дошкольное образовательное учреждение «Детский сад №27 общеразвивающего вида» «Теремок» г. Чистополь </vt:lpstr>
      <vt:lpstr>            Современные подходы к организации физического воспитания  и формирования культуры здоровья дошкольников в совместной деятельности ДОУ и семьи</vt:lpstr>
      <vt:lpstr>                     Я- мастер своего дела!</vt:lpstr>
      <vt:lpstr> </vt:lpstr>
      <vt:lpstr>                           Система работы с семьей</vt:lpstr>
      <vt:lpstr>                       Движение-это жизнь!</vt:lpstr>
      <vt:lpstr>Слайд 7</vt:lpstr>
      <vt:lpstr>Слайд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Генерал</cp:lastModifiedBy>
  <cp:revision>108</cp:revision>
  <dcterms:created xsi:type="dcterms:W3CDTF">2012-10-14T07:30:05Z</dcterms:created>
  <dcterms:modified xsi:type="dcterms:W3CDTF">2016-02-10T18:30:44Z</dcterms:modified>
</cp:coreProperties>
</file>