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4" r:id="rId2"/>
    <p:sldId id="266" r:id="rId3"/>
    <p:sldId id="265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1" r:id="rId12"/>
    <p:sldId id="262" r:id="rId13"/>
    <p:sldId id="26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5A857-98EE-4703-A90D-DDADC757818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1D76C-CCC7-4141-8416-61259F63C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32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D76C-CCC7-4141-8416-61259F63CB7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D76C-CCC7-4141-8416-61259F63CB7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D76C-CCC7-4141-8416-61259F63CB7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D76C-CCC7-4141-8416-61259F63CB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D76C-CCC7-4141-8416-61259F63CB7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D76C-CCC7-4141-8416-61259F63CB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D76C-CCC7-4141-8416-61259F63CB7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00333B-F333-4B44-9564-34975BD8DD01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9A3888-C2CA-4335-A7AA-76A26CB15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6480048" cy="2785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«Применение игровых технологий при профессиональном самоопределении подростков  с девиантным поведением»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0" baseline="-25000" dirty="0" smtClean="0"/>
              <a:t/>
            </a:r>
            <a:br>
              <a:rPr lang="ru-RU" sz="2200" b="0" baseline="-25000" dirty="0" smtClean="0"/>
            </a:br>
            <a:r>
              <a:rPr lang="ru-RU" sz="2200" b="0" baseline="-25000" dirty="0" smtClean="0"/>
              <a:t/>
            </a:r>
            <a:br>
              <a:rPr lang="ru-RU" sz="2200" b="0" baseline="-25000" dirty="0" smtClean="0"/>
            </a:br>
            <a:r>
              <a:rPr lang="ru-RU" sz="2200" b="0" baseline="-25000" dirty="0" smtClean="0"/>
              <a:t>педагог – психолог  Вечеслова  Л.В. </a:t>
            </a:r>
            <a:r>
              <a:rPr lang="ru-RU" sz="2200" b="0" baseline="-25000" smtClean="0"/>
              <a:t/>
            </a:r>
            <a:br>
              <a:rPr lang="ru-RU" sz="2200" b="0" baseline="-25000" smtClean="0"/>
            </a:br>
            <a:r>
              <a:rPr lang="ru-RU" sz="2200" b="0" baseline="-25000" dirty="0" smtClean="0"/>
              <a:t/>
            </a:r>
            <a:br>
              <a:rPr lang="ru-RU" sz="2200" b="0" baseline="-25000" dirty="0" smtClean="0"/>
            </a:br>
            <a:r>
              <a:rPr lang="ru-RU" sz="2200" b="0" baseline="-25000" dirty="0" smtClean="0"/>
              <a:t/>
            </a:r>
            <a:br>
              <a:rPr lang="ru-RU" sz="2200" b="0" baseline="-25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:\Профессии\Дизайнер\[17_07_2009][11_14_48]_d9214fac9792b161e0572117d49d7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500462" cy="2500330"/>
          </a:xfrm>
          <a:prstGeom prst="rect">
            <a:avLst/>
          </a:prstGeom>
          <a:noFill/>
        </p:spPr>
      </p:pic>
      <p:pic>
        <p:nvPicPr>
          <p:cNvPr id="5" name="Picture 4" descr="J:\Профессии\Дизайнер\news_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857652" cy="2500330"/>
          </a:xfrm>
          <a:prstGeom prst="rect">
            <a:avLst/>
          </a:prstGeom>
          <a:noFill/>
        </p:spPr>
      </p:pic>
      <p:pic>
        <p:nvPicPr>
          <p:cNvPr id="6" name="Picture 2" descr="J:\Профессии\Диспетчер\hea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0"/>
            <a:ext cx="4421746" cy="2857496"/>
          </a:xfrm>
          <a:prstGeom prst="rect">
            <a:avLst/>
          </a:prstGeom>
          <a:noFill/>
        </p:spPr>
      </p:pic>
      <p:pic>
        <p:nvPicPr>
          <p:cNvPr id="7" name="Picture 2" descr="J:\Профессии\Официант\IMG_9080-8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714728"/>
            <a:ext cx="4714908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Дизайнер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278092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Диспетчер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32129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Официант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7645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Личностные особенности и </a:t>
            </a:r>
          </a:p>
          <a:p>
            <a:pPr algn="ctr"/>
            <a:r>
              <a:rPr lang="ru-RU" sz="4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профессионально важные качества</a:t>
            </a:r>
            <a:endParaRPr lang="ru-RU" sz="45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70892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Вы узнаете о:</a:t>
            </a:r>
            <a:endParaRPr lang="ru-RU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42900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Воле. Волевых качествах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Понятия об эмоциях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Типах мышления</a:t>
            </a:r>
          </a:p>
        </p:txBody>
      </p:sp>
      <p:pic>
        <p:nvPicPr>
          <p:cNvPr id="6" name="Picture 2" descr="J:\Профессии\Лаборант\foto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738178" cy="2855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33112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Система профессионального </a:t>
            </a:r>
          </a:p>
          <a:p>
            <a:pPr algn="ctr"/>
            <a:r>
              <a:rPr lang="ru-RU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образования</a:t>
            </a:r>
            <a:endParaRPr lang="ru-RU" sz="4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Вы познакомитесь с :</a:t>
            </a:r>
            <a:endParaRPr lang="ru-RU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51112" y="270892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2400" i="1" dirty="0" smtClean="0"/>
              <a:t>понятием «образование»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/>
              <a:t> видами образования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400" i="1" dirty="0" smtClean="0"/>
              <a:t> особенностями современной системы образования</a:t>
            </a:r>
            <a:endParaRPr lang="ru-RU" sz="24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48100"/>
            <a:ext cx="4381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576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04664"/>
            <a:ext cx="520514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Трудоустройство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Из данного раздела вы узнаете: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276872"/>
            <a:ext cx="67687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i="1" dirty="0" smtClean="0"/>
              <a:t>Где получить информацию о вакансиях?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/>
              <a:t>Как составить резюме?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/>
              <a:t>Как правильно представить себя на собеседовании?</a:t>
            </a:r>
          </a:p>
          <a:p>
            <a:pPr marL="342900" indent="-342900">
              <a:buFont typeface="+mj-lt"/>
              <a:buAutoNum type="arabicPeriod"/>
            </a:pPr>
            <a:endParaRPr lang="ru-RU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25898"/>
            <a:ext cx="4714876" cy="333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/>
              <a:t>Целевая группа (объект): </a:t>
            </a:r>
            <a:r>
              <a:rPr lang="ru-RU" sz="2400" dirty="0" smtClean="0"/>
              <a:t>уч-ся 8-11 классов с девиантным поведением.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Основная проблема целевой группы: </a:t>
            </a:r>
          </a:p>
          <a:p>
            <a:endParaRPr lang="ru-RU" dirty="0" smtClean="0"/>
          </a:p>
          <a:p>
            <a:r>
              <a:rPr lang="ru-RU" dirty="0" smtClean="0"/>
              <a:t>Являясь неотъемлемой частью личностного развития, профессиональное самоопределение происходит под воздействием ряда внутренних (личностных) и внешних (социальных) факторов. Поэтому у подростков, процесс профессионального самоопределения существенно затруднен в силу дисгармонии личностного развития и неблагоприятного влияния социальных факторов. </a:t>
            </a:r>
            <a:r>
              <a:rPr lang="ru-RU" smtClean="0"/>
              <a:t>Таким образом, </a:t>
            </a:r>
            <a:r>
              <a:rPr lang="ru-RU" dirty="0" smtClean="0"/>
              <a:t>данной категории молодых людей требуется профессиональная помощь при решении вопросов профессионального выбора.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</a:t>
            </a:r>
            <a:br>
              <a:rPr lang="ru-RU" b="1" dirty="0" smtClean="0"/>
            </a:br>
            <a:r>
              <a:rPr lang="ru-RU" b="1" dirty="0" smtClean="0"/>
              <a:t>(проблемные точки)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отношение к выбору профессии как неизменному, </a:t>
            </a:r>
          </a:p>
          <a:p>
            <a:pPr lvl="0"/>
            <a:r>
              <a:rPr lang="ru-RU" dirty="0" smtClean="0"/>
              <a:t>бытующее мнение о престижности профессии, </a:t>
            </a:r>
          </a:p>
          <a:p>
            <a:pPr lvl="0"/>
            <a:r>
              <a:rPr lang="ru-RU" dirty="0" smtClean="0"/>
              <a:t>выбор профессии под влиянием товарищей (за компанию, чтобы не отстать), </a:t>
            </a:r>
          </a:p>
          <a:p>
            <a:pPr lvl="0"/>
            <a:r>
              <a:rPr lang="ru-RU" dirty="0" smtClean="0"/>
              <a:t>перенос отношения к человеку, представителю той или иной профессии, на саму профессию, </a:t>
            </a:r>
          </a:p>
          <a:p>
            <a:pPr lvl="0"/>
            <a:r>
              <a:rPr lang="ru-RU" dirty="0" smtClean="0"/>
              <a:t>увлечение только внешней или какой-нибудь частной стороной профессии, </a:t>
            </a:r>
          </a:p>
          <a:p>
            <a:pPr lvl="0"/>
            <a:r>
              <a:rPr lang="ru-RU" dirty="0" smtClean="0"/>
              <a:t>отождествление школьного учебного предмета с профессией или плохое различение этих понятий, </a:t>
            </a:r>
          </a:p>
          <a:p>
            <a:pPr lvl="0"/>
            <a:r>
              <a:rPr lang="ru-RU" dirty="0" smtClean="0"/>
              <a:t>устарелые представления о характере труда в сфере материального производства, </a:t>
            </a:r>
          </a:p>
          <a:p>
            <a:pPr lvl="0"/>
            <a:r>
              <a:rPr lang="ru-RU" dirty="0" smtClean="0"/>
              <a:t>неумение/нежелание разбираться в своих личностных качествах (склонностях, способностях), </a:t>
            </a:r>
          </a:p>
          <a:p>
            <a:pPr lvl="0"/>
            <a:r>
              <a:rPr lang="ru-RU" dirty="0" smtClean="0"/>
              <a:t>незнание/недооценка своих физических способностей, недостатков, существенных при выборе профессии.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74676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Познакомить учащихся с возможными вариантами выбора образовательной траектории.</a:t>
            </a:r>
          </a:p>
          <a:p>
            <a:pPr lvl="0"/>
            <a:r>
              <a:rPr lang="ru-RU" dirty="0" smtClean="0"/>
              <a:t>Изучить интересы, потребности и склонности учащихся.</a:t>
            </a:r>
          </a:p>
          <a:p>
            <a:pPr lvl="0"/>
            <a:r>
              <a:rPr lang="ru-RU" dirty="0" smtClean="0"/>
              <a:t>Изучить возможности учащихся: способность к общению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, тип интеллекта, достижения в учебной и досуговой деятельности.</a:t>
            </a:r>
          </a:p>
          <a:p>
            <a:pPr lvl="0"/>
            <a:r>
              <a:rPr lang="ru-RU" dirty="0" smtClean="0"/>
              <a:t>Информировать учащихся, их родителей или законных представителей  о различных учебных заведениях.</a:t>
            </a:r>
          </a:p>
          <a:p>
            <a:pPr lvl="0"/>
            <a:r>
              <a:rPr lang="ru-RU" dirty="0" smtClean="0"/>
              <a:t>Способствовать формированию и развитию навыков самостоятельного и осознанного принятия решения.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Проводится диагностика интересов и склонностей учащихся, свойств темперамента, мотивации, работа по  выявлению и формированию жизненных ценностей и целей с помощью следующего пакета методик: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1) Интересы и склонности: </a:t>
            </a:r>
          </a:p>
          <a:p>
            <a:pPr lvl="0"/>
            <a:r>
              <a:rPr lang="ru-RU" dirty="0" smtClean="0"/>
              <a:t>Методика определения профессиональной направленности личности;</a:t>
            </a:r>
          </a:p>
          <a:p>
            <a:pPr lvl="0"/>
            <a:r>
              <a:rPr lang="ru-RU" dirty="0" smtClean="0"/>
              <a:t>Методика «Профиль-70»; </a:t>
            </a:r>
          </a:p>
          <a:p>
            <a:pPr lvl="0"/>
            <a:r>
              <a:rPr lang="ru-RU" dirty="0" smtClean="0"/>
              <a:t>Методика «Ориентация»</a:t>
            </a:r>
          </a:p>
          <a:p>
            <a:pPr lvl="0"/>
            <a:r>
              <a:rPr lang="ru-RU" dirty="0" smtClean="0"/>
              <a:t>Определение свойств темперамента, способности к общению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2) Методика изучения самооценки личности.</a:t>
            </a:r>
          </a:p>
          <a:p>
            <a:r>
              <a:rPr lang="ru-RU" dirty="0" smtClean="0"/>
              <a:t>3) Работа с набором жизненно важных ценностей и профессионально значимых целей.</a:t>
            </a:r>
          </a:p>
          <a:p>
            <a:r>
              <a:rPr lang="ru-RU" dirty="0" smtClean="0"/>
              <a:t>4) Компьютерная программа «Виртуальный музей профессий».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Пришельцы</a:t>
            </a:r>
          </a:p>
          <a:p>
            <a:r>
              <a:rPr lang="ru-RU" dirty="0" smtClean="0"/>
              <a:t>Ассоциация</a:t>
            </a:r>
          </a:p>
          <a:p>
            <a:r>
              <a:rPr lang="ru-RU" dirty="0" smtClean="0"/>
              <a:t>Выбор (защита профессии)</a:t>
            </a:r>
          </a:p>
          <a:p>
            <a:r>
              <a:rPr lang="ru-RU" dirty="0" smtClean="0"/>
              <a:t>Открытие фирмы</a:t>
            </a:r>
          </a:p>
          <a:p>
            <a:r>
              <a:rPr lang="ru-RU" dirty="0" smtClean="0"/>
              <a:t>Приемная комиссия</a:t>
            </a:r>
          </a:p>
          <a:p>
            <a:r>
              <a:rPr lang="ru-RU" dirty="0" smtClean="0"/>
              <a:t>Профессия на букву </a:t>
            </a:r>
          </a:p>
          <a:p>
            <a:r>
              <a:rPr lang="ru-RU" dirty="0" smtClean="0"/>
              <a:t>Собеседование при приеме на работу</a:t>
            </a:r>
          </a:p>
          <a:p>
            <a:pPr>
              <a:buNone/>
            </a:pPr>
            <a:r>
              <a:rPr lang="ru-RU" dirty="0" smtClean="0"/>
              <a:t>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 для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И.С. Гринченко Игра в теории, обучении, воспитании и коррекционной работе. </a:t>
            </a:r>
            <a:r>
              <a:rPr lang="ru-RU" dirty="0" err="1" smtClean="0"/>
              <a:t>Учебно</a:t>
            </a:r>
            <a:r>
              <a:rPr lang="ru-RU" dirty="0" smtClean="0"/>
              <a:t> -  методическое пособие. – М.: УЦ Перспектива, 2008</a:t>
            </a:r>
          </a:p>
          <a:p>
            <a:r>
              <a:rPr lang="ru-RU" dirty="0" smtClean="0"/>
              <a:t>Игра и здоровье: Сборник научных статей и рекомендаций/ Под общ. </a:t>
            </a:r>
            <a:r>
              <a:rPr lang="ru-RU" dirty="0" err="1" smtClean="0"/>
              <a:t>Ред</a:t>
            </a:r>
            <a:r>
              <a:rPr lang="ru-RU" dirty="0" smtClean="0"/>
              <a:t> И.С. Сергеевой. – М.: АПК и ППРО, 2010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J:\Профессии\Ветеринар\glavvr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730" y="928670"/>
            <a:ext cx="4129270" cy="2919706"/>
          </a:xfrm>
          <a:prstGeom prst="rect">
            <a:avLst/>
          </a:prstGeom>
          <a:noFill/>
        </p:spPr>
      </p:pic>
      <p:pic>
        <p:nvPicPr>
          <p:cNvPr id="8" name="Picture 3" descr="J:\Профессии\Диспетчер\head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857388" cy="24288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164305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данном разделе вы узнаете: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такое «профессия»?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Мотивы выбора профессии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Характеристики профессий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Классификация профессий (отделы и классы, отдельные группы). Формула профессии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Профессия. Специальность. Должность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Характер труда</a:t>
            </a:r>
            <a:endParaRPr lang="ru-RU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332656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 профессий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Будут рассмотрены следующие профессии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Бухгалтер</a:t>
            </a:r>
            <a:endParaRPr lang="ru-RU" sz="2400" dirty="0"/>
          </a:p>
        </p:txBody>
      </p:sp>
      <p:pic>
        <p:nvPicPr>
          <p:cNvPr id="8" name="Picture 3" descr="J:\Профессии\Ветеринар\foto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491880" cy="2369490"/>
          </a:xfrm>
          <a:prstGeom prst="rect">
            <a:avLst/>
          </a:prstGeom>
          <a:noFill/>
        </p:spPr>
      </p:pic>
      <p:pic>
        <p:nvPicPr>
          <p:cNvPr id="9" name="Picture 3" descr="J:\Профессии\Бухгалтер\calculator_desk1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836712"/>
            <a:ext cx="2814571" cy="22077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91880" y="335699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Ветеринар</a:t>
            </a:r>
            <a:endParaRPr lang="ru-RU" sz="2400" dirty="0"/>
          </a:p>
        </p:txBody>
      </p:sp>
      <p:pic>
        <p:nvPicPr>
          <p:cNvPr id="11" name="Picture 3" descr="J:\Профессии\Водитель\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68498"/>
            <a:ext cx="2531215" cy="27895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53012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Водитель</a:t>
            </a:r>
            <a:endParaRPr lang="ru-RU" sz="2400" dirty="0"/>
          </a:p>
        </p:txBody>
      </p:sp>
      <p:pic>
        <p:nvPicPr>
          <p:cNvPr id="13" name="Picture 5" descr="J:\Профессии\Воспитатель\mpc6_1240674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844824"/>
            <a:ext cx="3390108" cy="2322851"/>
          </a:xfrm>
          <a:prstGeom prst="rect">
            <a:avLst/>
          </a:prstGeom>
          <a:noFill/>
        </p:spPr>
      </p:pic>
      <p:pic>
        <p:nvPicPr>
          <p:cNvPr id="14" name="Picture 4" descr="J:\Профессии\Воспитатель\mpc6_1240674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00" y="4077072"/>
            <a:ext cx="3571900" cy="25003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12160" y="12687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Воспитатель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339</TotalTime>
  <Words>540</Words>
  <Application>Microsoft Office PowerPoint</Application>
  <PresentationFormat>Экран (4:3)</PresentationFormat>
  <Paragraphs>84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«Применение игровых технологий при профессиональном самоопределении подростков  с девиантным поведением»      педагог – психолог  Вечеслова  Л.В.    </vt:lpstr>
      <vt:lpstr>Целевая группа (объект): уч-ся 8-11 классов с девиантным поведением.</vt:lpstr>
      <vt:lpstr>Причины  (проблемные точки)</vt:lpstr>
      <vt:lpstr>Задачи</vt:lpstr>
      <vt:lpstr>Слайд 5</vt:lpstr>
      <vt:lpstr>Игры</vt:lpstr>
      <vt:lpstr>Литература для работы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социализации детей и подростков с девиантным поведением как условие их реабилитации и профессионального самоопределения» «Профессиональное самоопределение»</dc:title>
  <dc:creator>Пользователь Windows</dc:creator>
  <cp:lastModifiedBy>Наталья Николаевна</cp:lastModifiedBy>
  <cp:revision>32</cp:revision>
  <dcterms:created xsi:type="dcterms:W3CDTF">2010-11-14T11:44:26Z</dcterms:created>
  <dcterms:modified xsi:type="dcterms:W3CDTF">2016-02-01T06:52:03Z</dcterms:modified>
</cp:coreProperties>
</file>