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74" r:id="rId4"/>
    <p:sldId id="275" r:id="rId5"/>
    <p:sldId id="261" r:id="rId6"/>
    <p:sldId id="276" r:id="rId7"/>
    <p:sldId id="267" r:id="rId8"/>
    <p:sldId id="277" r:id="rId9"/>
    <p:sldId id="262" r:id="rId10"/>
    <p:sldId id="278" r:id="rId11"/>
    <p:sldId id="268" r:id="rId12"/>
    <p:sldId id="279" r:id="rId13"/>
    <p:sldId id="264" r:id="rId14"/>
    <p:sldId id="280" r:id="rId15"/>
    <p:sldId id="269" r:id="rId16"/>
    <p:sldId id="281" r:id="rId17"/>
    <p:sldId id="260" r:id="rId18"/>
    <p:sldId id="282" r:id="rId19"/>
    <p:sldId id="270" r:id="rId20"/>
    <p:sldId id="283" r:id="rId21"/>
    <p:sldId id="258" r:id="rId22"/>
    <p:sldId id="284" r:id="rId23"/>
    <p:sldId id="272" r:id="rId24"/>
    <p:sldId id="287" r:id="rId25"/>
    <p:sldId id="285" r:id="rId26"/>
    <p:sldId id="259" r:id="rId27"/>
    <p:sldId id="265" r:id="rId28"/>
    <p:sldId id="286" r:id="rId29"/>
    <p:sldId id="26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43" autoAdjust="0"/>
    <p:restoredTop sz="94660"/>
  </p:normalViewPr>
  <p:slideViewPr>
    <p:cSldViewPr snapToGrid="0">
      <p:cViewPr>
        <p:scale>
          <a:sx n="62" d="100"/>
          <a:sy n="62" d="100"/>
        </p:scale>
        <p:origin x="29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2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7033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983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216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24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30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7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9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8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5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6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30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9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5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8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0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81399"/>
            <a:ext cx="8001000" cy="297180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Travelling from the Republic of Sakha (Yakutia) to the United Kingdom of Great Britain and Northern Ireland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Путешествие. К</a:t>
            </a:r>
            <a:r>
              <a:rPr lang="sah-RU" sz="4000" b="1" dirty="0" smtClean="0">
                <a:solidFill>
                  <a:srgbClr val="C00000"/>
                </a:solidFill>
              </a:rPr>
              <a:t>өтөр маршрутпут</a:t>
            </a:r>
            <a:br>
              <a:rPr lang="sah-RU" sz="4000" b="1" dirty="0" smtClean="0">
                <a:solidFill>
                  <a:srgbClr val="C00000"/>
                </a:solidFill>
              </a:rPr>
            </a:br>
            <a:r>
              <a:rPr lang="sah-RU" sz="4000" b="1" dirty="0" smtClean="0">
                <a:solidFill>
                  <a:srgbClr val="C00000"/>
                </a:solidFill>
              </a:rPr>
              <a:t>Саха сирэ - </a:t>
            </a:r>
            <a:r>
              <a:rPr lang="sah-RU" sz="4000" b="1" dirty="0" smtClean="0">
                <a:solidFill>
                  <a:srgbClr val="C00000"/>
                </a:solidFill>
              </a:rPr>
              <a:t>Великобритания</a:t>
            </a:r>
            <a:r>
              <a:rPr lang="en-US" sz="4000" b="1" dirty="0">
                <a:solidFill>
                  <a:srgbClr val="C00000"/>
                </a:solidFill>
              </a:rPr>
              <a:t/>
            </a:r>
            <a:br>
              <a:rPr lang="en-US" sz="4000" b="1" dirty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7139353" y="1785753"/>
            <a:ext cx="5052647" cy="35912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99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8" t="13882" r="23097" b="49445"/>
          <a:stretch/>
        </p:blipFill>
        <p:spPr>
          <a:xfrm>
            <a:off x="11191" y="-17571"/>
            <a:ext cx="12192000" cy="6866783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40681" y="5269468"/>
            <a:ext cx="2807676" cy="1008186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57449" y="973014"/>
            <a:ext cx="3153505" cy="135987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1" t="35164" r="5173" b="43528"/>
          <a:stretch/>
        </p:blipFill>
        <p:spPr>
          <a:xfrm>
            <a:off x="4761567" y="93782"/>
            <a:ext cx="1843761" cy="1130609"/>
          </a:xfrm>
          <a:prstGeom prst="rect">
            <a:avLst/>
          </a:prstGeom>
        </p:spPr>
      </p:pic>
      <p:sp>
        <p:nvSpPr>
          <p:cNvPr id="13" name="5-конечная звезда 12"/>
          <p:cNvSpPr/>
          <p:nvPr/>
        </p:nvSpPr>
        <p:spPr>
          <a:xfrm>
            <a:off x="4508024" y="3415821"/>
            <a:ext cx="1371600" cy="1289538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5374888" y="4569141"/>
            <a:ext cx="1371600" cy="128953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2667119" y="1224391"/>
            <a:ext cx="1371600" cy="128953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507869" y="2065286"/>
            <a:ext cx="1371600" cy="128953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3571456" y="2382145"/>
            <a:ext cx="1371600" cy="128953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6827272" y="5213910"/>
            <a:ext cx="1371600" cy="128953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1348389" y="865799"/>
            <a:ext cx="1371600" cy="1289538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>
            <a:off x="9638368" y="4069454"/>
            <a:ext cx="1371600" cy="12895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04" y="-85418"/>
            <a:ext cx="2954654" cy="2974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5-конечная звезда 27"/>
          <p:cNvSpPr/>
          <p:nvPr/>
        </p:nvSpPr>
        <p:spPr>
          <a:xfrm>
            <a:off x="313595" y="3523272"/>
            <a:ext cx="1371600" cy="12895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5-конечная звезда 28"/>
          <p:cNvSpPr/>
          <p:nvPr/>
        </p:nvSpPr>
        <p:spPr>
          <a:xfrm>
            <a:off x="8622627" y="5295181"/>
            <a:ext cx="1371600" cy="1289538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5-конечная звезда 31"/>
          <p:cNvSpPr/>
          <p:nvPr/>
        </p:nvSpPr>
        <p:spPr>
          <a:xfrm>
            <a:off x="7685631" y="2023303"/>
            <a:ext cx="1371600" cy="128953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5-конечная звезда 32"/>
          <p:cNvSpPr/>
          <p:nvPr/>
        </p:nvSpPr>
        <p:spPr>
          <a:xfrm>
            <a:off x="8991418" y="2705361"/>
            <a:ext cx="1371600" cy="128953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5"/>
          <a:stretch>
            <a:fillRect/>
          </a:stretch>
        </p:blipFill>
        <p:spPr>
          <a:xfrm flipH="1">
            <a:off x="3198199" y="2444649"/>
            <a:ext cx="2245846" cy="1281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8239" y="3853954"/>
            <a:ext cx="1499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Саха сирин </a:t>
            </a:r>
            <a:endParaRPr lang="sah-RU" b="1" i="1" dirty="0" smtClean="0">
              <a:solidFill>
                <a:srgbClr val="FF0000"/>
              </a:solidFill>
            </a:endParaRPr>
          </a:p>
          <a:p>
            <a:r>
              <a:rPr lang="sah-RU" b="1" i="1" dirty="0" smtClean="0">
                <a:solidFill>
                  <a:srgbClr val="FF0000"/>
                </a:solidFill>
              </a:rPr>
              <a:t>дьаралыга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1902" y="2444649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“Reading”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0068" y="1201277"/>
            <a:ext cx="1247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Омуктар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91875" y="1623906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“</a:t>
            </a:r>
            <a:r>
              <a:rPr lang="ru-RU" b="1" i="1" dirty="0" err="1">
                <a:solidFill>
                  <a:srgbClr val="FF0000"/>
                </a:solidFill>
              </a:rPr>
              <a:t>Poetical</a:t>
            </a:r>
            <a:r>
              <a:rPr lang="ru-RU" b="1" i="1" dirty="0">
                <a:solidFill>
                  <a:srgbClr val="FF0000"/>
                </a:solidFill>
              </a:rPr>
              <a:t>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4600" y="2731172"/>
            <a:ext cx="1512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b="1" i="1" dirty="0" smtClean="0">
                <a:solidFill>
                  <a:srgbClr val="FF0000"/>
                </a:solidFill>
              </a:rPr>
              <a:t>Дьокуускай</a:t>
            </a:r>
          </a:p>
          <a:p>
            <a:r>
              <a:rPr lang="sah-RU" b="1" i="1" dirty="0" smtClean="0">
                <a:solidFill>
                  <a:srgbClr val="FF0000"/>
                </a:solidFill>
              </a:rPr>
              <a:t> куорат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57256" y="3768958"/>
            <a:ext cx="181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“Grammatical”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83353" y="4988767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Хочолор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68400" y="5604284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“Geographical”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65111" y="5669123"/>
            <a:ext cx="1575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h-RU" b="1" i="1" dirty="0">
                <a:solidFill>
                  <a:srgbClr val="FF0000"/>
                </a:solidFill>
              </a:rPr>
              <a:t>Саха Сирин </a:t>
            </a:r>
            <a:r>
              <a:rPr lang="sah-RU" b="1" i="1" dirty="0" smtClean="0">
                <a:solidFill>
                  <a:srgbClr val="FF0000"/>
                </a:solidFill>
              </a:rPr>
              <a:t>былааҕа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78918" y="4445713"/>
            <a:ext cx="246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The sightseeing of London.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84900" y="3100070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Улуустар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494082" y="2430663"/>
            <a:ext cx="1941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“Royal’s parks”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6277" y="1191287"/>
            <a:ext cx="2461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United Kingdom of great Britain and </a:t>
            </a:r>
            <a:r>
              <a:rPr lang="en-US" b="1" dirty="0" err="1" smtClean="0">
                <a:solidFill>
                  <a:srgbClr val="FF0000"/>
                </a:solidFill>
              </a:rPr>
              <a:t>Nothern</a:t>
            </a:r>
            <a:r>
              <a:rPr lang="en-US" b="1" dirty="0" smtClean="0">
                <a:solidFill>
                  <a:srgbClr val="FF0000"/>
                </a:solidFill>
              </a:rPr>
              <a:t> Ireland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595" y="5588895"/>
            <a:ext cx="246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000" b="1" dirty="0" smtClean="0">
                <a:solidFill>
                  <a:srgbClr val="FF0000"/>
                </a:solidFill>
              </a:rPr>
              <a:t>Саха Сирэ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7011487" y="326825"/>
            <a:ext cx="5005137" cy="616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534" y="17379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5</a:t>
            </a:r>
            <a:r>
              <a:rPr lang="sah-RU" i="1" dirty="0"/>
              <a:t> тохтобул</a:t>
            </a:r>
            <a:r>
              <a:rPr lang="en-US" i="1" dirty="0"/>
              <a:t>: </a:t>
            </a:r>
            <a:r>
              <a:rPr lang="sah-RU" b="1" i="1" dirty="0">
                <a:solidFill>
                  <a:srgbClr val="FF0000"/>
                </a:solidFill>
              </a:rPr>
              <a:t>Дьокуускай куорат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6605782" cy="3880773"/>
          </a:xfrm>
        </p:spPr>
        <p:txBody>
          <a:bodyPr>
            <a:normAutofit/>
          </a:bodyPr>
          <a:lstStyle/>
          <a:p>
            <a:r>
              <a:rPr lang="sah-RU" sz="3600" dirty="0">
                <a:solidFill>
                  <a:srgbClr val="C00000"/>
                </a:solidFill>
              </a:rPr>
              <a:t>Дьокуускай куораты төрүттээбит </a:t>
            </a:r>
            <a:r>
              <a:rPr lang="sah-RU" sz="3600" dirty="0" smtClean="0">
                <a:solidFill>
                  <a:srgbClr val="C00000"/>
                </a:solidFill>
              </a:rPr>
              <a:t>киһи </a:t>
            </a:r>
            <a:r>
              <a:rPr lang="sah-RU" sz="3600" dirty="0">
                <a:solidFill>
                  <a:srgbClr val="C00000"/>
                </a:solidFill>
              </a:rPr>
              <a:t>аата.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8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8" t="13882" r="23097" b="49445"/>
          <a:stretch/>
        </p:blipFill>
        <p:spPr>
          <a:xfrm>
            <a:off x="11191" y="-17571"/>
            <a:ext cx="12192000" cy="6866783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40681" y="5269468"/>
            <a:ext cx="2807676" cy="1008186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57449" y="973014"/>
            <a:ext cx="3153505" cy="135987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1" t="35164" r="5173" b="43528"/>
          <a:stretch/>
        </p:blipFill>
        <p:spPr>
          <a:xfrm>
            <a:off x="4761567" y="93782"/>
            <a:ext cx="1843761" cy="1130609"/>
          </a:xfrm>
          <a:prstGeom prst="rect">
            <a:avLst/>
          </a:prstGeom>
        </p:spPr>
      </p:pic>
      <p:sp>
        <p:nvSpPr>
          <p:cNvPr id="13" name="5-конечная звезда 12"/>
          <p:cNvSpPr/>
          <p:nvPr/>
        </p:nvSpPr>
        <p:spPr>
          <a:xfrm>
            <a:off x="4508024" y="3415821"/>
            <a:ext cx="1371600" cy="1289538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5374888" y="4569141"/>
            <a:ext cx="1371600" cy="128953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2667119" y="1224391"/>
            <a:ext cx="1371600" cy="128953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507869" y="2065286"/>
            <a:ext cx="1371600" cy="128953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3571456" y="2382145"/>
            <a:ext cx="1371600" cy="128953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6827272" y="5213910"/>
            <a:ext cx="1371600" cy="128953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1348389" y="865799"/>
            <a:ext cx="1371600" cy="1289538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>
            <a:off x="9638368" y="4069454"/>
            <a:ext cx="1371600" cy="12895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04" y="-85418"/>
            <a:ext cx="2954654" cy="2974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5-конечная звезда 27"/>
          <p:cNvSpPr/>
          <p:nvPr/>
        </p:nvSpPr>
        <p:spPr>
          <a:xfrm>
            <a:off x="313595" y="3523272"/>
            <a:ext cx="1371600" cy="12895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5-конечная звезда 28"/>
          <p:cNvSpPr/>
          <p:nvPr/>
        </p:nvSpPr>
        <p:spPr>
          <a:xfrm>
            <a:off x="8622627" y="5295181"/>
            <a:ext cx="1371600" cy="1289538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5-конечная звезда 31"/>
          <p:cNvSpPr/>
          <p:nvPr/>
        </p:nvSpPr>
        <p:spPr>
          <a:xfrm>
            <a:off x="7685631" y="2023303"/>
            <a:ext cx="1371600" cy="128953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5-конечная звезда 32"/>
          <p:cNvSpPr/>
          <p:nvPr/>
        </p:nvSpPr>
        <p:spPr>
          <a:xfrm>
            <a:off x="8991418" y="2705361"/>
            <a:ext cx="1371600" cy="128953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5"/>
          <a:stretch>
            <a:fillRect/>
          </a:stretch>
        </p:blipFill>
        <p:spPr>
          <a:xfrm flipH="1">
            <a:off x="4264709" y="3405148"/>
            <a:ext cx="2245846" cy="1281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8239" y="3853954"/>
            <a:ext cx="1499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Саха сирин </a:t>
            </a:r>
            <a:endParaRPr lang="sah-RU" b="1" i="1" dirty="0" smtClean="0">
              <a:solidFill>
                <a:srgbClr val="FF0000"/>
              </a:solidFill>
            </a:endParaRPr>
          </a:p>
          <a:p>
            <a:r>
              <a:rPr lang="sah-RU" b="1" i="1" dirty="0" smtClean="0">
                <a:solidFill>
                  <a:srgbClr val="FF0000"/>
                </a:solidFill>
              </a:rPr>
              <a:t>дьаралыга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1902" y="2444649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“Reading”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0068" y="1201277"/>
            <a:ext cx="1247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Омуктар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91875" y="1623906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“</a:t>
            </a:r>
            <a:r>
              <a:rPr lang="ru-RU" b="1" i="1" dirty="0" err="1">
                <a:solidFill>
                  <a:srgbClr val="FF0000"/>
                </a:solidFill>
              </a:rPr>
              <a:t>Poetical</a:t>
            </a:r>
            <a:r>
              <a:rPr lang="ru-RU" b="1" i="1" dirty="0">
                <a:solidFill>
                  <a:srgbClr val="FF0000"/>
                </a:solidFill>
              </a:rPr>
              <a:t>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4600" y="2731172"/>
            <a:ext cx="1512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b="1" i="1" dirty="0" smtClean="0">
                <a:solidFill>
                  <a:srgbClr val="FF0000"/>
                </a:solidFill>
              </a:rPr>
              <a:t>Дьокуускай</a:t>
            </a:r>
          </a:p>
          <a:p>
            <a:r>
              <a:rPr lang="sah-RU" b="1" i="1" dirty="0" smtClean="0">
                <a:solidFill>
                  <a:srgbClr val="FF0000"/>
                </a:solidFill>
              </a:rPr>
              <a:t> куорат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57256" y="3768958"/>
            <a:ext cx="181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“Grammatical”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83353" y="4988767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Хочолор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68400" y="5604284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“Geographical”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65111" y="5669123"/>
            <a:ext cx="1575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h-RU" b="1" i="1" dirty="0">
                <a:solidFill>
                  <a:srgbClr val="FF0000"/>
                </a:solidFill>
              </a:rPr>
              <a:t>Саха Сирин </a:t>
            </a:r>
            <a:r>
              <a:rPr lang="sah-RU" b="1" i="1" dirty="0" smtClean="0">
                <a:solidFill>
                  <a:srgbClr val="FF0000"/>
                </a:solidFill>
              </a:rPr>
              <a:t>былааҕа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78918" y="4445713"/>
            <a:ext cx="246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The sightseeing of London.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84900" y="3100070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Улуустар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494082" y="2430663"/>
            <a:ext cx="1941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“Royal’s parks”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6277" y="1191287"/>
            <a:ext cx="2461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United Kingdom of great Britain and </a:t>
            </a:r>
            <a:r>
              <a:rPr lang="en-US" b="1" dirty="0" err="1" smtClean="0">
                <a:solidFill>
                  <a:srgbClr val="FF0000"/>
                </a:solidFill>
              </a:rPr>
              <a:t>Nothern</a:t>
            </a:r>
            <a:r>
              <a:rPr lang="en-US" b="1" dirty="0" smtClean="0">
                <a:solidFill>
                  <a:srgbClr val="FF0000"/>
                </a:solidFill>
              </a:rPr>
              <a:t> Ireland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595" y="5588895"/>
            <a:ext cx="246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000" b="1" dirty="0" smtClean="0">
                <a:solidFill>
                  <a:srgbClr val="FF0000"/>
                </a:solidFill>
              </a:rPr>
              <a:t>Саха Сирэ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0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3073" y="0"/>
            <a:ext cx="8534400" cy="1507067"/>
          </a:xfrm>
        </p:spPr>
        <p:txBody>
          <a:bodyPr/>
          <a:lstStyle/>
          <a:p>
            <a:pPr algn="ctr"/>
            <a:r>
              <a:rPr lang="en-US" i="1" dirty="0"/>
              <a:t>Station 8: </a:t>
            </a:r>
            <a:r>
              <a:rPr lang="en-US" b="1" dirty="0">
                <a:solidFill>
                  <a:srgbClr val="FF0000"/>
                </a:solidFill>
              </a:rPr>
              <a:t>“Grammatical”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9292" y="832904"/>
            <a:ext cx="75262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3200" dirty="0" smtClean="0">
                <a:solidFill>
                  <a:srgbClr val="C00000"/>
                </a:solidFill>
              </a:rPr>
              <a:t>1. </a:t>
            </a:r>
            <a:r>
              <a:rPr lang="en-US" sz="3200" dirty="0" smtClean="0">
                <a:solidFill>
                  <a:srgbClr val="C00000"/>
                </a:solidFill>
              </a:rPr>
              <a:t>Dad </a:t>
            </a:r>
            <a:r>
              <a:rPr lang="en-US" sz="3200" dirty="0">
                <a:solidFill>
                  <a:srgbClr val="C00000"/>
                </a:solidFill>
              </a:rPr>
              <a:t>likes working in his garage.</a:t>
            </a:r>
            <a:endParaRPr lang="ru-RU" sz="3200" dirty="0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ru-RU" sz="3200" dirty="0" smtClean="0">
                <a:solidFill>
                  <a:srgbClr val="C00000"/>
                </a:solidFill>
              </a:rPr>
              <a:t>2. </a:t>
            </a:r>
            <a:r>
              <a:rPr lang="en-US" sz="3200" dirty="0" smtClean="0">
                <a:solidFill>
                  <a:srgbClr val="C00000"/>
                </a:solidFill>
              </a:rPr>
              <a:t>He </a:t>
            </a:r>
            <a:r>
              <a:rPr lang="en-US" sz="3200" dirty="0">
                <a:solidFill>
                  <a:srgbClr val="C00000"/>
                </a:solidFill>
              </a:rPr>
              <a:t>enjoys repairing his car.</a:t>
            </a:r>
            <a:endParaRPr lang="ru-RU" sz="3200" dirty="0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ru-RU" sz="3200" dirty="0" smtClean="0">
                <a:solidFill>
                  <a:srgbClr val="C00000"/>
                </a:solidFill>
              </a:rPr>
              <a:t>3. </a:t>
            </a:r>
            <a:r>
              <a:rPr lang="en-US" sz="3200" dirty="0" smtClean="0">
                <a:solidFill>
                  <a:srgbClr val="C00000"/>
                </a:solidFill>
              </a:rPr>
              <a:t>Roy </a:t>
            </a:r>
            <a:r>
              <a:rPr lang="en-US" sz="3200" dirty="0">
                <a:solidFill>
                  <a:srgbClr val="C00000"/>
                </a:solidFill>
              </a:rPr>
              <a:t>enjoys reading tales.</a:t>
            </a:r>
            <a:endParaRPr lang="ru-RU" sz="3200" dirty="0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ru-RU" sz="3200" dirty="0" smtClean="0">
                <a:solidFill>
                  <a:srgbClr val="C00000"/>
                </a:solidFill>
              </a:rPr>
              <a:t>4. </a:t>
            </a:r>
            <a:r>
              <a:rPr lang="en-US" sz="3200" dirty="0" smtClean="0">
                <a:solidFill>
                  <a:srgbClr val="C00000"/>
                </a:solidFill>
              </a:rPr>
              <a:t>Verna </a:t>
            </a:r>
            <a:r>
              <a:rPr lang="en-US" sz="3200" dirty="0">
                <a:solidFill>
                  <a:srgbClr val="C00000"/>
                </a:solidFill>
              </a:rPr>
              <a:t>likes playing with her toy bear.</a:t>
            </a:r>
            <a:endParaRPr lang="ru-RU" sz="3200" dirty="0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ru-RU" sz="3200" dirty="0" smtClean="0">
                <a:solidFill>
                  <a:srgbClr val="C00000"/>
                </a:solidFill>
              </a:rPr>
              <a:t>5. </a:t>
            </a:r>
            <a:r>
              <a:rPr lang="en-US" sz="3200" dirty="0" smtClean="0">
                <a:solidFill>
                  <a:srgbClr val="C00000"/>
                </a:solidFill>
              </a:rPr>
              <a:t>Bob </a:t>
            </a:r>
            <a:r>
              <a:rPr lang="en-US" sz="3200" dirty="0">
                <a:solidFill>
                  <a:srgbClr val="C00000"/>
                </a:solidFill>
              </a:rPr>
              <a:t>likes playing football.</a:t>
            </a:r>
            <a:endParaRPr lang="ru-RU" sz="3200" dirty="0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ru-RU" sz="3200" dirty="0" smtClean="0">
                <a:solidFill>
                  <a:srgbClr val="C00000"/>
                </a:solidFill>
              </a:rPr>
              <a:t>6. </a:t>
            </a:r>
            <a:r>
              <a:rPr lang="en-US" sz="3200" dirty="0" smtClean="0">
                <a:solidFill>
                  <a:srgbClr val="C00000"/>
                </a:solidFill>
              </a:rPr>
              <a:t>Mum </a:t>
            </a:r>
            <a:r>
              <a:rPr lang="en-US" sz="3200" dirty="0">
                <a:solidFill>
                  <a:srgbClr val="C00000"/>
                </a:solidFill>
              </a:rPr>
              <a:t>likes cooking unusual dishes.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2700" y="3976491"/>
            <a:ext cx="2196125" cy="164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8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8" t="13882" r="23097" b="49445"/>
          <a:stretch/>
        </p:blipFill>
        <p:spPr>
          <a:xfrm>
            <a:off x="11191" y="-17571"/>
            <a:ext cx="12192000" cy="6866783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40681" y="5269468"/>
            <a:ext cx="2807676" cy="1008186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57449" y="973014"/>
            <a:ext cx="3153505" cy="135987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1" t="35164" r="5173" b="43528"/>
          <a:stretch/>
        </p:blipFill>
        <p:spPr>
          <a:xfrm>
            <a:off x="4761567" y="93782"/>
            <a:ext cx="1843761" cy="1130609"/>
          </a:xfrm>
          <a:prstGeom prst="rect">
            <a:avLst/>
          </a:prstGeom>
        </p:spPr>
      </p:pic>
      <p:sp>
        <p:nvSpPr>
          <p:cNvPr id="13" name="5-конечная звезда 12"/>
          <p:cNvSpPr/>
          <p:nvPr/>
        </p:nvSpPr>
        <p:spPr>
          <a:xfrm>
            <a:off x="4508024" y="3415821"/>
            <a:ext cx="1371600" cy="1289538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5374888" y="4569141"/>
            <a:ext cx="1371600" cy="128953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2667119" y="1224391"/>
            <a:ext cx="1371600" cy="128953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507869" y="2065286"/>
            <a:ext cx="1371600" cy="128953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3571456" y="2382145"/>
            <a:ext cx="1371600" cy="128953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6827272" y="5213910"/>
            <a:ext cx="1371600" cy="128953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1348389" y="865799"/>
            <a:ext cx="1371600" cy="1289538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>
            <a:off x="9638368" y="4069454"/>
            <a:ext cx="1371600" cy="12895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04" y="-85418"/>
            <a:ext cx="2954654" cy="2974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5-конечная звезда 27"/>
          <p:cNvSpPr/>
          <p:nvPr/>
        </p:nvSpPr>
        <p:spPr>
          <a:xfrm>
            <a:off x="313595" y="3523272"/>
            <a:ext cx="1371600" cy="12895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5-конечная звезда 28"/>
          <p:cNvSpPr/>
          <p:nvPr/>
        </p:nvSpPr>
        <p:spPr>
          <a:xfrm>
            <a:off x="8622627" y="5295181"/>
            <a:ext cx="1371600" cy="1289538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5-конечная звезда 31"/>
          <p:cNvSpPr/>
          <p:nvPr/>
        </p:nvSpPr>
        <p:spPr>
          <a:xfrm>
            <a:off x="7685631" y="2023303"/>
            <a:ext cx="1371600" cy="128953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5-конечная звезда 32"/>
          <p:cNvSpPr/>
          <p:nvPr/>
        </p:nvSpPr>
        <p:spPr>
          <a:xfrm>
            <a:off x="8991418" y="2705361"/>
            <a:ext cx="1371600" cy="128953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5"/>
          <a:stretch>
            <a:fillRect/>
          </a:stretch>
        </p:blipFill>
        <p:spPr>
          <a:xfrm flipH="1">
            <a:off x="4926450" y="4616236"/>
            <a:ext cx="2245846" cy="1281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8239" y="3853954"/>
            <a:ext cx="1499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Саха сирин </a:t>
            </a:r>
            <a:endParaRPr lang="sah-RU" b="1" i="1" dirty="0" smtClean="0">
              <a:solidFill>
                <a:srgbClr val="FF0000"/>
              </a:solidFill>
            </a:endParaRPr>
          </a:p>
          <a:p>
            <a:r>
              <a:rPr lang="sah-RU" b="1" i="1" dirty="0" smtClean="0">
                <a:solidFill>
                  <a:srgbClr val="FF0000"/>
                </a:solidFill>
              </a:rPr>
              <a:t>дьаралыга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1902" y="2444649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“Reading”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0068" y="1201277"/>
            <a:ext cx="1247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Омуктар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91875" y="1623906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“</a:t>
            </a:r>
            <a:r>
              <a:rPr lang="ru-RU" b="1" i="1" dirty="0" err="1">
                <a:solidFill>
                  <a:srgbClr val="FF0000"/>
                </a:solidFill>
              </a:rPr>
              <a:t>Poetical</a:t>
            </a:r>
            <a:r>
              <a:rPr lang="ru-RU" b="1" i="1" dirty="0">
                <a:solidFill>
                  <a:srgbClr val="FF0000"/>
                </a:solidFill>
              </a:rPr>
              <a:t>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4600" y="2731172"/>
            <a:ext cx="1512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b="1" i="1" dirty="0" smtClean="0">
                <a:solidFill>
                  <a:srgbClr val="FF0000"/>
                </a:solidFill>
              </a:rPr>
              <a:t>Дьокуускай</a:t>
            </a:r>
          </a:p>
          <a:p>
            <a:r>
              <a:rPr lang="sah-RU" b="1" i="1" dirty="0" smtClean="0">
                <a:solidFill>
                  <a:srgbClr val="FF0000"/>
                </a:solidFill>
              </a:rPr>
              <a:t> куорат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57256" y="3768958"/>
            <a:ext cx="181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“Grammatical”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83353" y="4988767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Хочолор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68400" y="5604284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“Geographical”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65111" y="5669123"/>
            <a:ext cx="1575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h-RU" b="1" i="1" dirty="0">
                <a:solidFill>
                  <a:srgbClr val="FF0000"/>
                </a:solidFill>
              </a:rPr>
              <a:t>Саха Сирин </a:t>
            </a:r>
            <a:r>
              <a:rPr lang="sah-RU" b="1" i="1" dirty="0" smtClean="0">
                <a:solidFill>
                  <a:srgbClr val="FF0000"/>
                </a:solidFill>
              </a:rPr>
              <a:t>былааҕа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78918" y="4445713"/>
            <a:ext cx="246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The sightseeing of London.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84900" y="3100070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Улуустар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494082" y="2430663"/>
            <a:ext cx="1941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“Royal’s parks”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6277" y="1191287"/>
            <a:ext cx="2461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United Kingdom of great Britain and </a:t>
            </a:r>
            <a:r>
              <a:rPr lang="en-US" b="1" dirty="0" err="1" smtClean="0">
                <a:solidFill>
                  <a:srgbClr val="FF0000"/>
                </a:solidFill>
              </a:rPr>
              <a:t>Nothern</a:t>
            </a:r>
            <a:r>
              <a:rPr lang="en-US" b="1" dirty="0" smtClean="0">
                <a:solidFill>
                  <a:srgbClr val="FF0000"/>
                </a:solidFill>
              </a:rPr>
              <a:t> Ireland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595" y="5588895"/>
            <a:ext cx="246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000" b="1" dirty="0" smtClean="0">
                <a:solidFill>
                  <a:srgbClr val="FF0000"/>
                </a:solidFill>
              </a:rPr>
              <a:t>Саха Сирэ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7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7</a:t>
            </a:r>
            <a:r>
              <a:rPr lang="sah-RU" i="1" dirty="0"/>
              <a:t> тохтобул</a:t>
            </a:r>
            <a:r>
              <a:rPr lang="en-US" i="1" dirty="0"/>
              <a:t>: </a:t>
            </a:r>
            <a:r>
              <a:rPr lang="sah-RU" b="1" i="1" dirty="0">
                <a:solidFill>
                  <a:srgbClr val="FF0000"/>
                </a:solidFill>
              </a:rPr>
              <a:t>Хочолор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170051" cy="3880773"/>
          </a:xfrm>
        </p:spPr>
        <p:txBody>
          <a:bodyPr>
            <a:normAutofit/>
          </a:bodyPr>
          <a:lstStyle/>
          <a:p>
            <a:r>
              <a:rPr lang="sah-RU" sz="4000" dirty="0">
                <a:solidFill>
                  <a:srgbClr val="C00000"/>
                </a:solidFill>
              </a:rPr>
              <a:t>Дьокуускай куоракка баар үс хочо аата.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501544" y="2936278"/>
            <a:ext cx="4318855" cy="3149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623771" y="3528647"/>
            <a:ext cx="3155705" cy="2199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8662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8" t="13882" r="23097" b="49445"/>
          <a:stretch/>
        </p:blipFill>
        <p:spPr>
          <a:xfrm>
            <a:off x="11191" y="-17571"/>
            <a:ext cx="12192000" cy="6866783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40681" y="5269468"/>
            <a:ext cx="2807676" cy="1008186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57449" y="973014"/>
            <a:ext cx="3153505" cy="135987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1" t="35164" r="5173" b="43528"/>
          <a:stretch/>
        </p:blipFill>
        <p:spPr>
          <a:xfrm>
            <a:off x="4761567" y="93782"/>
            <a:ext cx="1843761" cy="1130609"/>
          </a:xfrm>
          <a:prstGeom prst="rect">
            <a:avLst/>
          </a:prstGeom>
        </p:spPr>
      </p:pic>
      <p:sp>
        <p:nvSpPr>
          <p:cNvPr id="13" name="5-конечная звезда 12"/>
          <p:cNvSpPr/>
          <p:nvPr/>
        </p:nvSpPr>
        <p:spPr>
          <a:xfrm>
            <a:off x="4508024" y="3415821"/>
            <a:ext cx="1371600" cy="1289538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5374888" y="4569141"/>
            <a:ext cx="1371600" cy="128953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2667119" y="1224391"/>
            <a:ext cx="1371600" cy="128953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507869" y="2065286"/>
            <a:ext cx="1371600" cy="128953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3571456" y="2382145"/>
            <a:ext cx="1371600" cy="128953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6827272" y="5213910"/>
            <a:ext cx="1371600" cy="128953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1348389" y="865799"/>
            <a:ext cx="1371600" cy="1289538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>
            <a:off x="9638368" y="4069454"/>
            <a:ext cx="1371600" cy="12895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04" y="-85418"/>
            <a:ext cx="2954654" cy="2974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5-конечная звезда 27"/>
          <p:cNvSpPr/>
          <p:nvPr/>
        </p:nvSpPr>
        <p:spPr>
          <a:xfrm>
            <a:off x="313595" y="3523272"/>
            <a:ext cx="1371600" cy="12895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5-конечная звезда 28"/>
          <p:cNvSpPr/>
          <p:nvPr/>
        </p:nvSpPr>
        <p:spPr>
          <a:xfrm>
            <a:off x="8622627" y="5295181"/>
            <a:ext cx="1371600" cy="1289538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5-конечная звезда 31"/>
          <p:cNvSpPr/>
          <p:nvPr/>
        </p:nvSpPr>
        <p:spPr>
          <a:xfrm>
            <a:off x="7685631" y="2023303"/>
            <a:ext cx="1371600" cy="128953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5-конечная звезда 32"/>
          <p:cNvSpPr/>
          <p:nvPr/>
        </p:nvSpPr>
        <p:spPr>
          <a:xfrm>
            <a:off x="8991418" y="2705361"/>
            <a:ext cx="1371600" cy="128953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5"/>
          <a:stretch>
            <a:fillRect/>
          </a:stretch>
        </p:blipFill>
        <p:spPr>
          <a:xfrm flipH="1">
            <a:off x="6513779" y="5268599"/>
            <a:ext cx="2245846" cy="1281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8239" y="3853954"/>
            <a:ext cx="1499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Саха сирин </a:t>
            </a:r>
            <a:endParaRPr lang="sah-RU" b="1" i="1" dirty="0" smtClean="0">
              <a:solidFill>
                <a:srgbClr val="FF0000"/>
              </a:solidFill>
            </a:endParaRPr>
          </a:p>
          <a:p>
            <a:r>
              <a:rPr lang="sah-RU" b="1" i="1" dirty="0" smtClean="0">
                <a:solidFill>
                  <a:srgbClr val="FF0000"/>
                </a:solidFill>
              </a:rPr>
              <a:t>дьаралыга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1902" y="2444649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“Reading”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0068" y="1201277"/>
            <a:ext cx="1247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Омуктар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91875" y="1623906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“</a:t>
            </a:r>
            <a:r>
              <a:rPr lang="ru-RU" b="1" i="1" dirty="0" err="1">
                <a:solidFill>
                  <a:srgbClr val="FF0000"/>
                </a:solidFill>
              </a:rPr>
              <a:t>Poetical</a:t>
            </a:r>
            <a:r>
              <a:rPr lang="ru-RU" b="1" i="1" dirty="0">
                <a:solidFill>
                  <a:srgbClr val="FF0000"/>
                </a:solidFill>
              </a:rPr>
              <a:t>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4600" y="2731172"/>
            <a:ext cx="1512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b="1" i="1" dirty="0" smtClean="0">
                <a:solidFill>
                  <a:srgbClr val="FF0000"/>
                </a:solidFill>
              </a:rPr>
              <a:t>Дьокуускай</a:t>
            </a:r>
          </a:p>
          <a:p>
            <a:r>
              <a:rPr lang="sah-RU" b="1" i="1" dirty="0" smtClean="0">
                <a:solidFill>
                  <a:srgbClr val="FF0000"/>
                </a:solidFill>
              </a:rPr>
              <a:t> куорат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57256" y="3768958"/>
            <a:ext cx="181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“Grammatical”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83353" y="4988767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Хочолор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68400" y="5604284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“Geographical”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65111" y="5669123"/>
            <a:ext cx="1575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h-RU" b="1" i="1" dirty="0">
                <a:solidFill>
                  <a:srgbClr val="FF0000"/>
                </a:solidFill>
              </a:rPr>
              <a:t>Саха Сирин </a:t>
            </a:r>
            <a:r>
              <a:rPr lang="sah-RU" b="1" i="1" dirty="0" smtClean="0">
                <a:solidFill>
                  <a:srgbClr val="FF0000"/>
                </a:solidFill>
              </a:rPr>
              <a:t>былааҕа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78918" y="4445713"/>
            <a:ext cx="246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The sightseeing of London.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84900" y="3100070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Улуустар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494082" y="2430663"/>
            <a:ext cx="1941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“Royal’s parks”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6277" y="1191287"/>
            <a:ext cx="2461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United Kingdom of great Britain and </a:t>
            </a:r>
            <a:r>
              <a:rPr lang="en-US" b="1" dirty="0" err="1" smtClean="0">
                <a:solidFill>
                  <a:srgbClr val="FF0000"/>
                </a:solidFill>
              </a:rPr>
              <a:t>Nothern</a:t>
            </a:r>
            <a:r>
              <a:rPr lang="en-US" b="1" dirty="0" smtClean="0">
                <a:solidFill>
                  <a:srgbClr val="FF0000"/>
                </a:solidFill>
              </a:rPr>
              <a:t> Ireland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595" y="5588895"/>
            <a:ext cx="246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000" b="1" dirty="0" smtClean="0">
                <a:solidFill>
                  <a:srgbClr val="FF0000"/>
                </a:solidFill>
              </a:rPr>
              <a:t>Саха Сирэ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28" y="0"/>
            <a:ext cx="8534400" cy="1507067"/>
          </a:xfrm>
        </p:spPr>
        <p:txBody>
          <a:bodyPr/>
          <a:lstStyle/>
          <a:p>
            <a:r>
              <a:rPr lang="en-US" b="1" i="1" cap="none" dirty="0" smtClean="0"/>
              <a:t>Station 6: </a:t>
            </a:r>
            <a:r>
              <a:rPr lang="en-US" b="1" i="1" cap="none" dirty="0" smtClean="0">
                <a:solidFill>
                  <a:srgbClr val="FF0000"/>
                </a:solidFill>
              </a:rPr>
              <a:t>“Geographical”</a:t>
            </a:r>
            <a:endParaRPr lang="ru-RU" cap="none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628" y="1119697"/>
            <a:ext cx="6096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The United Kingdom</a:t>
            </a:r>
            <a:endParaRPr lang="ru-RU" sz="2800" b="1" dirty="0">
              <a:solidFill>
                <a:srgbClr val="C00000"/>
              </a:solidFill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The USA</a:t>
            </a:r>
            <a:endParaRPr lang="ru-RU" sz="2800" b="1" dirty="0">
              <a:solidFill>
                <a:srgbClr val="C00000"/>
              </a:solidFill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The Republic of Sakha (Yakutia)</a:t>
            </a:r>
            <a:endParaRPr lang="ru-RU" sz="2800" b="1" dirty="0">
              <a:solidFill>
                <a:srgbClr val="C00000"/>
              </a:solidFill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Canada</a:t>
            </a:r>
            <a:endParaRPr lang="ru-RU" sz="2800" b="1" dirty="0">
              <a:solidFill>
                <a:srgbClr val="C00000"/>
              </a:solidFill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New Zealand</a:t>
            </a:r>
            <a:endParaRPr lang="ru-RU" sz="2800" b="1" dirty="0">
              <a:solidFill>
                <a:srgbClr val="C00000"/>
              </a:solidFill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Australia</a:t>
            </a:r>
            <a:endParaRPr lang="ru-RU" sz="2800" b="1" dirty="0">
              <a:solidFill>
                <a:srgbClr val="C00000"/>
              </a:solidFill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Russia</a:t>
            </a:r>
            <a:endParaRPr lang="ru-RU" sz="2800" b="1" dirty="0">
              <a:solidFill>
                <a:srgbClr val="C00000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06" y="298465"/>
            <a:ext cx="2183063" cy="1670711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1" t="35164" r="5173" b="43528"/>
          <a:stretch/>
        </p:blipFill>
        <p:spPr>
          <a:xfrm>
            <a:off x="6541387" y="2348486"/>
            <a:ext cx="2278641" cy="1397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37" y="4343960"/>
            <a:ext cx="2289442" cy="14280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628" y="3899262"/>
            <a:ext cx="2376104" cy="15815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105" y="444429"/>
            <a:ext cx="2155343" cy="167375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9613850" y="1564228"/>
            <a:ext cx="1080187" cy="6981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7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ru-RU" b="1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510974" y="1420013"/>
            <a:ext cx="1080187" cy="6981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7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7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163754" y="2155812"/>
            <a:ext cx="1080187" cy="6981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7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7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173869" y="3899262"/>
            <a:ext cx="1080187" cy="6981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7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7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7"/>
          <a:stretch>
            <a:fillRect/>
          </a:stretch>
        </p:blipFill>
        <p:spPr>
          <a:xfrm>
            <a:off x="9362603" y="2420442"/>
            <a:ext cx="2419546" cy="1923518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8217638" y="4274602"/>
            <a:ext cx="1080187" cy="6981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7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7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458591" y="2345874"/>
            <a:ext cx="1080187" cy="6981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7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7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8"/>
          <a:stretch>
            <a:fillRect/>
          </a:stretch>
        </p:blipFill>
        <p:spPr>
          <a:xfrm>
            <a:off x="9613850" y="5261533"/>
            <a:ext cx="2107767" cy="1283645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9261011" y="5152525"/>
            <a:ext cx="1080187" cy="6981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7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7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3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8" t="13882" r="23097" b="49445"/>
          <a:stretch/>
        </p:blipFill>
        <p:spPr>
          <a:xfrm>
            <a:off x="11191" y="-17571"/>
            <a:ext cx="12192000" cy="6866783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40681" y="5269468"/>
            <a:ext cx="2807676" cy="1008186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57449" y="973014"/>
            <a:ext cx="3153505" cy="135987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1" t="35164" r="5173" b="43528"/>
          <a:stretch/>
        </p:blipFill>
        <p:spPr>
          <a:xfrm>
            <a:off x="4761567" y="93782"/>
            <a:ext cx="1843761" cy="1130609"/>
          </a:xfrm>
          <a:prstGeom prst="rect">
            <a:avLst/>
          </a:prstGeom>
        </p:spPr>
      </p:pic>
      <p:sp>
        <p:nvSpPr>
          <p:cNvPr id="13" name="5-конечная звезда 12"/>
          <p:cNvSpPr/>
          <p:nvPr/>
        </p:nvSpPr>
        <p:spPr>
          <a:xfrm>
            <a:off x="4508024" y="3415821"/>
            <a:ext cx="1371600" cy="1289538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5374888" y="4569141"/>
            <a:ext cx="1371600" cy="128953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2667119" y="1224391"/>
            <a:ext cx="1371600" cy="128953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507869" y="2065286"/>
            <a:ext cx="1371600" cy="128953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3571456" y="2382145"/>
            <a:ext cx="1371600" cy="128953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6827272" y="5213910"/>
            <a:ext cx="1371600" cy="128953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1348389" y="865799"/>
            <a:ext cx="1371600" cy="1289538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>
            <a:off x="9638368" y="4069454"/>
            <a:ext cx="1371600" cy="12895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04" y="-85418"/>
            <a:ext cx="2954654" cy="2974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5-конечная звезда 27"/>
          <p:cNvSpPr/>
          <p:nvPr/>
        </p:nvSpPr>
        <p:spPr>
          <a:xfrm>
            <a:off x="313595" y="3523272"/>
            <a:ext cx="1371600" cy="12895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5-конечная звезда 28"/>
          <p:cNvSpPr/>
          <p:nvPr/>
        </p:nvSpPr>
        <p:spPr>
          <a:xfrm>
            <a:off x="8622627" y="5295181"/>
            <a:ext cx="1371600" cy="1289538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5-конечная звезда 31"/>
          <p:cNvSpPr/>
          <p:nvPr/>
        </p:nvSpPr>
        <p:spPr>
          <a:xfrm>
            <a:off x="7685631" y="2023303"/>
            <a:ext cx="1371600" cy="128953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5-конечная звезда 32"/>
          <p:cNvSpPr/>
          <p:nvPr/>
        </p:nvSpPr>
        <p:spPr>
          <a:xfrm>
            <a:off x="8991418" y="2705361"/>
            <a:ext cx="1371600" cy="128953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5"/>
          <a:stretch>
            <a:fillRect/>
          </a:stretch>
        </p:blipFill>
        <p:spPr>
          <a:xfrm flipH="1">
            <a:off x="8091690" y="5269468"/>
            <a:ext cx="2245846" cy="1281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8239" y="3853954"/>
            <a:ext cx="1499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Саха сирин </a:t>
            </a:r>
            <a:endParaRPr lang="sah-RU" b="1" i="1" dirty="0" smtClean="0">
              <a:solidFill>
                <a:srgbClr val="FF0000"/>
              </a:solidFill>
            </a:endParaRPr>
          </a:p>
          <a:p>
            <a:r>
              <a:rPr lang="sah-RU" b="1" i="1" dirty="0" smtClean="0">
                <a:solidFill>
                  <a:srgbClr val="FF0000"/>
                </a:solidFill>
              </a:rPr>
              <a:t>дьаралыга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1902" y="2444649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“Reading”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0068" y="1201277"/>
            <a:ext cx="1247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Омуктар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91875" y="1623906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“</a:t>
            </a:r>
            <a:r>
              <a:rPr lang="ru-RU" b="1" i="1" dirty="0" err="1">
                <a:solidFill>
                  <a:srgbClr val="FF0000"/>
                </a:solidFill>
              </a:rPr>
              <a:t>Poetical</a:t>
            </a:r>
            <a:r>
              <a:rPr lang="ru-RU" b="1" i="1" dirty="0">
                <a:solidFill>
                  <a:srgbClr val="FF0000"/>
                </a:solidFill>
              </a:rPr>
              <a:t>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4600" y="2731172"/>
            <a:ext cx="1512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b="1" i="1" dirty="0" smtClean="0">
                <a:solidFill>
                  <a:srgbClr val="FF0000"/>
                </a:solidFill>
              </a:rPr>
              <a:t>Дьокуускай</a:t>
            </a:r>
          </a:p>
          <a:p>
            <a:r>
              <a:rPr lang="sah-RU" b="1" i="1" dirty="0" smtClean="0">
                <a:solidFill>
                  <a:srgbClr val="FF0000"/>
                </a:solidFill>
              </a:rPr>
              <a:t> куорат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57256" y="3768958"/>
            <a:ext cx="181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“Grammatical”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83353" y="4988767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Хочолор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68400" y="5604284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“Geographical”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65111" y="5669123"/>
            <a:ext cx="1575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h-RU" b="1" i="1" dirty="0">
                <a:solidFill>
                  <a:srgbClr val="FF0000"/>
                </a:solidFill>
              </a:rPr>
              <a:t>Саха Сирин </a:t>
            </a:r>
            <a:r>
              <a:rPr lang="sah-RU" b="1" i="1" dirty="0" smtClean="0">
                <a:solidFill>
                  <a:srgbClr val="FF0000"/>
                </a:solidFill>
              </a:rPr>
              <a:t>былааҕа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78918" y="4445713"/>
            <a:ext cx="246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The sightseeing of London.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84900" y="3100070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Улуустар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494082" y="2430663"/>
            <a:ext cx="1941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“Royal’s parks”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6277" y="1191287"/>
            <a:ext cx="2461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United Kingdom of great Britain and </a:t>
            </a:r>
            <a:r>
              <a:rPr lang="en-US" b="1" dirty="0" err="1" smtClean="0">
                <a:solidFill>
                  <a:srgbClr val="FF0000"/>
                </a:solidFill>
              </a:rPr>
              <a:t>Nothern</a:t>
            </a:r>
            <a:r>
              <a:rPr lang="en-US" b="1" dirty="0" smtClean="0">
                <a:solidFill>
                  <a:srgbClr val="FF0000"/>
                </a:solidFill>
              </a:rPr>
              <a:t> Ireland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595" y="5588895"/>
            <a:ext cx="246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000" b="1" dirty="0" smtClean="0">
                <a:solidFill>
                  <a:srgbClr val="FF0000"/>
                </a:solidFill>
              </a:rPr>
              <a:t>Саха Сирэ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243" y="468923"/>
            <a:ext cx="9510020" cy="926123"/>
          </a:xfrm>
        </p:spPr>
        <p:txBody>
          <a:bodyPr>
            <a:normAutofit fontScale="90000"/>
          </a:bodyPr>
          <a:lstStyle/>
          <a:p>
            <a:pPr algn="ctr"/>
            <a:r>
              <a:rPr lang="sah-RU" sz="4900" i="1" dirty="0" smtClean="0"/>
              <a:t>9 тохтобул: </a:t>
            </a:r>
            <a:r>
              <a:rPr lang="sah-RU" sz="4900" b="1" i="1" dirty="0" smtClean="0">
                <a:solidFill>
                  <a:srgbClr val="FF0000"/>
                </a:solidFill>
              </a:rPr>
              <a:t>Саха </a:t>
            </a:r>
            <a:r>
              <a:rPr lang="sah-RU" sz="4900" b="1" i="1" dirty="0">
                <a:solidFill>
                  <a:srgbClr val="FF0000"/>
                </a:solidFill>
              </a:rPr>
              <a:t>Сирин былааҕа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243" y="1902681"/>
            <a:ext cx="9510020" cy="3880773"/>
          </a:xfrm>
        </p:spPr>
        <p:txBody>
          <a:bodyPr>
            <a:normAutofit/>
          </a:bodyPr>
          <a:lstStyle/>
          <a:p>
            <a:r>
              <a:rPr lang="sah-RU" sz="3600" dirty="0">
                <a:solidFill>
                  <a:srgbClr val="C00000"/>
                </a:solidFill>
              </a:rPr>
              <a:t>Саха сирин былааҕын өҥүн суолтатын быһаарыҥ.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43512" y="2748714"/>
            <a:ext cx="6766761" cy="3766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6498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8" t="13882" r="23097" b="49445"/>
          <a:stretch/>
        </p:blipFill>
        <p:spPr>
          <a:xfrm>
            <a:off x="11191" y="-17571"/>
            <a:ext cx="12192000" cy="6866783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40681" y="5269468"/>
            <a:ext cx="2807676" cy="1008186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357449" y="973014"/>
            <a:ext cx="3153505" cy="135987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1" t="35164" r="5173" b="43528"/>
          <a:stretch/>
        </p:blipFill>
        <p:spPr>
          <a:xfrm>
            <a:off x="4761567" y="93782"/>
            <a:ext cx="1843761" cy="1130609"/>
          </a:xfrm>
          <a:prstGeom prst="rect">
            <a:avLst/>
          </a:prstGeom>
        </p:spPr>
      </p:pic>
      <p:sp>
        <p:nvSpPr>
          <p:cNvPr id="13" name="5-конечная звезда 12"/>
          <p:cNvSpPr/>
          <p:nvPr/>
        </p:nvSpPr>
        <p:spPr>
          <a:xfrm>
            <a:off x="4508024" y="3415821"/>
            <a:ext cx="1371600" cy="1289538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374888" y="4569141"/>
            <a:ext cx="1371600" cy="128953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2667119" y="1224391"/>
            <a:ext cx="1371600" cy="128953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507869" y="2065286"/>
            <a:ext cx="1371600" cy="128953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5-конечная звезда 16"/>
          <p:cNvSpPr/>
          <p:nvPr/>
        </p:nvSpPr>
        <p:spPr>
          <a:xfrm>
            <a:off x="3571456" y="2382145"/>
            <a:ext cx="1371600" cy="128953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6827272" y="5213910"/>
            <a:ext cx="1371600" cy="128953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1348389" y="865799"/>
            <a:ext cx="1371600" cy="1289538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9638368" y="4069454"/>
            <a:ext cx="1371600" cy="12895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04" y="-85418"/>
            <a:ext cx="2954654" cy="2974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5-конечная звезда 27"/>
          <p:cNvSpPr/>
          <p:nvPr/>
        </p:nvSpPr>
        <p:spPr>
          <a:xfrm>
            <a:off x="313595" y="3523272"/>
            <a:ext cx="1371600" cy="12895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8622627" y="5295181"/>
            <a:ext cx="1371600" cy="1289538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7685631" y="2023303"/>
            <a:ext cx="1371600" cy="128953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>
            <a:off x="8991418" y="2705361"/>
            <a:ext cx="1371600" cy="128953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/>
          <p:nvPr/>
        </p:nvPicPr>
        <p:blipFill>
          <a:blip r:embed="rId5"/>
          <a:stretch>
            <a:fillRect/>
          </a:stretch>
        </p:blipFill>
        <p:spPr>
          <a:xfrm flipH="1">
            <a:off x="11191" y="3933895"/>
            <a:ext cx="2245846" cy="1281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8239" y="3853954"/>
            <a:ext cx="1499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Саха сирин </a:t>
            </a:r>
            <a:endParaRPr lang="sah-RU" b="1" i="1" dirty="0" smtClean="0">
              <a:solidFill>
                <a:srgbClr val="FF0000"/>
              </a:solidFill>
            </a:endParaRPr>
          </a:p>
          <a:p>
            <a:r>
              <a:rPr lang="sah-RU" b="1" i="1" dirty="0" smtClean="0">
                <a:solidFill>
                  <a:srgbClr val="FF0000"/>
                </a:solidFill>
              </a:rPr>
              <a:t>дьаралыга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11902" y="2444649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“Reading”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0068" y="1201277"/>
            <a:ext cx="1247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Омуктар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691875" y="1623906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“</a:t>
            </a:r>
            <a:r>
              <a:rPr lang="ru-RU" b="1" i="1" dirty="0" err="1">
                <a:solidFill>
                  <a:srgbClr val="FF0000"/>
                </a:solidFill>
              </a:rPr>
              <a:t>Poetical</a:t>
            </a:r>
            <a:r>
              <a:rPr lang="ru-RU" b="1" i="1" dirty="0">
                <a:solidFill>
                  <a:srgbClr val="FF0000"/>
                </a:solidFill>
              </a:rPr>
              <a:t>”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64600" y="2731172"/>
            <a:ext cx="1512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b="1" i="1" dirty="0" smtClean="0">
                <a:solidFill>
                  <a:srgbClr val="FF0000"/>
                </a:solidFill>
              </a:rPr>
              <a:t>Дьокуускай</a:t>
            </a:r>
          </a:p>
          <a:p>
            <a:r>
              <a:rPr lang="sah-RU" b="1" i="1" dirty="0" smtClean="0">
                <a:solidFill>
                  <a:srgbClr val="FF0000"/>
                </a:solidFill>
              </a:rPr>
              <a:t> куорат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257256" y="3768958"/>
            <a:ext cx="181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“Grammatical”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483353" y="4988767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Хочолор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568400" y="5604284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“Geographical”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565111" y="5669123"/>
            <a:ext cx="1575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h-RU" b="1" i="1" dirty="0">
                <a:solidFill>
                  <a:srgbClr val="FF0000"/>
                </a:solidFill>
              </a:rPr>
              <a:t>Саха Сирин </a:t>
            </a:r>
            <a:r>
              <a:rPr lang="sah-RU" b="1" i="1" dirty="0" smtClean="0">
                <a:solidFill>
                  <a:srgbClr val="FF0000"/>
                </a:solidFill>
              </a:rPr>
              <a:t>былааҕа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078918" y="4445713"/>
            <a:ext cx="246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The sightseeing of London.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84900" y="3100070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Улуустар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494082" y="2430663"/>
            <a:ext cx="1941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“Royal’s parks”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866277" y="1191287"/>
            <a:ext cx="2461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United Kingdom of great Britain and </a:t>
            </a:r>
            <a:r>
              <a:rPr lang="en-US" b="1" dirty="0" err="1" smtClean="0">
                <a:solidFill>
                  <a:srgbClr val="FF0000"/>
                </a:solidFill>
              </a:rPr>
              <a:t>Nothern</a:t>
            </a:r>
            <a:r>
              <a:rPr lang="en-US" b="1" dirty="0" smtClean="0">
                <a:solidFill>
                  <a:srgbClr val="FF0000"/>
                </a:solidFill>
              </a:rPr>
              <a:t> Ireland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595" y="5588895"/>
            <a:ext cx="246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000" b="1" dirty="0" smtClean="0">
                <a:solidFill>
                  <a:srgbClr val="FF0000"/>
                </a:solidFill>
              </a:rPr>
              <a:t>Саха Сирэ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4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8" t="13882" r="23097" b="49445"/>
          <a:stretch/>
        </p:blipFill>
        <p:spPr>
          <a:xfrm>
            <a:off x="11191" y="-17571"/>
            <a:ext cx="12192000" cy="6866783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40681" y="5269468"/>
            <a:ext cx="2807676" cy="1008186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57449" y="973014"/>
            <a:ext cx="3153505" cy="135987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1" t="35164" r="5173" b="43528"/>
          <a:stretch/>
        </p:blipFill>
        <p:spPr>
          <a:xfrm>
            <a:off x="4761567" y="93782"/>
            <a:ext cx="1843761" cy="1130609"/>
          </a:xfrm>
          <a:prstGeom prst="rect">
            <a:avLst/>
          </a:prstGeom>
        </p:spPr>
      </p:pic>
      <p:sp>
        <p:nvSpPr>
          <p:cNvPr id="13" name="5-конечная звезда 12"/>
          <p:cNvSpPr/>
          <p:nvPr/>
        </p:nvSpPr>
        <p:spPr>
          <a:xfrm>
            <a:off x="4508024" y="3415821"/>
            <a:ext cx="1371600" cy="1289538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5374888" y="4569141"/>
            <a:ext cx="1371600" cy="128953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2667119" y="1224391"/>
            <a:ext cx="1371600" cy="128953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507869" y="2065286"/>
            <a:ext cx="1371600" cy="128953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3571456" y="2382145"/>
            <a:ext cx="1371600" cy="128953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6827272" y="5213910"/>
            <a:ext cx="1371600" cy="128953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1348389" y="865799"/>
            <a:ext cx="1371600" cy="1289538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>
            <a:off x="9638368" y="4069454"/>
            <a:ext cx="1371600" cy="12895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04" y="-85418"/>
            <a:ext cx="2954654" cy="2974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5-конечная звезда 27"/>
          <p:cNvSpPr/>
          <p:nvPr/>
        </p:nvSpPr>
        <p:spPr>
          <a:xfrm>
            <a:off x="313595" y="3523272"/>
            <a:ext cx="1371600" cy="12895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5-конечная звезда 28"/>
          <p:cNvSpPr/>
          <p:nvPr/>
        </p:nvSpPr>
        <p:spPr>
          <a:xfrm>
            <a:off x="8622627" y="5295181"/>
            <a:ext cx="1371600" cy="1289538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5-конечная звезда 31"/>
          <p:cNvSpPr/>
          <p:nvPr/>
        </p:nvSpPr>
        <p:spPr>
          <a:xfrm>
            <a:off x="7685631" y="2023303"/>
            <a:ext cx="1371600" cy="128953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5-конечная звезда 32"/>
          <p:cNvSpPr/>
          <p:nvPr/>
        </p:nvSpPr>
        <p:spPr>
          <a:xfrm>
            <a:off x="8991418" y="2705361"/>
            <a:ext cx="1371600" cy="128953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5"/>
          <a:stretch>
            <a:fillRect/>
          </a:stretch>
        </p:blipFill>
        <p:spPr>
          <a:xfrm rot="1567688">
            <a:off x="8887118" y="4035320"/>
            <a:ext cx="2673331" cy="1226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8239" y="3853954"/>
            <a:ext cx="1499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Саха сирин </a:t>
            </a:r>
            <a:endParaRPr lang="sah-RU" b="1" i="1" dirty="0" smtClean="0">
              <a:solidFill>
                <a:srgbClr val="FF0000"/>
              </a:solidFill>
            </a:endParaRPr>
          </a:p>
          <a:p>
            <a:r>
              <a:rPr lang="sah-RU" b="1" i="1" dirty="0" smtClean="0">
                <a:solidFill>
                  <a:srgbClr val="FF0000"/>
                </a:solidFill>
              </a:rPr>
              <a:t>дьаралыга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1902" y="2444649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“Reading”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0068" y="1201277"/>
            <a:ext cx="1247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Омуктар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91875" y="1623906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“</a:t>
            </a:r>
            <a:r>
              <a:rPr lang="ru-RU" b="1" i="1" dirty="0" err="1">
                <a:solidFill>
                  <a:srgbClr val="FF0000"/>
                </a:solidFill>
              </a:rPr>
              <a:t>Poetical</a:t>
            </a:r>
            <a:r>
              <a:rPr lang="ru-RU" b="1" i="1" dirty="0">
                <a:solidFill>
                  <a:srgbClr val="FF0000"/>
                </a:solidFill>
              </a:rPr>
              <a:t>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4600" y="2731172"/>
            <a:ext cx="1512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b="1" i="1" dirty="0" smtClean="0">
                <a:solidFill>
                  <a:srgbClr val="FF0000"/>
                </a:solidFill>
              </a:rPr>
              <a:t>Дьокуускай</a:t>
            </a:r>
          </a:p>
          <a:p>
            <a:r>
              <a:rPr lang="sah-RU" b="1" i="1" dirty="0" smtClean="0">
                <a:solidFill>
                  <a:srgbClr val="FF0000"/>
                </a:solidFill>
              </a:rPr>
              <a:t> куорат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57256" y="3768958"/>
            <a:ext cx="181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“Grammatical”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83353" y="4988767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Хочолор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68400" y="5604284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“Geographical”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65111" y="5669123"/>
            <a:ext cx="1575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h-RU" b="1" i="1" dirty="0">
                <a:solidFill>
                  <a:srgbClr val="FF0000"/>
                </a:solidFill>
              </a:rPr>
              <a:t>Саха Сирин </a:t>
            </a:r>
            <a:r>
              <a:rPr lang="sah-RU" b="1" i="1" dirty="0" smtClean="0">
                <a:solidFill>
                  <a:srgbClr val="FF0000"/>
                </a:solidFill>
              </a:rPr>
              <a:t>былааҕа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78918" y="4445713"/>
            <a:ext cx="246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The sightseeing of London.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84900" y="3100070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Улуустар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494082" y="2430663"/>
            <a:ext cx="1941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“Royal’s parks”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6277" y="1191287"/>
            <a:ext cx="2461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United Kingdom of great Britain and </a:t>
            </a:r>
            <a:r>
              <a:rPr lang="en-US" b="1" dirty="0" err="1" smtClean="0">
                <a:solidFill>
                  <a:srgbClr val="FF0000"/>
                </a:solidFill>
              </a:rPr>
              <a:t>Nothern</a:t>
            </a:r>
            <a:r>
              <a:rPr lang="en-US" b="1" dirty="0" smtClean="0">
                <a:solidFill>
                  <a:srgbClr val="FF0000"/>
                </a:solidFill>
              </a:rPr>
              <a:t> Ireland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595" y="5588895"/>
            <a:ext cx="246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000" b="1" dirty="0" smtClean="0">
                <a:solidFill>
                  <a:srgbClr val="FF0000"/>
                </a:solidFill>
              </a:rPr>
              <a:t>Саха Сирэ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8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00827" y="597998"/>
            <a:ext cx="3704647" cy="1507067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en-US" sz="27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Big Ben</a:t>
            </a:r>
            <a:r>
              <a:rPr lang="ru-RU" sz="27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Stonehenge</a:t>
            </a:r>
            <a:r>
              <a:rPr lang="ru-RU" sz="27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The Double Decker Bus</a:t>
            </a:r>
            <a:r>
              <a:rPr lang="ru-RU" sz="27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The Tower Bridge</a:t>
            </a:r>
            <a:r>
              <a:rPr lang="ru-RU" sz="27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The Red Telephone Box</a:t>
            </a:r>
            <a:r>
              <a:rPr lang="ru-RU" sz="27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The Tate Gallery</a:t>
            </a:r>
            <a:r>
              <a:rPr lang="ru-RU" sz="27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1688" y="0"/>
            <a:ext cx="8534400" cy="842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i="1" dirty="0" smtClean="0">
                <a:solidFill>
                  <a:schemeClr val="tx1"/>
                </a:solidFill>
              </a:rPr>
              <a:t>Station 10. </a:t>
            </a:r>
            <a:r>
              <a:rPr lang="en-US" sz="2800" b="1" i="1" dirty="0" smtClean="0">
                <a:solidFill>
                  <a:srgbClr val="FF0000"/>
                </a:solidFill>
              </a:rPr>
              <a:t>The </a:t>
            </a:r>
            <a:r>
              <a:rPr lang="en-US" sz="2800" b="1" i="1" dirty="0">
                <a:solidFill>
                  <a:srgbClr val="FF0000"/>
                </a:solidFill>
              </a:rPr>
              <a:t>sightseeing of </a:t>
            </a:r>
            <a:r>
              <a:rPr lang="en-US" sz="2800" b="1" i="1" dirty="0" smtClean="0">
                <a:solidFill>
                  <a:srgbClr val="FF0000"/>
                </a:solidFill>
              </a:rPr>
              <a:t>London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31" y="2602147"/>
            <a:ext cx="2286000" cy="4023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31" y="273656"/>
            <a:ext cx="2870719" cy="2151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21531" y="232844"/>
            <a:ext cx="1080187" cy="6981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7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ru-RU" b="1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15879" y="2602147"/>
            <a:ext cx="1080187" cy="6981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7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ru-RU" b="1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8935453" y="4481497"/>
            <a:ext cx="3043181" cy="2144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>
          <a:blip r:embed="rId5"/>
          <a:stretch>
            <a:fillRect/>
          </a:stretch>
        </p:blipFill>
        <p:spPr>
          <a:xfrm>
            <a:off x="2421531" y="4481497"/>
            <a:ext cx="3380145" cy="2144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/>
          <p:nvPr/>
        </p:nvPicPr>
        <p:blipFill>
          <a:blip r:embed="rId6"/>
          <a:stretch>
            <a:fillRect/>
          </a:stretch>
        </p:blipFill>
        <p:spPr>
          <a:xfrm>
            <a:off x="8146897" y="1646014"/>
            <a:ext cx="3330967" cy="2300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/>
          <p:nvPr/>
        </p:nvPicPr>
        <p:blipFill>
          <a:blip r:embed="rId7"/>
          <a:stretch>
            <a:fillRect/>
          </a:stretch>
        </p:blipFill>
        <p:spPr>
          <a:xfrm>
            <a:off x="5924673" y="4481497"/>
            <a:ext cx="3010780" cy="2144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472963" y="4044152"/>
            <a:ext cx="1080187" cy="6981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7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7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055408" y="4044152"/>
            <a:ext cx="1080187" cy="6981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7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7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9885994" y="4044152"/>
            <a:ext cx="1080187" cy="6981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7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7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731616" y="1161768"/>
            <a:ext cx="1080187" cy="6981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7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7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8" t="13882" r="23097" b="49445"/>
          <a:stretch/>
        </p:blipFill>
        <p:spPr>
          <a:xfrm>
            <a:off x="11191" y="-17571"/>
            <a:ext cx="12192000" cy="6866783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40681" y="5269468"/>
            <a:ext cx="2807676" cy="1008186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57449" y="973014"/>
            <a:ext cx="3153505" cy="135987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1" t="35164" r="5173" b="43528"/>
          <a:stretch/>
        </p:blipFill>
        <p:spPr>
          <a:xfrm>
            <a:off x="4761567" y="93782"/>
            <a:ext cx="1843761" cy="1130609"/>
          </a:xfrm>
          <a:prstGeom prst="rect">
            <a:avLst/>
          </a:prstGeom>
        </p:spPr>
      </p:pic>
      <p:sp>
        <p:nvSpPr>
          <p:cNvPr id="13" name="5-конечная звезда 12"/>
          <p:cNvSpPr/>
          <p:nvPr/>
        </p:nvSpPr>
        <p:spPr>
          <a:xfrm>
            <a:off x="4508024" y="3415821"/>
            <a:ext cx="1371600" cy="1289538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5374888" y="4569141"/>
            <a:ext cx="1371600" cy="128953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2667119" y="1224391"/>
            <a:ext cx="1371600" cy="128953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507869" y="2065286"/>
            <a:ext cx="1371600" cy="128953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3571456" y="2382145"/>
            <a:ext cx="1371600" cy="128953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6827272" y="5213910"/>
            <a:ext cx="1371600" cy="128953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1348389" y="865799"/>
            <a:ext cx="1371600" cy="1289538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>
            <a:off x="9638368" y="4069454"/>
            <a:ext cx="1371600" cy="12895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04" y="-85418"/>
            <a:ext cx="2954654" cy="2974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5-конечная звезда 27"/>
          <p:cNvSpPr/>
          <p:nvPr/>
        </p:nvSpPr>
        <p:spPr>
          <a:xfrm>
            <a:off x="313595" y="3523272"/>
            <a:ext cx="1371600" cy="12895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5-конечная звезда 28"/>
          <p:cNvSpPr/>
          <p:nvPr/>
        </p:nvSpPr>
        <p:spPr>
          <a:xfrm>
            <a:off x="8622627" y="5295181"/>
            <a:ext cx="1371600" cy="1289538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5-конечная звезда 31"/>
          <p:cNvSpPr/>
          <p:nvPr/>
        </p:nvSpPr>
        <p:spPr>
          <a:xfrm>
            <a:off x="7685631" y="2023303"/>
            <a:ext cx="1371600" cy="128953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5-конечная звезда 32"/>
          <p:cNvSpPr/>
          <p:nvPr/>
        </p:nvSpPr>
        <p:spPr>
          <a:xfrm>
            <a:off x="8991418" y="2705361"/>
            <a:ext cx="1371600" cy="128953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5"/>
          <a:stretch>
            <a:fillRect/>
          </a:stretch>
        </p:blipFill>
        <p:spPr>
          <a:xfrm>
            <a:off x="8675810" y="2843853"/>
            <a:ext cx="2108918" cy="1192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8239" y="3853954"/>
            <a:ext cx="1499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Саха сирин </a:t>
            </a:r>
            <a:endParaRPr lang="sah-RU" b="1" i="1" dirty="0" smtClean="0">
              <a:solidFill>
                <a:srgbClr val="FF0000"/>
              </a:solidFill>
            </a:endParaRPr>
          </a:p>
          <a:p>
            <a:r>
              <a:rPr lang="sah-RU" b="1" i="1" dirty="0" smtClean="0">
                <a:solidFill>
                  <a:srgbClr val="FF0000"/>
                </a:solidFill>
              </a:rPr>
              <a:t>дьаралыга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1902" y="2444649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“Reading”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0068" y="1201277"/>
            <a:ext cx="1247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Омуктар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91875" y="1623906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“</a:t>
            </a:r>
            <a:r>
              <a:rPr lang="ru-RU" b="1" i="1" dirty="0" err="1">
                <a:solidFill>
                  <a:srgbClr val="FF0000"/>
                </a:solidFill>
              </a:rPr>
              <a:t>Poetical</a:t>
            </a:r>
            <a:r>
              <a:rPr lang="ru-RU" b="1" i="1" dirty="0">
                <a:solidFill>
                  <a:srgbClr val="FF0000"/>
                </a:solidFill>
              </a:rPr>
              <a:t>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4600" y="2731172"/>
            <a:ext cx="1512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b="1" i="1" dirty="0" smtClean="0">
                <a:solidFill>
                  <a:srgbClr val="FF0000"/>
                </a:solidFill>
              </a:rPr>
              <a:t>Дьокуускай</a:t>
            </a:r>
          </a:p>
          <a:p>
            <a:r>
              <a:rPr lang="sah-RU" b="1" i="1" dirty="0" smtClean="0">
                <a:solidFill>
                  <a:srgbClr val="FF0000"/>
                </a:solidFill>
              </a:rPr>
              <a:t> куорат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57256" y="3768958"/>
            <a:ext cx="181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“Grammatical”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83353" y="4988767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Хочолор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68400" y="5604284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“Geographical”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65111" y="5669123"/>
            <a:ext cx="1575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h-RU" b="1" i="1" dirty="0">
                <a:solidFill>
                  <a:srgbClr val="FF0000"/>
                </a:solidFill>
              </a:rPr>
              <a:t>Саха Сирин </a:t>
            </a:r>
            <a:r>
              <a:rPr lang="sah-RU" b="1" i="1" dirty="0" smtClean="0">
                <a:solidFill>
                  <a:srgbClr val="FF0000"/>
                </a:solidFill>
              </a:rPr>
              <a:t>былааҕа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78918" y="4445713"/>
            <a:ext cx="246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The sightseeing of London.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84900" y="3100070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Улуустар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494082" y="2430663"/>
            <a:ext cx="1941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“Royal’s parks”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6277" y="1191287"/>
            <a:ext cx="2461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United Kingdom of great Britain and </a:t>
            </a:r>
            <a:r>
              <a:rPr lang="en-US" b="1" dirty="0" err="1" smtClean="0">
                <a:solidFill>
                  <a:srgbClr val="FF0000"/>
                </a:solidFill>
              </a:rPr>
              <a:t>Nothern</a:t>
            </a:r>
            <a:r>
              <a:rPr lang="en-US" b="1" dirty="0" smtClean="0">
                <a:solidFill>
                  <a:srgbClr val="FF0000"/>
                </a:solidFill>
              </a:rPr>
              <a:t> Ireland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595" y="5508257"/>
            <a:ext cx="246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000" b="1" dirty="0" smtClean="0">
                <a:solidFill>
                  <a:srgbClr val="FF0000"/>
                </a:solidFill>
              </a:rPr>
              <a:t>Саха Сирэ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4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8196" y="234462"/>
            <a:ext cx="5875866" cy="1320800"/>
          </a:xfrm>
        </p:spPr>
        <p:txBody>
          <a:bodyPr/>
          <a:lstStyle/>
          <a:p>
            <a:r>
              <a:rPr lang="ru-RU" i="1" dirty="0"/>
              <a:t>11</a:t>
            </a:r>
            <a:r>
              <a:rPr lang="sah-RU" i="1" dirty="0"/>
              <a:t> тохтобул</a:t>
            </a:r>
            <a:r>
              <a:rPr lang="en-US" i="1" dirty="0"/>
              <a:t>: </a:t>
            </a:r>
            <a:r>
              <a:rPr lang="sah-RU" b="1" i="1" dirty="0" smtClean="0">
                <a:solidFill>
                  <a:srgbClr val="FF0000"/>
                </a:solidFill>
              </a:rPr>
              <a:t>Улуустар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0749" y="1152405"/>
            <a:ext cx="8596668" cy="3880773"/>
          </a:xfrm>
        </p:spPr>
        <p:txBody>
          <a:bodyPr/>
          <a:lstStyle/>
          <a:p>
            <a:r>
              <a:rPr lang="sah-RU" sz="4000" dirty="0" smtClean="0">
                <a:solidFill>
                  <a:srgbClr val="C00000"/>
                </a:solidFill>
              </a:rPr>
              <a:t>Саха </a:t>
            </a:r>
            <a:r>
              <a:rPr lang="sah-RU" sz="4000" dirty="0">
                <a:solidFill>
                  <a:srgbClr val="C00000"/>
                </a:solidFill>
              </a:rPr>
              <a:t>сиригэр хас улуус баарый</a:t>
            </a:r>
            <a:r>
              <a:rPr lang="ru-RU" sz="4000" dirty="0">
                <a:solidFill>
                  <a:srgbClr val="C00000"/>
                </a:solidFill>
              </a:rPr>
              <a:t>?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424197" y="1988203"/>
            <a:ext cx="2419350" cy="180975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783163" y="3797953"/>
            <a:ext cx="1865193" cy="1897997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2256552" y="2005905"/>
            <a:ext cx="1809750" cy="180975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3325038" y="3815655"/>
            <a:ext cx="2031760" cy="1851203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/>
          <a:stretch>
            <a:fillRect/>
          </a:stretch>
        </p:blipFill>
        <p:spPr>
          <a:xfrm>
            <a:off x="37881" y="1992870"/>
            <a:ext cx="1809750" cy="180975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7"/>
          <a:stretch>
            <a:fillRect/>
          </a:stretch>
        </p:blipFill>
        <p:spPr>
          <a:xfrm>
            <a:off x="1148159" y="3870142"/>
            <a:ext cx="1809750" cy="180975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8"/>
          <a:stretch>
            <a:fillRect/>
          </a:stretch>
        </p:blipFill>
        <p:spPr>
          <a:xfrm>
            <a:off x="4475223" y="1992871"/>
            <a:ext cx="1809750" cy="180975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9"/>
          <a:stretch>
            <a:fillRect/>
          </a:stretch>
        </p:blipFill>
        <p:spPr>
          <a:xfrm>
            <a:off x="8074721" y="3857108"/>
            <a:ext cx="1809750" cy="180975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10"/>
          <a:stretch>
            <a:fillRect/>
          </a:stretch>
        </p:blipFill>
        <p:spPr>
          <a:xfrm>
            <a:off x="8982771" y="1974461"/>
            <a:ext cx="18097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22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463" y="251578"/>
            <a:ext cx="12015537" cy="3880773"/>
          </a:xfrm>
        </p:spPr>
        <p:txBody>
          <a:bodyPr>
            <a:noAutofit/>
          </a:bodyPr>
          <a:lstStyle/>
          <a:p>
            <a:r>
              <a:rPr lang="sah-RU" sz="3200" dirty="0" smtClean="0">
                <a:solidFill>
                  <a:srgbClr val="C00000"/>
                </a:solidFill>
              </a:rPr>
              <a:t>Эбээн – Бытантай улууһа</a:t>
            </a:r>
          </a:p>
          <a:p>
            <a:r>
              <a:rPr lang="sah-RU" sz="3200" dirty="0" smtClean="0">
                <a:solidFill>
                  <a:srgbClr val="C00000"/>
                </a:solidFill>
              </a:rPr>
              <a:t>Верхоянскай улууһа</a:t>
            </a:r>
          </a:p>
          <a:p>
            <a:r>
              <a:rPr lang="sah-RU" sz="3200" dirty="0" smtClean="0">
                <a:solidFill>
                  <a:srgbClr val="C00000"/>
                </a:solidFill>
              </a:rPr>
              <a:t>Өймөкөөн улууһа</a:t>
            </a:r>
          </a:p>
          <a:p>
            <a:r>
              <a:rPr lang="sah-RU" sz="3200" dirty="0" smtClean="0">
                <a:solidFill>
                  <a:srgbClr val="7030A0"/>
                </a:solidFill>
              </a:rPr>
              <a:t>Мэҥэ – Хаҥалас улууһа</a:t>
            </a:r>
          </a:p>
          <a:p>
            <a:r>
              <a:rPr lang="sah-RU" sz="3200" dirty="0" smtClean="0">
                <a:solidFill>
                  <a:srgbClr val="7030A0"/>
                </a:solidFill>
              </a:rPr>
              <a:t>Амма улууһа</a:t>
            </a:r>
          </a:p>
          <a:p>
            <a:r>
              <a:rPr lang="sah-RU" sz="3200" dirty="0" smtClean="0">
                <a:solidFill>
                  <a:srgbClr val="7030A0"/>
                </a:solidFill>
              </a:rPr>
              <a:t>Чурапчы улууһа</a:t>
            </a:r>
          </a:p>
          <a:p>
            <a:r>
              <a:rPr lang="sah-RU" sz="3200" dirty="0" smtClean="0">
                <a:solidFill>
                  <a:srgbClr val="002060"/>
                </a:solidFill>
              </a:rPr>
              <a:t>Бүлүү улууһа</a:t>
            </a:r>
          </a:p>
          <a:p>
            <a:r>
              <a:rPr lang="sah-RU" sz="3200" dirty="0" smtClean="0">
                <a:solidFill>
                  <a:srgbClr val="002060"/>
                </a:solidFill>
              </a:rPr>
              <a:t>Үөһээ – Бүлүү улууһа</a:t>
            </a:r>
          </a:p>
          <a:p>
            <a:r>
              <a:rPr lang="sah-RU" sz="3200" dirty="0" smtClean="0">
                <a:solidFill>
                  <a:srgbClr val="002060"/>
                </a:solidFill>
              </a:rPr>
              <a:t>Сунтаар улууһа</a:t>
            </a:r>
          </a:p>
          <a:p>
            <a:pPr algn="ctr"/>
            <a:r>
              <a:rPr lang="sah-RU" sz="3200" i="1" dirty="0" smtClean="0">
                <a:solidFill>
                  <a:srgbClr val="FF0000"/>
                </a:solidFill>
              </a:rPr>
              <a:t>Холобур</a:t>
            </a:r>
            <a:r>
              <a:rPr lang="ru-RU" sz="3200" i="1" dirty="0" smtClean="0">
                <a:solidFill>
                  <a:srgbClr val="FF0000"/>
                </a:solidFill>
              </a:rPr>
              <a:t>: </a:t>
            </a:r>
            <a:r>
              <a:rPr lang="en-US" sz="3200" i="1" dirty="0" smtClean="0">
                <a:solidFill>
                  <a:srgbClr val="FF0000"/>
                </a:solidFill>
              </a:rPr>
              <a:t>the </a:t>
            </a:r>
            <a:r>
              <a:rPr lang="en-US" sz="3200" i="1" dirty="0" err="1" smtClean="0">
                <a:solidFill>
                  <a:srgbClr val="FF0000"/>
                </a:solidFill>
              </a:rPr>
              <a:t>Olyokminsky</a:t>
            </a:r>
            <a:r>
              <a:rPr lang="en-US" sz="3200" i="1" dirty="0" smtClean="0">
                <a:solidFill>
                  <a:srgbClr val="FF0000"/>
                </a:solidFill>
              </a:rPr>
              <a:t> district – </a:t>
            </a:r>
            <a:r>
              <a:rPr lang="sah-RU" sz="3200" i="1" dirty="0" smtClean="0">
                <a:solidFill>
                  <a:srgbClr val="FF0000"/>
                </a:solidFill>
              </a:rPr>
              <a:t>Өлүөхумэ улууһа</a:t>
            </a:r>
            <a:endParaRPr lang="sah-R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62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8" t="13882" r="23097" b="49445"/>
          <a:stretch/>
        </p:blipFill>
        <p:spPr>
          <a:xfrm>
            <a:off x="11191" y="-17571"/>
            <a:ext cx="12192000" cy="6866783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40681" y="5269468"/>
            <a:ext cx="2807676" cy="1008186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57449" y="973014"/>
            <a:ext cx="3153505" cy="135987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1" t="35164" r="5173" b="43528"/>
          <a:stretch/>
        </p:blipFill>
        <p:spPr>
          <a:xfrm>
            <a:off x="4761567" y="93782"/>
            <a:ext cx="1843761" cy="1130609"/>
          </a:xfrm>
          <a:prstGeom prst="rect">
            <a:avLst/>
          </a:prstGeom>
        </p:spPr>
      </p:pic>
      <p:sp>
        <p:nvSpPr>
          <p:cNvPr id="13" name="5-конечная звезда 12"/>
          <p:cNvSpPr/>
          <p:nvPr/>
        </p:nvSpPr>
        <p:spPr>
          <a:xfrm>
            <a:off x="4508024" y="3415821"/>
            <a:ext cx="1371600" cy="1289538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5374888" y="4569141"/>
            <a:ext cx="1371600" cy="128953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2667119" y="1224391"/>
            <a:ext cx="1371600" cy="128953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507869" y="2065286"/>
            <a:ext cx="1371600" cy="128953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3571456" y="2382145"/>
            <a:ext cx="1371600" cy="128953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6827272" y="5213910"/>
            <a:ext cx="1371600" cy="128953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1348389" y="865799"/>
            <a:ext cx="1371600" cy="1289538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>
            <a:off x="9638368" y="4069454"/>
            <a:ext cx="1371600" cy="12895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04" y="-85418"/>
            <a:ext cx="2954654" cy="2974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5-конечная звезда 27"/>
          <p:cNvSpPr/>
          <p:nvPr/>
        </p:nvSpPr>
        <p:spPr>
          <a:xfrm>
            <a:off x="313595" y="3523272"/>
            <a:ext cx="1371600" cy="12895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5-конечная звезда 28"/>
          <p:cNvSpPr/>
          <p:nvPr/>
        </p:nvSpPr>
        <p:spPr>
          <a:xfrm>
            <a:off x="8622627" y="5295181"/>
            <a:ext cx="1371600" cy="1289538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5-конечная звезда 31"/>
          <p:cNvSpPr/>
          <p:nvPr/>
        </p:nvSpPr>
        <p:spPr>
          <a:xfrm>
            <a:off x="7685631" y="2023303"/>
            <a:ext cx="1371600" cy="128953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5-конечная звезда 32"/>
          <p:cNvSpPr/>
          <p:nvPr/>
        </p:nvSpPr>
        <p:spPr>
          <a:xfrm>
            <a:off x="8991418" y="2705361"/>
            <a:ext cx="1371600" cy="128953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5"/>
          <a:stretch>
            <a:fillRect/>
          </a:stretch>
        </p:blipFill>
        <p:spPr>
          <a:xfrm>
            <a:off x="7236890" y="1964667"/>
            <a:ext cx="2115897" cy="12950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8239" y="3853954"/>
            <a:ext cx="1499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Саха сирин </a:t>
            </a:r>
            <a:endParaRPr lang="sah-RU" b="1" i="1" dirty="0" smtClean="0">
              <a:solidFill>
                <a:srgbClr val="FF0000"/>
              </a:solidFill>
            </a:endParaRPr>
          </a:p>
          <a:p>
            <a:r>
              <a:rPr lang="sah-RU" b="1" i="1" dirty="0" smtClean="0">
                <a:solidFill>
                  <a:srgbClr val="FF0000"/>
                </a:solidFill>
              </a:rPr>
              <a:t>дьаралыга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1902" y="2444649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“Reading”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0068" y="1201277"/>
            <a:ext cx="1247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Омуктар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91875" y="1623906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“</a:t>
            </a:r>
            <a:r>
              <a:rPr lang="ru-RU" b="1" i="1" dirty="0" err="1">
                <a:solidFill>
                  <a:srgbClr val="FF0000"/>
                </a:solidFill>
              </a:rPr>
              <a:t>Poetical</a:t>
            </a:r>
            <a:r>
              <a:rPr lang="ru-RU" b="1" i="1" dirty="0">
                <a:solidFill>
                  <a:srgbClr val="FF0000"/>
                </a:solidFill>
              </a:rPr>
              <a:t>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4600" y="2731172"/>
            <a:ext cx="1512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b="1" i="1" dirty="0" smtClean="0">
                <a:solidFill>
                  <a:srgbClr val="FF0000"/>
                </a:solidFill>
              </a:rPr>
              <a:t>Дьокуускай</a:t>
            </a:r>
          </a:p>
          <a:p>
            <a:r>
              <a:rPr lang="sah-RU" b="1" i="1" dirty="0" smtClean="0">
                <a:solidFill>
                  <a:srgbClr val="FF0000"/>
                </a:solidFill>
              </a:rPr>
              <a:t> куорат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57256" y="3768958"/>
            <a:ext cx="181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“Grammatical”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83353" y="4988767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Хочолор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68400" y="5604284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“Geographical”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65111" y="5669123"/>
            <a:ext cx="1575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h-RU" b="1" i="1" dirty="0">
                <a:solidFill>
                  <a:srgbClr val="FF0000"/>
                </a:solidFill>
              </a:rPr>
              <a:t>Саха Сирин </a:t>
            </a:r>
            <a:r>
              <a:rPr lang="sah-RU" b="1" i="1" dirty="0" smtClean="0">
                <a:solidFill>
                  <a:srgbClr val="FF0000"/>
                </a:solidFill>
              </a:rPr>
              <a:t>былааҕа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78918" y="4445713"/>
            <a:ext cx="246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The sightseeing of London.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84900" y="3100070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Улуустар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494082" y="2430663"/>
            <a:ext cx="1941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“Royal’s parks”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6277" y="1191287"/>
            <a:ext cx="2461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United Kingdom of great Britain and </a:t>
            </a:r>
            <a:r>
              <a:rPr lang="en-US" b="1" dirty="0" err="1" smtClean="0">
                <a:solidFill>
                  <a:srgbClr val="FF0000"/>
                </a:solidFill>
              </a:rPr>
              <a:t>Nothern</a:t>
            </a:r>
            <a:r>
              <a:rPr lang="en-US" b="1" dirty="0" smtClean="0">
                <a:solidFill>
                  <a:srgbClr val="FF0000"/>
                </a:solidFill>
              </a:rPr>
              <a:t> Ireland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595" y="5588895"/>
            <a:ext cx="246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000" b="1" dirty="0" smtClean="0">
                <a:solidFill>
                  <a:srgbClr val="FF0000"/>
                </a:solidFill>
              </a:rPr>
              <a:t>Саха Сирэ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628" y="0"/>
            <a:ext cx="8534400" cy="1507067"/>
          </a:xfrm>
        </p:spPr>
        <p:txBody>
          <a:bodyPr/>
          <a:lstStyle/>
          <a:p>
            <a:r>
              <a:rPr lang="en-US" i="1" dirty="0"/>
              <a:t>Station 12: </a:t>
            </a:r>
            <a:r>
              <a:rPr lang="en-US" b="1" i="1" dirty="0">
                <a:solidFill>
                  <a:srgbClr val="FF0000"/>
                </a:solidFill>
              </a:rPr>
              <a:t>“Royal’s parks”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35173" y="4516958"/>
            <a:ext cx="2156827" cy="21244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16652"/>
            <a:ext cx="97696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Londoners love their parks and 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proud of them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гордиться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. London’s parks are full of trees, grass, flowers and water. You can walk among old trees, relax, and 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admire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восхищаться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flowers and plants.</a:t>
            </a:r>
            <a:endParaRPr lang="ru-RU" sz="20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The Royal Parks are the property of the Royal family. In Central London, they include Hyde Park, Green Park, St. James’s Park, regent’s Park and Kensington Gardens.</a:t>
            </a:r>
            <a:endParaRPr lang="ru-RU" sz="20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Hyde Park is famous for its outdoor 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entertainments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развлечения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and its Speaker’s Corner. You can also visit Regent’s Park where you will find London Zoo, a boating lake and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an open-air (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на открытом воздухе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theatre, where in summer you can enjoy Shakespeare’s plays.</a:t>
            </a:r>
            <a:endParaRPr lang="ru-RU" sz="20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St. James’s Park, the oldest London park, is very beautiful with its trees and flower beds and view of Buckingham Palace. The statue of the famous fairy-tale hero, Peter Pan, can be seen in Kensington Gardens. Parks are free in London. </a:t>
            </a:r>
            <a:endParaRPr lang="ru-RU" sz="20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33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087" y="0"/>
            <a:ext cx="8596668" cy="13208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There are 4 Royal’s Parks in London. These are: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8018" y="1321491"/>
            <a:ext cx="186396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)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St.James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Park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7121103" y="4439234"/>
            <a:ext cx="3161767" cy="225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1541485" y="1829320"/>
            <a:ext cx="3253253" cy="2297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6144860" y="1829321"/>
            <a:ext cx="3409448" cy="2297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>
          <a:blip r:embed="rId5"/>
          <a:stretch>
            <a:fillRect/>
          </a:stretch>
        </p:blipFill>
        <p:spPr>
          <a:xfrm>
            <a:off x="2206879" y="4439235"/>
            <a:ext cx="3291244" cy="2254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382470" y="3976165"/>
            <a:ext cx="183896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4)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Regent`s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Park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3958" y="4042202"/>
            <a:ext cx="1505540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)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Hyde Park</a:t>
            </a:r>
            <a:endParaRPr lang="ru-RU" b="1" dirty="0">
              <a:solidFill>
                <a:srgbClr val="C00000"/>
              </a:solidFill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72388" y="1371079"/>
            <a:ext cx="255711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)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Kensingston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Gardens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0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8" t="13882" r="23097" b="49445"/>
          <a:stretch/>
        </p:blipFill>
        <p:spPr>
          <a:xfrm>
            <a:off x="11191" y="-17571"/>
            <a:ext cx="12192000" cy="6866783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40681" y="5269468"/>
            <a:ext cx="2807676" cy="1008186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57449" y="973014"/>
            <a:ext cx="3153505" cy="135987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1" t="35164" r="5173" b="43528"/>
          <a:stretch/>
        </p:blipFill>
        <p:spPr>
          <a:xfrm>
            <a:off x="4761567" y="93782"/>
            <a:ext cx="1843761" cy="1130609"/>
          </a:xfrm>
          <a:prstGeom prst="rect">
            <a:avLst/>
          </a:prstGeom>
        </p:spPr>
      </p:pic>
      <p:sp>
        <p:nvSpPr>
          <p:cNvPr id="13" name="5-конечная звезда 12"/>
          <p:cNvSpPr/>
          <p:nvPr/>
        </p:nvSpPr>
        <p:spPr>
          <a:xfrm>
            <a:off x="4508024" y="3415821"/>
            <a:ext cx="1371600" cy="1289538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5374888" y="4569141"/>
            <a:ext cx="1371600" cy="128953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2667119" y="1224391"/>
            <a:ext cx="1371600" cy="128953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507869" y="2065286"/>
            <a:ext cx="1371600" cy="128953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3571456" y="2382145"/>
            <a:ext cx="1371600" cy="128953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6827272" y="5213910"/>
            <a:ext cx="1371600" cy="128953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1348389" y="865799"/>
            <a:ext cx="1371600" cy="1289538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>
            <a:off x="9638368" y="4069454"/>
            <a:ext cx="1371600" cy="12895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04" y="-85418"/>
            <a:ext cx="2954654" cy="2974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5-конечная звезда 27"/>
          <p:cNvSpPr/>
          <p:nvPr/>
        </p:nvSpPr>
        <p:spPr>
          <a:xfrm>
            <a:off x="313595" y="3523272"/>
            <a:ext cx="1371600" cy="12895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5-конечная звезда 28"/>
          <p:cNvSpPr/>
          <p:nvPr/>
        </p:nvSpPr>
        <p:spPr>
          <a:xfrm>
            <a:off x="8622627" y="5295181"/>
            <a:ext cx="1371600" cy="1289538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5-конечная звезда 31"/>
          <p:cNvSpPr/>
          <p:nvPr/>
        </p:nvSpPr>
        <p:spPr>
          <a:xfrm>
            <a:off x="7685631" y="2023303"/>
            <a:ext cx="1371600" cy="128953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5-конечная звезда 32"/>
          <p:cNvSpPr/>
          <p:nvPr/>
        </p:nvSpPr>
        <p:spPr>
          <a:xfrm>
            <a:off x="8991418" y="2705361"/>
            <a:ext cx="1371600" cy="128953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5"/>
          <a:stretch>
            <a:fillRect/>
          </a:stretch>
        </p:blipFill>
        <p:spPr>
          <a:xfrm>
            <a:off x="7283953" y="820768"/>
            <a:ext cx="2835325" cy="1696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8239" y="3853954"/>
            <a:ext cx="1499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Саха сирин </a:t>
            </a:r>
            <a:endParaRPr lang="sah-RU" b="1" i="1" dirty="0" smtClean="0">
              <a:solidFill>
                <a:srgbClr val="FF0000"/>
              </a:solidFill>
            </a:endParaRPr>
          </a:p>
          <a:p>
            <a:r>
              <a:rPr lang="sah-RU" b="1" i="1" dirty="0" smtClean="0">
                <a:solidFill>
                  <a:srgbClr val="FF0000"/>
                </a:solidFill>
              </a:rPr>
              <a:t>дьаралыга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1902" y="2444649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“Reading”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0068" y="1201277"/>
            <a:ext cx="1247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Омуктар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91875" y="1623906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“</a:t>
            </a:r>
            <a:r>
              <a:rPr lang="ru-RU" b="1" i="1" dirty="0" err="1">
                <a:solidFill>
                  <a:srgbClr val="FF0000"/>
                </a:solidFill>
              </a:rPr>
              <a:t>Poetical</a:t>
            </a:r>
            <a:r>
              <a:rPr lang="ru-RU" b="1" i="1" dirty="0">
                <a:solidFill>
                  <a:srgbClr val="FF0000"/>
                </a:solidFill>
              </a:rPr>
              <a:t>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4600" y="2731172"/>
            <a:ext cx="1512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b="1" i="1" dirty="0" smtClean="0">
                <a:solidFill>
                  <a:srgbClr val="FF0000"/>
                </a:solidFill>
              </a:rPr>
              <a:t>Дьокуускай</a:t>
            </a:r>
          </a:p>
          <a:p>
            <a:r>
              <a:rPr lang="sah-RU" b="1" i="1" dirty="0" smtClean="0">
                <a:solidFill>
                  <a:srgbClr val="FF0000"/>
                </a:solidFill>
              </a:rPr>
              <a:t> куорат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57256" y="3768958"/>
            <a:ext cx="181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“Grammatical”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83353" y="4988767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Хочолор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68400" y="5604284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“Geographical”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65111" y="5669123"/>
            <a:ext cx="1575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h-RU" b="1" i="1" dirty="0">
                <a:solidFill>
                  <a:srgbClr val="FF0000"/>
                </a:solidFill>
              </a:rPr>
              <a:t>Саха Сирин </a:t>
            </a:r>
            <a:r>
              <a:rPr lang="sah-RU" b="1" i="1" dirty="0" smtClean="0">
                <a:solidFill>
                  <a:srgbClr val="FF0000"/>
                </a:solidFill>
              </a:rPr>
              <a:t>былааҕа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78918" y="4445713"/>
            <a:ext cx="246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The sightseeing of London.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84900" y="3100070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Улуустар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494082" y="2430663"/>
            <a:ext cx="1941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“Royal’s parks”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4803" y="1142256"/>
            <a:ext cx="2461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United Kingdom of great Britain and </a:t>
            </a:r>
            <a:r>
              <a:rPr lang="en-US" b="1" dirty="0" err="1" smtClean="0">
                <a:solidFill>
                  <a:srgbClr val="FF0000"/>
                </a:solidFill>
              </a:rPr>
              <a:t>Nothern</a:t>
            </a:r>
            <a:r>
              <a:rPr lang="en-US" b="1" dirty="0" smtClean="0">
                <a:solidFill>
                  <a:srgbClr val="FF0000"/>
                </a:solidFill>
              </a:rPr>
              <a:t> Ireland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595" y="5588895"/>
            <a:ext cx="246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000" b="1" dirty="0" smtClean="0">
                <a:solidFill>
                  <a:srgbClr val="FF0000"/>
                </a:solidFill>
              </a:rPr>
              <a:t>Саха Сирэ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9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918" y="855785"/>
            <a:ext cx="7352973" cy="324729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Thank you for your work!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Good luck!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sah-RU" b="1" dirty="0" smtClean="0">
                <a:solidFill>
                  <a:srgbClr val="C00000"/>
                </a:solidFill>
              </a:rPr>
              <a:t>Үөрэххитигэр ситиһиини</a:t>
            </a:r>
            <a:r>
              <a:rPr lang="ru-RU" b="1" dirty="0" smtClean="0">
                <a:solidFill>
                  <a:srgbClr val="C00000"/>
                </a:solidFill>
              </a:rPr>
              <a:t>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19" y="2508739"/>
            <a:ext cx="3531250" cy="3531250"/>
          </a:xfrm>
        </p:spPr>
      </p:pic>
    </p:spTree>
    <p:extLst>
      <p:ext uri="{BB962C8B-B14F-4D97-AF65-F5344CB8AC3E}">
        <p14:creationId xmlns:p14="http://schemas.microsoft.com/office/powerpoint/2010/main" val="42088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1</a:t>
            </a:r>
            <a:r>
              <a:rPr lang="sah-RU" i="1" dirty="0"/>
              <a:t> тохтобул: </a:t>
            </a:r>
            <a:r>
              <a:rPr lang="sah-RU" b="1" i="1" dirty="0">
                <a:solidFill>
                  <a:srgbClr val="FF0000"/>
                </a:solidFill>
              </a:rPr>
              <a:t>Саха сирин дьаралыга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ah-RU" sz="3600" dirty="0">
                <a:solidFill>
                  <a:srgbClr val="C00000"/>
                </a:solidFill>
              </a:rPr>
              <a:t>Саха сирин дьаралыгын суолтатын быһаарыҥ. Бэлэмнэнэргитигэр биир мүнүүтэ биэрэбит.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673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8" t="13882" r="23097" b="49445"/>
          <a:stretch/>
        </p:blipFill>
        <p:spPr>
          <a:xfrm>
            <a:off x="11191" y="-17571"/>
            <a:ext cx="12192000" cy="6866783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40681" y="5269468"/>
            <a:ext cx="2807676" cy="1008186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57449" y="973014"/>
            <a:ext cx="3153505" cy="135987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1" t="35164" r="5173" b="43528"/>
          <a:stretch/>
        </p:blipFill>
        <p:spPr>
          <a:xfrm>
            <a:off x="4761567" y="93782"/>
            <a:ext cx="1843761" cy="1130609"/>
          </a:xfrm>
          <a:prstGeom prst="rect">
            <a:avLst/>
          </a:prstGeom>
        </p:spPr>
      </p:pic>
      <p:sp>
        <p:nvSpPr>
          <p:cNvPr id="13" name="5-конечная звезда 12"/>
          <p:cNvSpPr/>
          <p:nvPr/>
        </p:nvSpPr>
        <p:spPr>
          <a:xfrm>
            <a:off x="4508024" y="3415821"/>
            <a:ext cx="1371600" cy="1289538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5374888" y="4569141"/>
            <a:ext cx="1371600" cy="128953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2667119" y="1224391"/>
            <a:ext cx="1371600" cy="128953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507869" y="2065286"/>
            <a:ext cx="1371600" cy="128953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3571456" y="2382145"/>
            <a:ext cx="1371600" cy="128953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6827272" y="5213910"/>
            <a:ext cx="1371600" cy="128953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1348389" y="865799"/>
            <a:ext cx="1371600" cy="1289538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>
            <a:off x="9638368" y="4069454"/>
            <a:ext cx="1371600" cy="12895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04" y="-85418"/>
            <a:ext cx="2954654" cy="2974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5-конечная звезда 27"/>
          <p:cNvSpPr/>
          <p:nvPr/>
        </p:nvSpPr>
        <p:spPr>
          <a:xfrm>
            <a:off x="313595" y="3523272"/>
            <a:ext cx="1371600" cy="12895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5-конечная звезда 28"/>
          <p:cNvSpPr/>
          <p:nvPr/>
        </p:nvSpPr>
        <p:spPr>
          <a:xfrm>
            <a:off x="8622627" y="5295181"/>
            <a:ext cx="1371600" cy="1289538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5-конечная звезда 31"/>
          <p:cNvSpPr/>
          <p:nvPr/>
        </p:nvSpPr>
        <p:spPr>
          <a:xfrm>
            <a:off x="7685631" y="2023303"/>
            <a:ext cx="1371600" cy="128953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5-конечная звезда 32"/>
          <p:cNvSpPr/>
          <p:nvPr/>
        </p:nvSpPr>
        <p:spPr>
          <a:xfrm>
            <a:off x="8991418" y="2705361"/>
            <a:ext cx="1371600" cy="128953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5"/>
          <a:stretch>
            <a:fillRect/>
          </a:stretch>
        </p:blipFill>
        <p:spPr>
          <a:xfrm flipH="1">
            <a:off x="91796" y="2076836"/>
            <a:ext cx="2245846" cy="1281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8239" y="3853954"/>
            <a:ext cx="1499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Саха сирин </a:t>
            </a:r>
            <a:endParaRPr lang="sah-RU" b="1" i="1" dirty="0" smtClean="0">
              <a:solidFill>
                <a:srgbClr val="FF0000"/>
              </a:solidFill>
            </a:endParaRPr>
          </a:p>
          <a:p>
            <a:r>
              <a:rPr lang="sah-RU" b="1" i="1" dirty="0" smtClean="0">
                <a:solidFill>
                  <a:srgbClr val="FF0000"/>
                </a:solidFill>
              </a:rPr>
              <a:t>дьаралыга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1902" y="2444649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“Reading”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0068" y="1201277"/>
            <a:ext cx="1247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Омуктар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91875" y="1623906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“</a:t>
            </a:r>
            <a:r>
              <a:rPr lang="ru-RU" b="1" i="1" dirty="0" err="1">
                <a:solidFill>
                  <a:srgbClr val="FF0000"/>
                </a:solidFill>
              </a:rPr>
              <a:t>Poetical</a:t>
            </a:r>
            <a:r>
              <a:rPr lang="ru-RU" b="1" i="1" dirty="0">
                <a:solidFill>
                  <a:srgbClr val="FF0000"/>
                </a:solidFill>
              </a:rPr>
              <a:t>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4600" y="2731172"/>
            <a:ext cx="1512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b="1" i="1" dirty="0" smtClean="0">
                <a:solidFill>
                  <a:srgbClr val="FF0000"/>
                </a:solidFill>
              </a:rPr>
              <a:t>Дьокуускай</a:t>
            </a:r>
          </a:p>
          <a:p>
            <a:r>
              <a:rPr lang="sah-RU" b="1" i="1" dirty="0" smtClean="0">
                <a:solidFill>
                  <a:srgbClr val="FF0000"/>
                </a:solidFill>
              </a:rPr>
              <a:t> куорат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57256" y="3768958"/>
            <a:ext cx="181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“Grammatical”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83353" y="4988767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Хочолор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68400" y="5604284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“Geographical”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65111" y="5669123"/>
            <a:ext cx="1575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h-RU" b="1" i="1" dirty="0">
                <a:solidFill>
                  <a:srgbClr val="FF0000"/>
                </a:solidFill>
              </a:rPr>
              <a:t>Саха Сирин </a:t>
            </a:r>
            <a:r>
              <a:rPr lang="sah-RU" b="1" i="1" dirty="0" smtClean="0">
                <a:solidFill>
                  <a:srgbClr val="FF0000"/>
                </a:solidFill>
              </a:rPr>
              <a:t>былааҕа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78918" y="4445713"/>
            <a:ext cx="246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The sightseeing of London.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84900" y="3100070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Улуустар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494082" y="2430663"/>
            <a:ext cx="1941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“Royal’s parks”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6277" y="1191287"/>
            <a:ext cx="2461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United Kingdom of great Britain and </a:t>
            </a:r>
            <a:r>
              <a:rPr lang="en-US" b="1" dirty="0" err="1" smtClean="0">
                <a:solidFill>
                  <a:srgbClr val="FF0000"/>
                </a:solidFill>
              </a:rPr>
              <a:t>Nothern</a:t>
            </a:r>
            <a:r>
              <a:rPr lang="en-US" b="1" dirty="0" smtClean="0">
                <a:solidFill>
                  <a:srgbClr val="FF0000"/>
                </a:solidFill>
              </a:rPr>
              <a:t> Ireland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595" y="5588895"/>
            <a:ext cx="246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000" b="1" dirty="0" smtClean="0">
                <a:solidFill>
                  <a:srgbClr val="FF0000"/>
                </a:solidFill>
              </a:rPr>
              <a:t>Саха Сирэ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0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520" y="0"/>
            <a:ext cx="8534400" cy="1507067"/>
          </a:xfrm>
        </p:spPr>
        <p:txBody>
          <a:bodyPr/>
          <a:lstStyle/>
          <a:p>
            <a:pPr algn="ctr"/>
            <a:r>
              <a:rPr lang="en-US" i="1" dirty="0"/>
              <a:t>Station 2: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“Reading</a:t>
            </a:r>
            <a:r>
              <a:rPr lang="en-US" b="1" i="1" dirty="0" smtClean="0">
                <a:solidFill>
                  <a:srgbClr val="FF0000"/>
                </a:solidFill>
              </a:rPr>
              <a:t>”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97724" y="656492"/>
            <a:ext cx="7315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Chips, egg, bus, book, queen, star, name, sit, yes, cook, park,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cake,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morning, day, boy, gallery, art, also, land, mall,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landscape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. </a:t>
            </a:r>
            <a:endParaRPr lang="ru-RU" sz="3600" b="1" dirty="0">
              <a:solidFill>
                <a:srgbClr val="00B05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57" y="3014475"/>
            <a:ext cx="1999897" cy="315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0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8" t="13882" r="23097" b="49445"/>
          <a:stretch/>
        </p:blipFill>
        <p:spPr>
          <a:xfrm>
            <a:off x="11191" y="-17571"/>
            <a:ext cx="12192000" cy="6866783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40681" y="5269468"/>
            <a:ext cx="2807676" cy="1008186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57449" y="973014"/>
            <a:ext cx="3153505" cy="135987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1" t="35164" r="5173" b="43528"/>
          <a:stretch/>
        </p:blipFill>
        <p:spPr>
          <a:xfrm>
            <a:off x="4761567" y="93782"/>
            <a:ext cx="1843761" cy="1130609"/>
          </a:xfrm>
          <a:prstGeom prst="rect">
            <a:avLst/>
          </a:prstGeom>
        </p:spPr>
      </p:pic>
      <p:sp>
        <p:nvSpPr>
          <p:cNvPr id="13" name="5-конечная звезда 12"/>
          <p:cNvSpPr/>
          <p:nvPr/>
        </p:nvSpPr>
        <p:spPr>
          <a:xfrm>
            <a:off x="4508024" y="3415821"/>
            <a:ext cx="1371600" cy="1289538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5374888" y="4569141"/>
            <a:ext cx="1371600" cy="128953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2667119" y="1224391"/>
            <a:ext cx="1371600" cy="128953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507869" y="2065286"/>
            <a:ext cx="1371600" cy="128953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3571456" y="2382145"/>
            <a:ext cx="1371600" cy="128953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6827272" y="5213910"/>
            <a:ext cx="1371600" cy="128953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1348389" y="865799"/>
            <a:ext cx="1371600" cy="1289538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>
            <a:off x="9638368" y="4069454"/>
            <a:ext cx="1371600" cy="12895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04" y="-85418"/>
            <a:ext cx="2954654" cy="2974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5-конечная звезда 27"/>
          <p:cNvSpPr/>
          <p:nvPr/>
        </p:nvSpPr>
        <p:spPr>
          <a:xfrm>
            <a:off x="313595" y="3523272"/>
            <a:ext cx="1371600" cy="12895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5-конечная звезда 28"/>
          <p:cNvSpPr/>
          <p:nvPr/>
        </p:nvSpPr>
        <p:spPr>
          <a:xfrm>
            <a:off x="8622627" y="5295181"/>
            <a:ext cx="1371600" cy="1289538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5-конечная звезда 31"/>
          <p:cNvSpPr/>
          <p:nvPr/>
        </p:nvSpPr>
        <p:spPr>
          <a:xfrm>
            <a:off x="7685631" y="2023303"/>
            <a:ext cx="1371600" cy="128953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5-конечная звезда 32"/>
          <p:cNvSpPr/>
          <p:nvPr/>
        </p:nvSpPr>
        <p:spPr>
          <a:xfrm>
            <a:off x="8991418" y="2705361"/>
            <a:ext cx="1371600" cy="128953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5"/>
          <a:stretch>
            <a:fillRect/>
          </a:stretch>
        </p:blipFill>
        <p:spPr>
          <a:xfrm flipH="1">
            <a:off x="933282" y="648556"/>
            <a:ext cx="2245846" cy="1281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8239" y="3853954"/>
            <a:ext cx="1499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Саха сирин </a:t>
            </a:r>
            <a:endParaRPr lang="sah-RU" b="1" i="1" dirty="0" smtClean="0">
              <a:solidFill>
                <a:srgbClr val="FF0000"/>
              </a:solidFill>
            </a:endParaRPr>
          </a:p>
          <a:p>
            <a:r>
              <a:rPr lang="sah-RU" b="1" i="1" dirty="0" smtClean="0">
                <a:solidFill>
                  <a:srgbClr val="FF0000"/>
                </a:solidFill>
              </a:rPr>
              <a:t>дьаралыга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1902" y="2444649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“Reading”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0068" y="1201277"/>
            <a:ext cx="1247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Омуктар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91875" y="1623906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“</a:t>
            </a:r>
            <a:r>
              <a:rPr lang="ru-RU" b="1" i="1" dirty="0" err="1">
                <a:solidFill>
                  <a:srgbClr val="FF0000"/>
                </a:solidFill>
              </a:rPr>
              <a:t>Poetical</a:t>
            </a:r>
            <a:r>
              <a:rPr lang="ru-RU" b="1" i="1" dirty="0">
                <a:solidFill>
                  <a:srgbClr val="FF0000"/>
                </a:solidFill>
              </a:rPr>
              <a:t>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4600" y="2731172"/>
            <a:ext cx="1512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b="1" i="1" dirty="0" smtClean="0">
                <a:solidFill>
                  <a:srgbClr val="FF0000"/>
                </a:solidFill>
              </a:rPr>
              <a:t>Дьокуускай</a:t>
            </a:r>
          </a:p>
          <a:p>
            <a:r>
              <a:rPr lang="sah-RU" b="1" i="1" dirty="0" smtClean="0">
                <a:solidFill>
                  <a:srgbClr val="FF0000"/>
                </a:solidFill>
              </a:rPr>
              <a:t> куорат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57256" y="3768958"/>
            <a:ext cx="181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“Grammatical”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83353" y="4988767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Хочолор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68400" y="5604284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“Geographical”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65111" y="5669123"/>
            <a:ext cx="1575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h-RU" b="1" i="1" dirty="0">
                <a:solidFill>
                  <a:srgbClr val="FF0000"/>
                </a:solidFill>
              </a:rPr>
              <a:t>Саха Сирин </a:t>
            </a:r>
            <a:r>
              <a:rPr lang="sah-RU" b="1" i="1" dirty="0" smtClean="0">
                <a:solidFill>
                  <a:srgbClr val="FF0000"/>
                </a:solidFill>
              </a:rPr>
              <a:t>былааҕа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78918" y="4445713"/>
            <a:ext cx="246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The sightseeing of London.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84900" y="3100070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Улуустар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494082" y="2430663"/>
            <a:ext cx="1941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“Royal’s parks”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6277" y="1191287"/>
            <a:ext cx="2461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United Kingdom of great Britain and </a:t>
            </a:r>
            <a:r>
              <a:rPr lang="en-US" b="1" dirty="0" err="1" smtClean="0">
                <a:solidFill>
                  <a:srgbClr val="FF0000"/>
                </a:solidFill>
              </a:rPr>
              <a:t>Nothern</a:t>
            </a:r>
            <a:r>
              <a:rPr lang="en-US" b="1" dirty="0" smtClean="0">
                <a:solidFill>
                  <a:srgbClr val="FF0000"/>
                </a:solidFill>
              </a:rPr>
              <a:t> Ireland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595" y="5588895"/>
            <a:ext cx="246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000" b="1" dirty="0" smtClean="0">
                <a:solidFill>
                  <a:srgbClr val="FF0000"/>
                </a:solidFill>
              </a:rPr>
              <a:t>Саха Сирэ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3</a:t>
            </a:r>
            <a:r>
              <a:rPr lang="sah-RU" i="1" dirty="0"/>
              <a:t> тохтобул: </a:t>
            </a:r>
            <a:r>
              <a:rPr lang="sah-RU" b="1" i="1" dirty="0">
                <a:solidFill>
                  <a:srgbClr val="FF0000"/>
                </a:solidFill>
              </a:rPr>
              <a:t>Омуктар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ah-RU" sz="3600" dirty="0">
                <a:solidFill>
                  <a:srgbClr val="C00000"/>
                </a:solidFill>
              </a:rPr>
              <a:t>Саха сиригэр олорор олохтоох омуктар. Ахсаанын уонна ханнык омуктарын. Бэлэмнэнэргитигэр биир мүнүүтэ биэрэбит.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237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8" t="13882" r="23097" b="49445"/>
          <a:stretch/>
        </p:blipFill>
        <p:spPr>
          <a:xfrm>
            <a:off x="11191" y="-17571"/>
            <a:ext cx="12192000" cy="6866783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40681" y="5269468"/>
            <a:ext cx="2807676" cy="1008186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57449" y="973014"/>
            <a:ext cx="3153505" cy="135987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1" t="35164" r="5173" b="43528"/>
          <a:stretch/>
        </p:blipFill>
        <p:spPr>
          <a:xfrm>
            <a:off x="4761567" y="93782"/>
            <a:ext cx="1843761" cy="1130609"/>
          </a:xfrm>
          <a:prstGeom prst="rect">
            <a:avLst/>
          </a:prstGeom>
        </p:spPr>
      </p:pic>
      <p:sp>
        <p:nvSpPr>
          <p:cNvPr id="13" name="5-конечная звезда 12"/>
          <p:cNvSpPr/>
          <p:nvPr/>
        </p:nvSpPr>
        <p:spPr>
          <a:xfrm>
            <a:off x="4508024" y="3415821"/>
            <a:ext cx="1371600" cy="1289538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5374888" y="4569141"/>
            <a:ext cx="1371600" cy="128953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2667119" y="1224391"/>
            <a:ext cx="1371600" cy="128953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507869" y="2065286"/>
            <a:ext cx="1371600" cy="128953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3571456" y="2382145"/>
            <a:ext cx="1371600" cy="128953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6827272" y="5213910"/>
            <a:ext cx="1371600" cy="128953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1348389" y="865799"/>
            <a:ext cx="1371600" cy="1289538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>
            <a:off x="9638368" y="4069454"/>
            <a:ext cx="1371600" cy="12895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04" y="-85418"/>
            <a:ext cx="2954654" cy="2974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5-конечная звезда 27"/>
          <p:cNvSpPr/>
          <p:nvPr/>
        </p:nvSpPr>
        <p:spPr>
          <a:xfrm>
            <a:off x="313595" y="3523272"/>
            <a:ext cx="1371600" cy="12895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5-конечная звезда 28"/>
          <p:cNvSpPr/>
          <p:nvPr/>
        </p:nvSpPr>
        <p:spPr>
          <a:xfrm>
            <a:off x="8622627" y="5295181"/>
            <a:ext cx="1371600" cy="1289538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5-конечная звезда 31"/>
          <p:cNvSpPr/>
          <p:nvPr/>
        </p:nvSpPr>
        <p:spPr>
          <a:xfrm>
            <a:off x="7685631" y="2023303"/>
            <a:ext cx="1371600" cy="128953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5-конечная звезда 32"/>
          <p:cNvSpPr/>
          <p:nvPr/>
        </p:nvSpPr>
        <p:spPr>
          <a:xfrm>
            <a:off x="8991418" y="2705361"/>
            <a:ext cx="1371600" cy="128953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5"/>
          <a:stretch>
            <a:fillRect/>
          </a:stretch>
        </p:blipFill>
        <p:spPr>
          <a:xfrm flipH="1">
            <a:off x="2515721" y="1298756"/>
            <a:ext cx="2245846" cy="1281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8239" y="3853954"/>
            <a:ext cx="1499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Саха сирин </a:t>
            </a:r>
            <a:endParaRPr lang="sah-RU" b="1" i="1" dirty="0" smtClean="0">
              <a:solidFill>
                <a:srgbClr val="FF0000"/>
              </a:solidFill>
            </a:endParaRPr>
          </a:p>
          <a:p>
            <a:r>
              <a:rPr lang="sah-RU" b="1" i="1" dirty="0" smtClean="0">
                <a:solidFill>
                  <a:srgbClr val="FF0000"/>
                </a:solidFill>
              </a:rPr>
              <a:t>дьаралыга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1902" y="2444649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“Reading”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0068" y="1201277"/>
            <a:ext cx="1247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Омуктар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91875" y="1623906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“</a:t>
            </a:r>
            <a:r>
              <a:rPr lang="ru-RU" b="1" i="1" dirty="0" err="1">
                <a:solidFill>
                  <a:srgbClr val="FF0000"/>
                </a:solidFill>
              </a:rPr>
              <a:t>Poetical</a:t>
            </a:r>
            <a:r>
              <a:rPr lang="ru-RU" b="1" i="1" dirty="0">
                <a:solidFill>
                  <a:srgbClr val="FF0000"/>
                </a:solidFill>
              </a:rPr>
              <a:t>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4600" y="2731172"/>
            <a:ext cx="1512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b="1" i="1" dirty="0" smtClean="0">
                <a:solidFill>
                  <a:srgbClr val="FF0000"/>
                </a:solidFill>
              </a:rPr>
              <a:t>Дьокуускай</a:t>
            </a:r>
          </a:p>
          <a:p>
            <a:r>
              <a:rPr lang="sah-RU" b="1" i="1" dirty="0" smtClean="0">
                <a:solidFill>
                  <a:srgbClr val="FF0000"/>
                </a:solidFill>
              </a:rPr>
              <a:t> куорат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57256" y="3768958"/>
            <a:ext cx="181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“Grammatical”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83353" y="4988767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Хочолор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68400" y="5604284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“Geographical”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65111" y="5669123"/>
            <a:ext cx="1575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h-RU" b="1" i="1" dirty="0">
                <a:solidFill>
                  <a:srgbClr val="FF0000"/>
                </a:solidFill>
              </a:rPr>
              <a:t>Саха Сирин </a:t>
            </a:r>
            <a:r>
              <a:rPr lang="sah-RU" b="1" i="1" dirty="0" smtClean="0">
                <a:solidFill>
                  <a:srgbClr val="FF0000"/>
                </a:solidFill>
              </a:rPr>
              <a:t>былааҕа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78918" y="4445713"/>
            <a:ext cx="246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The sightseeing of London.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84900" y="3100070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b="1" i="1" dirty="0">
                <a:solidFill>
                  <a:srgbClr val="FF0000"/>
                </a:solidFill>
              </a:rPr>
              <a:t>Улуустар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494082" y="2430663"/>
            <a:ext cx="1941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“Royal’s parks”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6277" y="1191287"/>
            <a:ext cx="2461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United Kingdom of great Britain and </a:t>
            </a:r>
            <a:r>
              <a:rPr lang="en-US" b="1" dirty="0" err="1" smtClean="0">
                <a:solidFill>
                  <a:srgbClr val="FF0000"/>
                </a:solidFill>
              </a:rPr>
              <a:t>Nothern</a:t>
            </a:r>
            <a:r>
              <a:rPr lang="en-US" b="1" dirty="0" smtClean="0">
                <a:solidFill>
                  <a:srgbClr val="FF0000"/>
                </a:solidFill>
              </a:rPr>
              <a:t> Ireland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595" y="5588895"/>
            <a:ext cx="246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000" b="1" dirty="0" smtClean="0">
                <a:solidFill>
                  <a:srgbClr val="FF0000"/>
                </a:solidFill>
              </a:rPr>
              <a:t>Саха Сирэ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ьная выноска 6"/>
          <p:cNvSpPr/>
          <p:nvPr/>
        </p:nvSpPr>
        <p:spPr>
          <a:xfrm>
            <a:off x="4746233" y="1075768"/>
            <a:ext cx="3571482" cy="2774530"/>
          </a:xfrm>
          <a:prstGeom prst="wedgeEllipseCallout">
            <a:avLst>
              <a:gd name="adj1" fmla="val -55058"/>
              <a:gd name="adj2" fmla="val 53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966" y="188332"/>
            <a:ext cx="8534400" cy="1507067"/>
          </a:xfrm>
        </p:spPr>
        <p:txBody>
          <a:bodyPr/>
          <a:lstStyle/>
          <a:p>
            <a:pPr algn="ctr"/>
            <a:r>
              <a:rPr lang="ru-RU" i="1" dirty="0" err="1"/>
              <a:t>Station</a:t>
            </a:r>
            <a:r>
              <a:rPr lang="ru-RU" i="1" dirty="0"/>
              <a:t> 4:</a:t>
            </a:r>
            <a:r>
              <a:rPr lang="ru-RU" dirty="0"/>
              <a:t> </a:t>
            </a:r>
            <a:r>
              <a:rPr lang="ru-RU" b="1" i="1" dirty="0">
                <a:solidFill>
                  <a:srgbClr val="FF0000"/>
                </a:solidFill>
              </a:rPr>
              <a:t>“</a:t>
            </a:r>
            <a:r>
              <a:rPr lang="ru-RU" b="1" i="1" dirty="0" err="1">
                <a:solidFill>
                  <a:srgbClr val="FF0000"/>
                </a:solidFill>
              </a:rPr>
              <a:t>Poetical</a:t>
            </a:r>
            <a:r>
              <a:rPr lang="ru-RU" b="1" i="1" dirty="0">
                <a:solidFill>
                  <a:srgbClr val="FF0000"/>
                </a:solidFill>
              </a:rPr>
              <a:t>”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95045" y="1238052"/>
            <a:ext cx="19417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Example: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endParaRPr lang="ru-RU" sz="3200" dirty="0">
              <a:solidFill>
                <a:srgbClr val="C0000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45" y="3312501"/>
            <a:ext cx="2687150" cy="30768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37566" y="1124205"/>
            <a:ext cx="20707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Why Willy?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Why Willy?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Why Willy 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Why?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endParaRPr lang="ru-RU" sz="280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113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767</TotalTime>
  <Words>1104</Words>
  <Application>Microsoft Office PowerPoint</Application>
  <PresentationFormat>Широкоэкранный</PresentationFormat>
  <Paragraphs>280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Times New Roman</vt:lpstr>
      <vt:lpstr>Trebuchet MS</vt:lpstr>
      <vt:lpstr>Wingdings 3</vt:lpstr>
      <vt:lpstr>Грань</vt:lpstr>
      <vt:lpstr>Travelling from the Republic of Sakha (Yakutia) to the United Kingdom of Great Britain and Northern Ireland  Путешествие. Көтөр маршрутпут Саха сирэ - Великобритания </vt:lpstr>
      <vt:lpstr>Презентация PowerPoint</vt:lpstr>
      <vt:lpstr>1 тохтобул: Саха сирин дьаралыга </vt:lpstr>
      <vt:lpstr>Презентация PowerPoint</vt:lpstr>
      <vt:lpstr>Station 2: “Reading”  </vt:lpstr>
      <vt:lpstr>Презентация PowerPoint</vt:lpstr>
      <vt:lpstr>3 тохтобул: Омуктар </vt:lpstr>
      <vt:lpstr>Презентация PowerPoint</vt:lpstr>
      <vt:lpstr>Station 4: “Poetical” </vt:lpstr>
      <vt:lpstr>Презентация PowerPoint</vt:lpstr>
      <vt:lpstr>5 тохтобул: Дьокуускай куорат  </vt:lpstr>
      <vt:lpstr>Презентация PowerPoint</vt:lpstr>
      <vt:lpstr>Station 8: “Grammatical” </vt:lpstr>
      <vt:lpstr>Презентация PowerPoint</vt:lpstr>
      <vt:lpstr>7 тохтобул: Хочолор  </vt:lpstr>
      <vt:lpstr>Презентация PowerPoint</vt:lpstr>
      <vt:lpstr>Station 6: “Geographical”</vt:lpstr>
      <vt:lpstr>Презентация PowerPoint</vt:lpstr>
      <vt:lpstr>9 тохтобул: Саха Сирин былааҕа  </vt:lpstr>
      <vt:lpstr>Презентация PowerPoint</vt:lpstr>
      <vt:lpstr>1. The Big Ben 2. The Stonehenge 3. The Double Decker Bus 4. The Tower Bridge 5. The Red Telephone Box 6. The Tate Gallery  </vt:lpstr>
      <vt:lpstr>Презентация PowerPoint</vt:lpstr>
      <vt:lpstr>11 тохтобул: Улуустар  </vt:lpstr>
      <vt:lpstr>Презентация PowerPoint</vt:lpstr>
      <vt:lpstr>Презентация PowerPoint</vt:lpstr>
      <vt:lpstr>Station 12: “Royal’s parks” </vt:lpstr>
      <vt:lpstr>There are 4 Royal’s Parks in London. These are: </vt:lpstr>
      <vt:lpstr>Презентация PowerPoint</vt:lpstr>
      <vt:lpstr>Thank you for your work! Good luck! Үөрэххитигэр ситиһиини!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Travelling from the republic of Sakha (Yakutia) to the United kingdom of great Britain and northern Ireland  Путешествие. Көтөр маршрутпут Саха сирэ - великобритания</dc:title>
  <dc:creator>сандра</dc:creator>
  <cp:lastModifiedBy>сандра</cp:lastModifiedBy>
  <cp:revision>33</cp:revision>
  <dcterms:created xsi:type="dcterms:W3CDTF">2015-11-18T09:30:03Z</dcterms:created>
  <dcterms:modified xsi:type="dcterms:W3CDTF">2015-11-20T09:19:44Z</dcterms:modified>
</cp:coreProperties>
</file>