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8" r:id="rId3"/>
    <p:sldMasterId id="2147483770" r:id="rId4"/>
    <p:sldMasterId id="2147483782" r:id="rId5"/>
    <p:sldMasterId id="2147483794" r:id="rId6"/>
    <p:sldMasterId id="2147483842" r:id="rId7"/>
  </p:sldMasterIdLst>
  <p:sldIdLst>
    <p:sldId id="256" r:id="rId8"/>
    <p:sldId id="319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1" r:id="rId43"/>
    <p:sldId id="282" r:id="rId44"/>
    <p:sldId id="283" r:id="rId45"/>
    <p:sldId id="284" r:id="rId46"/>
    <p:sldId id="285" r:id="rId47"/>
    <p:sldId id="286" r:id="rId48"/>
    <p:sldId id="280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3" autoAdjust="0"/>
    <p:restoredTop sz="94660"/>
  </p:normalViewPr>
  <p:slideViewPr>
    <p:cSldViewPr>
      <p:cViewPr varScale="1">
        <p:scale>
          <a:sx n="66" d="100"/>
          <a:sy n="66" d="100"/>
        </p:scale>
        <p:origin x="-10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32388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23288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85889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Автоматизация работы с помощью шаблонов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88873879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Автоматизация работы с помощью шаблонов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24585415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Автоматизация работы с помощью шаблонов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98550635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Автоматизация работы с помощью шаблонов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60502723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Автоматизация работы с помощью шаблонов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09114897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Автоматизация работы с помощью шаблонов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69147421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Автоматизация работы с помощью шаблонов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02833261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Автоматизация работы с помощью шаблонов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9395902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12500"/>
      </p:ext>
    </p:extLst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Автоматизация работы с помощью шаблонов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84082874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Автоматизация работы с помощью шаблонов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74594439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Автоматизация работы с помощью шаблонов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5134374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16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694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997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375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6064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60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90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45740"/>
      </p:ext>
    </p:extLst>
  </p:cSld>
  <p:clrMapOvr>
    <a:masterClrMapping/>
  </p:clrMapOvr>
  <p:transition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12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205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741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1450" y="2667000"/>
            <a:ext cx="1352550" cy="220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3800" y="2667000"/>
            <a:ext cx="3905250" cy="220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1322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74034-08A8-434B-B829-4D699D779DF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4254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60B2-C760-40F4-B0BB-3E466E8D381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8994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CAE4-FBBE-4D66-915B-7D53C9DAD8E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0759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AEBC-4E8E-4340-80BF-3D72154117E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4014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BB33-E152-437F-B130-5A75E5A3E03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0573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AEEC5-7B9B-468A-B767-9D4C39424E4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804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49665"/>
      </p:ext>
    </p:extLst>
  </p:cSld>
  <p:clrMapOvr>
    <a:masterClrMapping/>
  </p:clrMapOvr>
  <p:transition spd="med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8909-15E3-4953-8DE5-7CBCBB83ABE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3102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462C-C9D6-431A-ACD8-3F3DFA95002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2033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5627-F952-4132-9B2B-AC487537441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6017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2CC3-9285-4E8C-898D-77FD55E46E8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8858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150495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36245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9D51-478C-4162-929B-BA28949E96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91476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142F-9452-4824-8E67-B1EBCAC88FD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4249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750F9-F967-4AB0-8741-EA39E92FC5C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3905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F2567-C331-4C23-A5EF-2B4342405FE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77664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B62E-1698-4C62-882A-D5EA30FB296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0206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A596E-7ED6-4C03-A057-662936550B7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625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99065"/>
      </p:ext>
    </p:extLst>
  </p:cSld>
  <p:clrMapOvr>
    <a:masterClrMapping/>
  </p:clrMapOvr>
  <p:transition spd="med"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0781-4BB1-41F5-AB90-13AA7F2D1D5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8477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F96BE-4A27-442E-8965-044EF83367B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6361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CCAC-FB30-4287-96F9-C66667BB725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5953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1036B-8AF4-4A7F-B720-70FB63A08C7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52607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EF039-E9D7-4A68-BB17-384EF9BE23C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8372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533400"/>
            <a:ext cx="161925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533400"/>
            <a:ext cx="470535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CD39-D4A3-4367-A157-735D5CABEBD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1531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CB752-2FFC-491A-8EF3-16DA616B748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1564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57E3-20D5-4505-9B87-720A75C7D87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0267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52CD7-11CD-4442-81FA-6249514C67C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84100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3F52-C449-4B2E-B33C-47D80C68050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978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37837"/>
      </p:ext>
    </p:extLst>
  </p:cSld>
  <p:clrMapOvr>
    <a:masterClrMapping/>
  </p:clrMapOvr>
  <p:transition spd="med"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8D0FA-182A-4161-BA9A-F1401C10185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7308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E71D-0A5B-43AE-86DB-98FB548BE12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4292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077A-4B9A-456D-890A-1B73732658D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7498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5D78-77CF-442A-B826-ACF33F402A9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1209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927B-F9AE-487F-BF9F-98C579524BC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584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AB20-F66D-4B4C-9C20-263CF439BDD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6295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990600"/>
            <a:ext cx="2114550" cy="513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191250" cy="513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B071-F474-4D23-9008-4C43D6AC5A7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6471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11472"/>
      </p:ext>
    </p:extLst>
  </p:cSld>
  <p:clrMapOvr>
    <a:masterClrMapping/>
  </p:clrMapOvr>
  <p:transition spd="med"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15499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32513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5AB4"/>
                </a:solidFill>
                <a:latin typeface="+mn-lt"/>
              </a:defRPr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5AB4"/>
                </a:solidFill>
                <a:latin typeface="+mn-lt"/>
              </a:defRPr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cs-CZ" sz="2400">
              <a:solidFill>
                <a:schemeClr val="tx2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5AB4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5AB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Автоматизация работы с помощью шаблонов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5AB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2667000"/>
            <a:ext cx="5181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ONLINE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3800" y="4419600"/>
            <a:ext cx="5410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609600"/>
            <a:ext cx="6019800" cy="808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0" y="1676400"/>
            <a:ext cx="60198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582642-796A-4F9D-819A-815BA4A891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477000" cy="884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00200"/>
            <a:ext cx="647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2A29DB-24B7-4969-A386-568C584BA2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990600"/>
            <a:ext cx="5257800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78BBBD6-02C6-484C-9A9A-C7F260BD632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486822D-A413-40F2-8A44-4171371A25F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01FD1B-E221-48AB-8791-3ADCBC5F8B9D}" type="datetimeFigureOut">
              <a:rPr lang="ru-RU" smtClean="0"/>
              <a:t>09.02.2016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&#1056;&#1080;&#1095;&#1072;&#1088;&#1076;%20&#1054;&#1091;&#1101;&#1085;.pptx" TargetMode="External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235967"/>
          </a:xfrm>
        </p:spPr>
        <p:txBody>
          <a:bodyPr/>
          <a:lstStyle/>
          <a:p>
            <a:r>
              <a:rPr lang="ru-RU" sz="8000" dirty="0" smtClean="0"/>
              <a:t>Менеджмент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4632" cy="2209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Тема: </a:t>
            </a:r>
            <a:r>
              <a:rPr lang="ru-RU" sz="3600" dirty="0" smtClean="0"/>
              <a:t>История возникновения и развития менеджмента. Основные школы менеджмента.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60468050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9600" y="548680"/>
            <a:ext cx="3657600" cy="55778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/>
              <a:t>Четвертая управленческая революция состоялась в период зарождения капитализма и индустриального прогресса европейской цивилизации (XVII—XVIII вв.). Ее главным результатом стало зарождение профессионального управления.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1" y="260648"/>
            <a:ext cx="4586045" cy="611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9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60648"/>
            <a:ext cx="3657600" cy="5793824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Пятая управленческая революция (конец XIX — начало XX вв.) известна под названием бюрократической, ее теоретической платформой стала концепция "рациональной бюрократии". 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4608512" cy="451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78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424936" cy="3312368"/>
          </a:xfrm>
        </p:spPr>
        <p:txBody>
          <a:bodyPr/>
          <a:lstStyle/>
          <a:p>
            <a:pPr algn="ctr"/>
            <a:r>
              <a:rPr lang="ru-RU" b="1" dirty="0"/>
              <a:t>2. Исторические периоды возникновения и развития </a:t>
            </a:r>
            <a:r>
              <a:rPr lang="ru-RU" b="1" dirty="0" smtClean="0"/>
              <a:t>менеджмента.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89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Первый этап развития менеджмента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i="1" dirty="0"/>
              <a:t>I период развития менеджмента - древний период.</a:t>
            </a:r>
            <a:r>
              <a:rPr lang="ru-RU" sz="2800" dirty="0"/>
              <a:t> Наиболее длительным был первый период развития управления - начиная с 9-7 тыс. лет до н.э. примерно до XVIII в. </a:t>
            </a:r>
            <a:endParaRPr lang="ru-RU" sz="2800" dirty="0" smtClean="0"/>
          </a:p>
          <a:p>
            <a:pPr marL="114300" indent="0">
              <a:buNone/>
            </a:pPr>
            <a:r>
              <a:rPr lang="ru-RU" sz="2800" dirty="0"/>
              <a:t>Примерно в </a:t>
            </a:r>
            <a:r>
              <a:rPr lang="ru-RU" sz="2800" dirty="0" smtClean="0"/>
              <a:t>это время </a:t>
            </a:r>
            <a:r>
              <a:rPr lang="ru-RU" sz="2800" dirty="0"/>
              <a:t>в ряде мест Ближнего Востока произошел переход от присваивающего хозяйства (охоты, сбора плодов и т.п.) к принципиально новой форме получения продуктов - их производству (производящая экономика). </a:t>
            </a:r>
          </a:p>
        </p:txBody>
      </p:sp>
    </p:spTree>
    <p:extLst>
      <p:ext uri="{BB962C8B-B14F-4D97-AF65-F5344CB8AC3E}">
        <p14:creationId xmlns:p14="http://schemas.microsoft.com/office/powerpoint/2010/main" val="350820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7119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60032" y="116632"/>
            <a:ext cx="3600400" cy="655272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Одним из первых, кто дал характеристику управления как особой сферы деятельности, был Сократ (470-399 гг. до н.э.). Он проанализировал различные формы управления, на основе чего провозгласил принцип универсальности управления.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3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548680"/>
            <a:ext cx="2952328" cy="6192688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Платон (428-348 гг. до н.э.) дал классификацию форм государственного управления, сделал попытки разграничить функции органов управления.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24" y="0"/>
            <a:ext cx="53939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8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260648"/>
            <a:ext cx="3024336" cy="5865832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Александр Македонский (356-323 гг. до н.э.) развил теорию и практику управления войсками.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98"/>
            <a:ext cx="5248435" cy="683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21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Второй этап развития менеджмента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i="1" dirty="0"/>
              <a:t>II   период развития менеджмента - индустриальный период (1776-1890).</a:t>
            </a:r>
            <a:r>
              <a:rPr lang="ru-RU" dirty="0"/>
              <a:t> Наибольшая заслуга в развитии представлений о государственном управлении в этот период принадлежит А Смиту.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19955"/>
            <a:ext cx="4087809" cy="503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62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6136" y="188640"/>
            <a:ext cx="2736304" cy="655272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dirty="0"/>
              <a:t>Большое влияние на формирование многих сформировавшихся к тому времени научных направлений и школ менеджмента оказало учение </a:t>
            </a:r>
            <a:r>
              <a:rPr lang="ru-RU" dirty="0">
                <a:hlinkClick r:id="rId2" action="ppaction://hlinkpres?slideindex=1&amp;slidetitle="/>
              </a:rPr>
              <a:t>Ричарда Оуэна</a:t>
            </a:r>
            <a:r>
              <a:rPr lang="ru-RU" dirty="0"/>
              <a:t>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Его </a:t>
            </a:r>
            <a:r>
              <a:rPr lang="ru-RU" dirty="0"/>
              <a:t>идеи </a:t>
            </a:r>
            <a:r>
              <a:rPr lang="ru-RU" dirty="0" err="1"/>
              <a:t>гуманизации</a:t>
            </a:r>
            <a:r>
              <a:rPr lang="ru-RU" dirty="0"/>
              <a:t> управления производством, а также признание необходимости обучения, улучшения условий труда и быта рабочих актуальны и сегодня.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7" y="0"/>
            <a:ext cx="5763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378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6632"/>
            <a:ext cx="3419872" cy="655272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/>
              <a:t>Первый переворот в теории и практике управления связан с созданием и использованием вычислительной техники.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В </a:t>
            </a:r>
            <a:r>
              <a:rPr lang="ru-RU" dirty="0"/>
              <a:t>1833 г. английский математик Чарльз Беббидж разработал проект "аналитической машины" - прообраз современной цифровой вычислительной техники, с помощью которой уже тогда управленческие решения принимались более оперативно.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68" y="0"/>
            <a:ext cx="50413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57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ru-RU" sz="2400" dirty="0"/>
              <a:t>Условия и предпосылки возникновения </a:t>
            </a:r>
            <a:r>
              <a:rPr lang="ru-RU" sz="2400" dirty="0" smtClean="0"/>
              <a:t>менеджмента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400" dirty="0"/>
              <a:t>Исторические периоды возникновения и развития </a:t>
            </a:r>
            <a:r>
              <a:rPr lang="ru-RU" sz="2400" dirty="0" smtClean="0"/>
              <a:t>менеджмента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400" dirty="0"/>
              <a:t>Основные школы (концепции) </a:t>
            </a:r>
            <a:r>
              <a:rPr lang="ru-RU" sz="2400" dirty="0" smtClean="0"/>
              <a:t>управления</a:t>
            </a:r>
          </a:p>
          <a:p>
            <a:pPr marL="571500" indent="-457200">
              <a:buFont typeface="+mj-lt"/>
              <a:buAutoNum type="arabicPeriod"/>
            </a:pPr>
            <a:endParaRPr lang="ru-RU" dirty="0" smtClean="0"/>
          </a:p>
          <a:p>
            <a:pPr marL="5715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311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620000" cy="868958"/>
          </a:xfrm>
        </p:spPr>
        <p:txBody>
          <a:bodyPr/>
          <a:lstStyle/>
          <a:p>
            <a:pPr algn="ctr"/>
            <a:r>
              <a:rPr lang="ru-RU" i="1" dirty="0"/>
              <a:t>Третий этап развития менеджмента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i="1" dirty="0"/>
              <a:t>III  период развития менеджмента - период систематизации (1856-1960).</a:t>
            </a:r>
            <a:r>
              <a:rPr lang="ru-RU" sz="2800" dirty="0"/>
              <a:t> Наука менеджмент, как наука об управлении находится в постоянном движении. Формируются новые направления, школы, течения, изменяется и совершенствуется научный аппарат, наконец, меняются сами исследователи и их взгляды. </a:t>
            </a:r>
          </a:p>
        </p:txBody>
      </p:sp>
    </p:spTree>
    <p:extLst>
      <p:ext uri="{BB962C8B-B14F-4D97-AF65-F5344CB8AC3E}">
        <p14:creationId xmlns:p14="http://schemas.microsoft.com/office/powerpoint/2010/main" val="1193206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620000" cy="1008112"/>
          </a:xfrm>
        </p:spPr>
        <p:txBody>
          <a:bodyPr/>
          <a:lstStyle/>
          <a:p>
            <a:pPr algn="ctr"/>
            <a:r>
              <a:rPr lang="ru-RU" i="1" dirty="0"/>
              <a:t>Четвертый этап развития менеджмента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i="1" dirty="0"/>
              <a:t>IV период школы управления — информационный период (1960 г. по настоящее время).</a:t>
            </a:r>
            <a:endParaRPr lang="ru-RU" sz="2800" dirty="0"/>
          </a:p>
          <a:p>
            <a:pPr marL="114300" indent="0">
              <a:buNone/>
            </a:pPr>
            <a:r>
              <a:rPr lang="ru-RU" sz="2800" dirty="0"/>
              <a:t>Более поздние теории управления разработаны в основном представителями количественной школы, часто называемой управленческой школой. Появление управленческой школы управления - следствие применения математики и компьютеров в управлении. </a:t>
            </a:r>
          </a:p>
        </p:txBody>
      </p:sp>
    </p:spTree>
    <p:extLst>
      <p:ext uri="{BB962C8B-B14F-4D97-AF65-F5344CB8AC3E}">
        <p14:creationId xmlns:p14="http://schemas.microsoft.com/office/powerpoint/2010/main" val="80571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7620000" cy="5040560"/>
          </a:xfrm>
        </p:spPr>
        <p:txBody>
          <a:bodyPr/>
          <a:lstStyle/>
          <a:p>
            <a:pPr algn="ctr"/>
            <a:r>
              <a:rPr lang="ru-RU" sz="4000" b="1" dirty="0"/>
              <a:t>3. Основные школы (концепции) </a:t>
            </a:r>
            <a:r>
              <a:rPr lang="ru-RU" sz="4000" b="1" dirty="0" smtClean="0"/>
              <a:t>управления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2387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280920" cy="652934"/>
          </a:xfrm>
        </p:spPr>
        <p:txBody>
          <a:bodyPr/>
          <a:lstStyle/>
          <a:p>
            <a:pPr algn="ctr"/>
            <a:r>
              <a:rPr lang="ru-RU" dirty="0"/>
              <a:t>1. Школа научного управления </a:t>
            </a:r>
            <a:br>
              <a:rPr lang="ru-RU" dirty="0"/>
            </a:br>
            <a:r>
              <a:rPr lang="ru-RU" dirty="0"/>
              <a:t>(1885-1920 гг.)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algn="just">
              <a:buFont typeface="Wingdings" pitchFamily="2" charset="2"/>
              <a:buNone/>
              <a:defRPr/>
            </a:pPr>
            <a:r>
              <a:rPr lang="ru-RU" sz="2800" dirty="0">
                <a:cs typeface="Times New Roman" pitchFamily="18" charset="0"/>
              </a:rPr>
              <a:t>Научное управление связано с работами Фредерика У. Тейлора, Франка и Лилии Гилберт и Генри </a:t>
            </a:r>
            <a:r>
              <a:rPr lang="ru-RU" sz="2800" dirty="0" err="1">
                <a:cs typeface="Times New Roman" pitchFamily="18" charset="0"/>
              </a:rPr>
              <a:t>Гантта</a:t>
            </a:r>
            <a:r>
              <a:rPr lang="ru-RU" sz="2800" dirty="0">
                <a:cs typeface="Times New Roman" pitchFamily="18" charset="0"/>
              </a:rPr>
              <a:t>. </a:t>
            </a:r>
          </a:p>
          <a:p>
            <a:pPr marL="0" indent="450850" algn="just">
              <a:buFont typeface="Wingdings" pitchFamily="2" charset="2"/>
              <a:buNone/>
              <a:defRPr/>
            </a:pPr>
            <a:r>
              <a:rPr lang="ru-RU" sz="2800" dirty="0">
                <a:cs typeface="Times New Roman" pitchFamily="18" charset="0"/>
              </a:rPr>
              <a:t>Школа научного управления получила развитие в США в начале </a:t>
            </a:r>
            <a:r>
              <a:rPr lang="en-US" sz="2800" dirty="0">
                <a:cs typeface="Times New Roman" pitchFamily="18" charset="0"/>
              </a:rPr>
              <a:t>XX </a:t>
            </a:r>
            <a:r>
              <a:rPr lang="ru-RU" sz="2800" dirty="0">
                <a:cs typeface="Times New Roman" pitchFamily="18" charset="0"/>
              </a:rPr>
              <a:t>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213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800" dirty="0">
                <a:cs typeface="Times New Roman" pitchFamily="18" charset="0"/>
              </a:rPr>
              <a:t>Работа по управлению - это определенная специальность, и организация в целом выиграет, если каждая группа (администрация и рабочие) будет сосредоточена на том, что она делает лучше всего.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144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>
                <a:cs typeface="Times New Roman" pitchFamily="18" charset="0"/>
              </a:rPr>
              <a:t>Сущность достижений школы научного управления (известных также как система Тейлора) заключалась в рациональной организации труда, разработке формальной структуры организации и определении мер по сотрудничеству между управляющим и рабочими.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17964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cs typeface="Times New Roman" pitchFamily="18" charset="0"/>
              </a:rPr>
              <a:t>Основные принципы Тейлора и его школы могут быть сформулированы в следующем виде:</a:t>
            </a:r>
            <a:br>
              <a:rPr lang="ru-RU" sz="2800" b="1" dirty="0">
                <a:cs typeface="Times New Roman" pitchFamily="18" charset="0"/>
              </a:rPr>
            </a:br>
            <a:r>
              <a:rPr lang="ru-RU" sz="2800" dirty="0">
                <a:cs typeface="Times New Roman" pitchFamily="18" charset="0"/>
              </a:rPr>
              <a:t/>
            </a:r>
            <a:br>
              <a:rPr lang="ru-RU" sz="2800" dirty="0">
                <a:cs typeface="Times New Roman" pitchFamily="18" charset="0"/>
              </a:rPr>
            </a:br>
            <a:r>
              <a:rPr lang="ru-RU" sz="2800" dirty="0">
                <a:cs typeface="Times New Roman" pitchFamily="18" charset="0"/>
              </a:rPr>
              <a:t>1. Создание научного подхода (методики) к организации выполнения конкретной работы. Этот подход включал разделение работы на отдельные элементы и определение научно обоснованного способа ее выполнения на базе научного исследования каждого элемента, заменяющего собой старые традиционные и практически сложившиеся методы работы.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5097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cs typeface="Times New Roman" pitchFamily="18" charset="0"/>
              </a:rPr>
              <a:t>2. Отбор рабочих для выполнения конкретной работы на основе научных критериев, их тренировка и обучение новым способам ее </a:t>
            </a:r>
            <a:r>
              <a:rPr lang="ru-RU" sz="2800" dirty="0" smtClean="0">
                <a:cs typeface="Times New Roman" pitchFamily="18" charset="0"/>
              </a:rPr>
              <a:t>выполнения.</a:t>
            </a:r>
          </a:p>
          <a:p>
            <a:endParaRPr lang="ru-RU" sz="2800" dirty="0" smtClean="0">
              <a:cs typeface="Times New Roman" pitchFamily="18" charset="0"/>
            </a:endParaRPr>
          </a:p>
          <a:p>
            <a:r>
              <a:rPr lang="ru-RU" sz="2800" dirty="0" smtClean="0">
                <a:cs typeface="Times New Roman" pitchFamily="18" charset="0"/>
              </a:rPr>
              <a:t>3</a:t>
            </a:r>
            <a:r>
              <a:rPr lang="ru-RU" sz="2800" dirty="0">
                <a:cs typeface="Times New Roman" pitchFamily="18" charset="0"/>
              </a:rPr>
              <a:t>. Сотрудничество между администрацией и рабочими в деле практического внедрения научно разработанной системы организации труда.</a:t>
            </a:r>
            <a:br>
              <a:rPr lang="ru-RU" sz="2800" dirty="0">
                <a:cs typeface="Times New Roman" pitchFamily="18" charset="0"/>
              </a:rPr>
            </a:br>
            <a:r>
              <a:rPr lang="ru-RU" sz="2800" dirty="0">
                <a:cs typeface="Times New Roman" pitchFamily="18" charset="0"/>
              </a:rPr>
              <a:t/>
            </a:r>
            <a:br>
              <a:rPr lang="ru-RU" sz="2800" dirty="0">
                <a:cs typeface="Times New Roman" pitchFamily="18" charset="0"/>
              </a:rPr>
            </a:br>
            <a:r>
              <a:rPr lang="ru-RU" sz="2800" dirty="0" smtClean="0">
                <a:cs typeface="Times New Roman" pitchFamily="18" charset="0"/>
              </a:rPr>
              <a:t>4</a:t>
            </a:r>
            <a:r>
              <a:rPr lang="ru-RU" sz="2800" dirty="0">
                <a:cs typeface="Times New Roman" pitchFamily="18" charset="0"/>
              </a:rPr>
              <a:t>. Равномерное распределение труда и ответственности между администрацией и рабочими.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4932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352928" cy="76870"/>
          </a:xfrm>
        </p:spPr>
        <p:txBody>
          <a:bodyPr/>
          <a:lstStyle/>
          <a:p>
            <a:pPr algn="ctr"/>
            <a:r>
              <a:rPr lang="ru-RU" dirty="0"/>
              <a:t>2. Классическая (административная) школа</a:t>
            </a:r>
            <a:br>
              <a:rPr lang="ru-RU" dirty="0"/>
            </a:br>
            <a:r>
              <a:rPr lang="ru-RU" dirty="0"/>
              <a:t> (1920-1950 гг.)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04864"/>
            <a:ext cx="8208912" cy="419593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Концепция административного управления была направлена на разработку общих проблем и принципов управления организацией в целом.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Целью классической школы было создание универсальных принципов управления. Исходная идея концепции административной школы сводилась к тому, что существуют определенные универсальные принципы управления, следование которым приведет организацию к успеху.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Авторами и видными последователями этой концепции и школы в целом были: Анри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Файоль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Линдал Ф.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Урвик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Джеймс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Макс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Вебер.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807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Основными направлениями при формировании новой концепции стали: разработка рациональной системы управления организацией; построение структуры организации и управления ее работниками.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427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738538"/>
          </a:xfrm>
        </p:spPr>
        <p:txBody>
          <a:bodyPr/>
          <a:lstStyle/>
          <a:p>
            <a:pPr algn="ctr"/>
            <a:r>
              <a:rPr lang="ru-RU" b="1" dirty="0"/>
              <a:t>1. </a:t>
            </a:r>
            <a:r>
              <a:rPr lang="ru-RU" b="1" dirty="0" smtClean="0"/>
              <a:t>Условия и предпосылки возникновения менеджмента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1374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532440" cy="562074"/>
          </a:xfrm>
        </p:spPr>
        <p:txBody>
          <a:bodyPr/>
          <a:lstStyle/>
          <a:p>
            <a:pPr algn="ctr"/>
            <a:r>
              <a:rPr lang="ru-RU" dirty="0" smtClean="0"/>
              <a:t>Принципы </a:t>
            </a:r>
            <a:r>
              <a:rPr lang="ru-RU" dirty="0"/>
              <a:t>управления </a:t>
            </a:r>
            <a:r>
              <a:rPr lang="ru-RU" dirty="0" err="1" smtClean="0"/>
              <a:t>Файоля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4576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27384"/>
            <a:ext cx="9175750" cy="68853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05859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136904" cy="1512168"/>
          </a:xfrm>
        </p:spPr>
        <p:txBody>
          <a:bodyPr/>
          <a:lstStyle/>
          <a:p>
            <a:r>
              <a:rPr lang="ru-RU" dirty="0"/>
              <a:t>3. Школы человеческих отношений и поведенческих наук.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7620000" cy="40519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/>
              <a:t>Концепция психологии и человеческих отношений (1930-1950 </a:t>
            </a:r>
            <a:r>
              <a:rPr lang="ru-RU" sz="2800" dirty="0" smtClean="0"/>
              <a:t>гг</a:t>
            </a:r>
            <a:r>
              <a:rPr lang="ru-RU" sz="2800" dirty="0"/>
              <a:t>.). </a:t>
            </a:r>
            <a:endParaRPr lang="ru-RU" sz="2800" dirty="0" smtClean="0"/>
          </a:p>
          <a:p>
            <a:pPr marL="11430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Самыми крупными авторитетами этой концепции являются Мэри Паркер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Фоллетт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Элтон Мейо.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Последователями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этой школы были также: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Маслоу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 другие.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6225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cs typeface="Times New Roman" pitchFamily="18" charset="0"/>
              </a:rPr>
              <a:t>Концепция управления с позиций психологии и человеческих отношений впервые определила менеджмент как «обеспечение выполнения работы с помощью других лиц» (</a:t>
            </a:r>
            <a:r>
              <a:rPr lang="ru-RU" sz="2800" dirty="0" err="1">
                <a:cs typeface="Times New Roman" pitchFamily="18" charset="0"/>
              </a:rPr>
              <a:t>Фоллетт</a:t>
            </a:r>
            <a:r>
              <a:rPr lang="ru-RU" sz="2800" dirty="0">
                <a:cs typeface="Times New Roman" pitchFamily="18" charset="0"/>
              </a:rPr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8455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/>
          <a:lstStyle/>
          <a:p>
            <a:pPr marL="114300" indent="0" algn="ctr">
              <a:buNone/>
            </a:pPr>
            <a:r>
              <a:rPr lang="ru-RU" altLang="ru-RU" sz="2800" b="1" dirty="0">
                <a:cs typeface="Times New Roman" pitchFamily="18" charset="0"/>
              </a:rPr>
              <a:t>Школа поведенческих наук и теория человеческих ресурсов.</a:t>
            </a:r>
            <a:r>
              <a:rPr lang="ru-RU" altLang="ru-RU" sz="2800" dirty="0">
                <a:cs typeface="Times New Roman" pitchFamily="18" charset="0"/>
              </a:rPr>
              <a:t> </a:t>
            </a:r>
            <a:endParaRPr lang="ru-RU" altLang="ru-RU" sz="2800" dirty="0" smtClean="0">
              <a:cs typeface="Times New Roman" pitchFamily="18" charset="0"/>
            </a:endParaRPr>
          </a:p>
          <a:p>
            <a:pPr marL="114300" indent="0" algn="ctr">
              <a:buNone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altLang="ru-RU" sz="2800" dirty="0">
                <a:cs typeface="Times New Roman" pitchFamily="18" charset="0"/>
              </a:rPr>
              <a:t>Школа поведенческих наук возникла в 30-е годы прошлого столетия. Активизация же деятельности школы приходится </a:t>
            </a:r>
            <a:r>
              <a:rPr lang="ru-RU" altLang="ru-RU" sz="2800" dirty="0" smtClean="0">
                <a:cs typeface="Times New Roman" pitchFamily="18" charset="0"/>
              </a:rPr>
              <a:t>                           на </a:t>
            </a:r>
            <a:r>
              <a:rPr lang="ru-RU" altLang="ru-RU" sz="2800" dirty="0">
                <a:cs typeface="Times New Roman" pitchFamily="18" charset="0"/>
              </a:rPr>
              <a:t>1950-1960-е гг. </a:t>
            </a:r>
            <a:endParaRPr lang="ru-RU" altLang="ru-RU" sz="2800" dirty="0" smtClean="0"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altLang="ru-RU" sz="2800" dirty="0" smtClean="0">
                <a:cs typeface="Times New Roman" pitchFamily="18" charset="0"/>
              </a:rPr>
              <a:t>Свое </a:t>
            </a:r>
            <a:r>
              <a:rPr lang="ru-RU" altLang="ru-RU" sz="2800" dirty="0">
                <a:cs typeface="Times New Roman" pitchFamily="18" charset="0"/>
              </a:rPr>
              <a:t>название школа получила от широко известных психологических терминов «</a:t>
            </a:r>
            <a:r>
              <a:rPr lang="ru-RU" altLang="ru-RU" sz="2800" dirty="0" err="1">
                <a:cs typeface="Times New Roman" pitchFamily="18" charset="0"/>
              </a:rPr>
              <a:t>бихейвио</a:t>
            </a:r>
            <a:r>
              <a:rPr lang="ru-RU" altLang="ru-RU" sz="2800" dirty="0">
                <a:cs typeface="Times New Roman" pitchFamily="18" charset="0"/>
              </a:rPr>
              <a:t>», «</a:t>
            </a:r>
            <a:r>
              <a:rPr lang="ru-RU" altLang="ru-RU" sz="2800" dirty="0" err="1">
                <a:cs typeface="Times New Roman" pitchFamily="18" charset="0"/>
              </a:rPr>
              <a:t>бихейвиоризм</a:t>
            </a:r>
            <a:r>
              <a:rPr lang="ru-RU" altLang="ru-RU" sz="2800" dirty="0">
                <a:cs typeface="Times New Roman" pitchFamily="18" charset="0"/>
              </a:rPr>
              <a:t>» (поведение, наука о поведении).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179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>
                <a:cs typeface="Times New Roman" pitchFamily="18" charset="0"/>
              </a:rPr>
              <a:t>Суть этих отношений основана на том, что работающий, получая хорошее вознаграждение (материальное и моральное) от менеджера, отвечает на него положительной реакцией - хорошей работой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  <a:p>
            <a:pPr indent="0" algn="just">
              <a:buNone/>
              <a:defRPr/>
            </a:pPr>
            <a:r>
              <a:rPr lang="ru-RU" sz="3000" dirty="0">
                <a:cs typeface="Times New Roman" pitchFamily="18" charset="0"/>
              </a:rPr>
              <a:t>Начало новой концепции в науке управления положил </a:t>
            </a:r>
            <a:r>
              <a:rPr lang="ru-RU" sz="3000" dirty="0" smtClean="0">
                <a:cs typeface="Times New Roman" pitchFamily="18" charset="0"/>
              </a:rPr>
              <a:t>Ч. </a:t>
            </a:r>
            <a:r>
              <a:rPr lang="ru-RU" sz="3000" dirty="0" err="1">
                <a:cs typeface="Times New Roman" pitchFamily="18" charset="0"/>
              </a:rPr>
              <a:t>Барнард</a:t>
            </a:r>
            <a:r>
              <a:rPr lang="ru-RU" sz="3000" dirty="0">
                <a:cs typeface="Times New Roman" pitchFamily="18" charset="0"/>
              </a:rPr>
              <a:t>, опубликовавший в 1938 году работу «Функции администратора». </a:t>
            </a:r>
          </a:p>
          <a:p>
            <a:pPr indent="0" algn="just">
              <a:buNone/>
              <a:defRPr/>
            </a:pPr>
            <a:r>
              <a:rPr lang="ru-RU" sz="3000" dirty="0">
                <a:cs typeface="Times New Roman" pitchFamily="18" charset="0"/>
              </a:rPr>
              <a:t>Среди более поздних последователей этой концепции следует отметить: Р. </a:t>
            </a:r>
            <a:r>
              <a:rPr lang="ru-RU" sz="3000" dirty="0" err="1">
                <a:cs typeface="Times New Roman" pitchFamily="18" charset="0"/>
              </a:rPr>
              <a:t>Лайкерта</a:t>
            </a:r>
            <a:r>
              <a:rPr lang="ru-RU" sz="3000" dirty="0">
                <a:cs typeface="Times New Roman" pitchFamily="18" charset="0"/>
              </a:rPr>
              <a:t>, Ф. </a:t>
            </a:r>
            <a:r>
              <a:rPr lang="ru-RU" sz="3000" dirty="0" err="1">
                <a:cs typeface="Times New Roman" pitchFamily="18" charset="0"/>
              </a:rPr>
              <a:t>Герцберга</a:t>
            </a:r>
            <a:r>
              <a:rPr lang="ru-RU" sz="3000" dirty="0">
                <a:cs typeface="Times New Roman" pitchFamily="18" charset="0"/>
              </a:rPr>
              <a:t>, А. </a:t>
            </a:r>
            <a:r>
              <a:rPr lang="ru-RU" sz="3000" dirty="0" err="1">
                <a:cs typeface="Times New Roman" pitchFamily="18" charset="0"/>
              </a:rPr>
              <a:t>Маслоу</a:t>
            </a:r>
            <a:r>
              <a:rPr lang="ru-RU" sz="3000" dirty="0">
                <a:cs typeface="Times New Roman" pitchFamily="18" charset="0"/>
              </a:rPr>
              <a:t>, Д. Мак-Грегори.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080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800" dirty="0"/>
              <a:t>Мотивация работника имеет три уровня: потребности, цели, вознаграждения</a:t>
            </a:r>
            <a:r>
              <a:rPr lang="ru-RU" sz="2800" dirty="0" smtClean="0"/>
              <a:t>.</a:t>
            </a:r>
          </a:p>
          <a:p>
            <a:pPr marL="114300" indent="0" algn="just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   Для эффективного использования сотрудника следует учитывать еще два фактора: факторы усилий и способностей человека.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4089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/>
          <a:lstStyle/>
          <a:p>
            <a:r>
              <a:rPr lang="ru-RU" dirty="0" smtClean="0"/>
              <a:t>4. </a:t>
            </a:r>
            <a:r>
              <a:rPr lang="ru-RU" dirty="0"/>
              <a:t>Школы 1940 - 1960-х годов.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sz="2800" b="1" dirty="0"/>
              <a:t>Эмпирическая (прагматическая) школа управления</a:t>
            </a:r>
            <a:r>
              <a:rPr lang="ru-RU" sz="2800" b="1" dirty="0" smtClean="0"/>
              <a:t>.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sz="2800" dirty="0"/>
              <a:t>Основатели школы: Э. </a:t>
            </a:r>
            <a:r>
              <a:rPr lang="ru-RU" sz="2800" dirty="0" err="1"/>
              <a:t>Петерсен</a:t>
            </a:r>
            <a:r>
              <a:rPr lang="ru-RU" sz="2800" dirty="0"/>
              <a:t>, Г. </a:t>
            </a:r>
            <a:r>
              <a:rPr lang="ru-RU" sz="2800" dirty="0" err="1" smtClean="0"/>
              <a:t>Саймон</a:t>
            </a:r>
            <a:r>
              <a:rPr lang="ru-RU" sz="2800" dirty="0" smtClean="0"/>
              <a:t> </a:t>
            </a:r>
            <a:r>
              <a:rPr lang="ru-RU" sz="2800" dirty="0"/>
              <a:t>и др. В развитии школы принимали участие представители крупного бизнеса. </a:t>
            </a:r>
          </a:p>
        </p:txBody>
      </p:sp>
    </p:spTree>
    <p:extLst>
      <p:ext uri="{BB962C8B-B14F-4D97-AF65-F5344CB8AC3E}">
        <p14:creationId xmlns:p14="http://schemas.microsoft.com/office/powerpoint/2010/main" val="1006084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sz="2800" dirty="0"/>
              <a:t>1. Развитие внутрифирменного менеджмента, в том числе разработка рекомендаций по управленческим структурам, по организации линейных и функциональных служб, систем технического и информационного управления и другим вопросам менеджмента.</a:t>
            </a:r>
          </a:p>
          <a:p>
            <a:pPr marL="114300" indent="0">
              <a:buNone/>
            </a:pPr>
            <a:r>
              <a:rPr lang="ru-RU" sz="2800" dirty="0"/>
              <a:t>2. Исследование и внедрение в практику управления новых, эффективных приемов обучения менеджеров (пример: </a:t>
            </a:r>
            <a:r>
              <a:rPr lang="ru-RU" sz="2800" dirty="0" err="1"/>
              <a:t>слоуновская</a:t>
            </a:r>
            <a:r>
              <a:rPr lang="ru-RU" sz="2800" dirty="0"/>
              <a:t> школа менеджеров).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301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sz="2800" dirty="0"/>
              <a:t>3. Идеологи школы предприняли попытку разработать ряд проблем, которые стали особенно актуальными в 70-80-е годы (вопросы централизации и децентрализации управления, введение целевого управления, классификация функций управления, организация труда руководителей и т.д.).</a:t>
            </a:r>
          </a:p>
          <a:p>
            <a:pPr marL="114300" indent="0">
              <a:buNone/>
            </a:pPr>
            <a:r>
              <a:rPr lang="ru-RU" sz="2800" dirty="0" smtClean="0"/>
              <a:t>4</a:t>
            </a:r>
            <a:r>
              <a:rPr lang="ru-RU" sz="2800" dirty="0"/>
              <a:t>. Профессионализация менеджмента.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82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780112"/>
          </a:xfrm>
        </p:spPr>
        <p:txBody>
          <a:bodyPr/>
          <a:lstStyle/>
          <a:p>
            <a:pPr marL="114300" indent="0">
              <a:buNone/>
            </a:pPr>
            <a:r>
              <a:rPr lang="ru-RU" sz="2800" dirty="0"/>
              <a:t>Менеджмент в той или иной форме существовал всегда там, где люди работали группами и, как правило, в трех сферах человеческого общества:</a:t>
            </a:r>
          </a:p>
          <a:p>
            <a:pPr marL="114300" indent="0">
              <a:buNone/>
            </a:pPr>
            <a:r>
              <a:rPr lang="ru-RU" sz="2800" dirty="0"/>
              <a:t>•	политической - необходимость установления и поддержания порядка в группах;</a:t>
            </a:r>
          </a:p>
          <a:p>
            <a:pPr marL="114300" indent="0">
              <a:buNone/>
            </a:pPr>
            <a:r>
              <a:rPr lang="ru-RU" sz="2800" dirty="0"/>
              <a:t>•	экономической - необходимость в изыскании, производстве и распределении ресурсов;</a:t>
            </a:r>
          </a:p>
          <a:p>
            <a:pPr marL="114300" indent="0">
              <a:buNone/>
            </a:pPr>
            <a:r>
              <a:rPr lang="ru-RU" sz="2800" dirty="0"/>
              <a:t>•	оборонительной - защита от врагов и диких зверей.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896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Теории технократического менеджмента</a:t>
            </a:r>
            <a:r>
              <a:rPr lang="ru-RU" sz="2800" b="1" dirty="0" smtClean="0"/>
              <a:t> </a:t>
            </a:r>
            <a:endParaRPr lang="ru-RU" sz="2800" b="1" dirty="0"/>
          </a:p>
          <a:p>
            <a:pPr marL="114300" indent="0">
              <a:buNone/>
            </a:pPr>
            <a:r>
              <a:rPr lang="ru-RU" sz="2800" dirty="0"/>
              <a:t>В 1950-1960-е гг. наиболее известными были концепции (школы): теория элит, теория технократии и теория индустриального общества.</a:t>
            </a:r>
          </a:p>
          <a:p>
            <a:endParaRPr lang="ru-RU" sz="2800" dirty="0"/>
          </a:p>
          <a:p>
            <a:pPr marL="114300" indent="0" algn="ctr">
              <a:buNone/>
            </a:pPr>
            <a:r>
              <a:rPr lang="ru-RU" sz="2800" b="1" dirty="0"/>
              <a:t>1. Теория элит. </a:t>
            </a:r>
          </a:p>
          <a:p>
            <a:pPr marL="114300" indent="0">
              <a:buNone/>
            </a:pPr>
            <a:r>
              <a:rPr lang="ru-RU" sz="2800" dirty="0"/>
              <a:t>В основе этой концепции лежит деление общества на всемогущую элиту и подчиненную ей толпу, в управлении такому подходу соответствует выделение квалифицированных руководителей и неквалифицированных масс</a:t>
            </a:r>
          </a:p>
        </p:txBody>
      </p:sp>
    </p:spTree>
    <p:extLst>
      <p:ext uri="{BB962C8B-B14F-4D97-AF65-F5344CB8AC3E}">
        <p14:creationId xmlns:p14="http://schemas.microsoft.com/office/powerpoint/2010/main" val="4075137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51344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2. Теория технократии. </a:t>
            </a:r>
          </a:p>
          <a:p>
            <a:r>
              <a:rPr lang="ru-RU" sz="2800" dirty="0"/>
              <a:t>Суть концепции: грядущая эпоха будет эпохой государства инженерной и технической интеллигенции. Менеджмент будущего станет менеджментом технократии (представителей науки и техники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5479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3. Теория индустриального общества. </a:t>
            </a:r>
          </a:p>
          <a:p>
            <a:r>
              <a:rPr lang="ru-RU" sz="2800" dirty="0"/>
              <a:t>Положения теории включают два ключевых момента: противоречия в обществе объясняются различной степенью образованности людей, и ведущая роль в управлении отводится технократическому менеджменту. Фактор образованности является базисным в экономической жизни общества. При разрешении проблемы эффективного управления предпочтение отдано групповому решению.</a:t>
            </a:r>
          </a:p>
        </p:txBody>
      </p:sp>
    </p:spTree>
    <p:extLst>
      <p:ext uri="{BB962C8B-B14F-4D97-AF65-F5344CB8AC3E}">
        <p14:creationId xmlns:p14="http://schemas.microsoft.com/office/powerpoint/2010/main" val="736584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Школа </a:t>
            </a:r>
            <a:r>
              <a:rPr lang="ru-RU" dirty="0"/>
              <a:t>науки управления.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Получила развитие в 50-х годах как результат использования достижений прикладной математики и инженерных наук в развитии управленческой мысли. </a:t>
            </a:r>
          </a:p>
        </p:txBody>
      </p:sp>
    </p:spTree>
    <p:extLst>
      <p:ext uri="{BB962C8B-B14F-4D97-AF65-F5344CB8AC3E}">
        <p14:creationId xmlns:p14="http://schemas.microsoft.com/office/powerpoint/2010/main" val="3238266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Исследование операций по своей сути представляло использование методов научного исследования для решения проблем управления, в основу которых были положены модели ситуаций. Применение моделей позволило упростить сложные проблемы для их более глубокого изучения и понимания.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032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Ключевой характеристикой школы науки управления является использование математических моделей для количественной оценки и анализа исследуемых процессов и проблем. </a:t>
            </a:r>
          </a:p>
        </p:txBody>
      </p:sp>
    </p:spTree>
    <p:extLst>
      <p:ext uri="{BB962C8B-B14F-4D97-AF65-F5344CB8AC3E}">
        <p14:creationId xmlns:p14="http://schemas.microsoft.com/office/powerpoint/2010/main" val="1185233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22637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Вклад различных школ в развитие управленческой мысли.</a:t>
            </a:r>
          </a:p>
        </p:txBody>
      </p:sp>
    </p:spTree>
    <p:extLst>
      <p:ext uri="{BB962C8B-B14F-4D97-AF65-F5344CB8AC3E}">
        <p14:creationId xmlns:p14="http://schemas.microsoft.com/office/powerpoint/2010/main" val="484252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ru-RU" dirty="0"/>
              <a:t>Школа научного управления: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2800" dirty="0"/>
              <a:t>• Использование научного анализа для лучших способов выполнения задачи.</a:t>
            </a:r>
          </a:p>
          <a:p>
            <a:pPr marL="114300" indent="0">
              <a:buNone/>
            </a:pPr>
            <a:r>
              <a:rPr lang="ru-RU" sz="2800" dirty="0"/>
              <a:t>• Отбор работников, более всего подходящих для выполнения задач, и их обучение.</a:t>
            </a:r>
          </a:p>
          <a:p>
            <a:pPr marL="114300" indent="0">
              <a:buNone/>
            </a:pPr>
            <a:r>
              <a:rPr lang="ru-RU" sz="2800" dirty="0"/>
              <a:t>• Обеспечение работников ресурсами, необходимыми для эффективного выполнения задач.</a:t>
            </a:r>
          </a:p>
          <a:p>
            <a:pPr marL="114300" indent="0">
              <a:buNone/>
            </a:pPr>
            <a:r>
              <a:rPr lang="ru-RU" sz="2800" dirty="0"/>
              <a:t>• Систематическое и правильное (справедливое) использование материального стимулирования.</a:t>
            </a:r>
          </a:p>
          <a:p>
            <a:pPr marL="114300" indent="0">
              <a:buNone/>
            </a:pPr>
            <a:r>
              <a:rPr lang="ru-RU" sz="2800" dirty="0"/>
              <a:t>• Отделение управленческой работы от неуправленческой.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140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604448" cy="796950"/>
          </a:xfrm>
        </p:spPr>
        <p:txBody>
          <a:bodyPr/>
          <a:lstStyle/>
          <a:p>
            <a:pPr algn="ctr"/>
            <a:r>
              <a:rPr lang="ru-RU" dirty="0"/>
              <a:t>Административная школа (классическая школа) управления: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7620000" cy="4123928"/>
          </a:xfrm>
        </p:spPr>
        <p:txBody>
          <a:bodyPr/>
          <a:lstStyle/>
          <a:p>
            <a:r>
              <a:rPr lang="ru-RU" sz="2800" dirty="0"/>
              <a:t>Развитие принципов управления организацией.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Описание универсальных функций управления и видов управленческой деятельности.</a:t>
            </a:r>
          </a:p>
          <a:p>
            <a:r>
              <a:rPr lang="ru-RU" sz="2800" dirty="0" smtClean="0"/>
              <a:t>Систематизированный </a:t>
            </a:r>
            <a:r>
              <a:rPr lang="ru-RU" sz="2800" dirty="0"/>
              <a:t>подход к управлению организацией. Определение структуры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966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352928" cy="1714202"/>
          </a:xfrm>
        </p:spPr>
        <p:txBody>
          <a:bodyPr/>
          <a:lstStyle/>
          <a:p>
            <a:pPr algn="ctr"/>
            <a:r>
              <a:rPr lang="ru-RU" dirty="0"/>
              <a:t>Школа человеческих отношений и школа поведенческих наук: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620000" cy="41959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/>
              <a:t>• Применение приемов управления межличностными отношениями для повышения степени удовлетворенности и производительности.</a:t>
            </a:r>
          </a:p>
          <a:p>
            <a:pPr marL="114300" indent="0">
              <a:buNone/>
            </a:pPr>
            <a:endParaRPr lang="ru-RU" sz="2800" dirty="0"/>
          </a:p>
          <a:p>
            <a:pPr marL="114300" indent="0">
              <a:buNone/>
            </a:pPr>
            <a:r>
              <a:rPr lang="ru-RU" sz="2800" dirty="0"/>
              <a:t>• Применение наук о человеческом поведении в управлении и формирование организации таким образом, чтобы каждый работник был использован в соответствии с его потенциалом.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59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19600" y="476672"/>
            <a:ext cx="3657600" cy="564980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mtClean="0"/>
              <a:t>Египетские </a:t>
            </a:r>
            <a:r>
              <a:rPr lang="ru-RU" dirty="0"/>
              <a:t>пирамиды - это памятник управленческого искусства древнего мира, поскольку строительство таких уникальных сооружений требовало четкости в планировании, организации работы великого множества людей, контроля за их деятельностью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447221" cy="277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8897"/>
            <a:ext cx="4499992" cy="305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8624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Школа науки управления: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800" dirty="0"/>
              <a:t>• Углубление понимания сложных управленческих проблем благодаря разработке и применению моделей.</a:t>
            </a:r>
          </a:p>
          <a:p>
            <a:pPr marL="114300" indent="0">
              <a:buNone/>
            </a:pPr>
            <a:endParaRPr lang="ru-RU" sz="2800" dirty="0"/>
          </a:p>
          <a:p>
            <a:pPr marL="114300" indent="0">
              <a:buNone/>
            </a:pPr>
            <a:r>
              <a:rPr lang="ru-RU" sz="2800" dirty="0"/>
              <a:t>• Развитие количественных методов оценки и обоснования в помощь руководителю, принимающему управленческие решения в сложных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80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657600" cy="61926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На глиняных табличках датированных третьим тысячелетием до нашей эры записаны сведения о коммерческих сделках и законах древней </a:t>
            </a:r>
            <a:r>
              <a:rPr lang="ru-RU" dirty="0" err="1"/>
              <a:t>Шумерии</a:t>
            </a:r>
            <a:r>
              <a:rPr lang="ru-RU" dirty="0"/>
              <a:t>, являя собой четкое доказательство существования там практики управления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49" y="332656"/>
            <a:ext cx="4541252" cy="255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45609"/>
            <a:ext cx="4392488" cy="27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53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657600" cy="149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3770"/>
            <a:ext cx="365760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28" y="1833139"/>
            <a:ext cx="3487068" cy="221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41" y="0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За начало отсчета в литературе по истории менеджмента считают зарождение письменности в древнем Шумере, которое относится к V тысячелетию до н. э.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39" y="4591342"/>
            <a:ext cx="8316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Считается, что это революционное достижение в жизни человечества привело к возникновению особенной прослойки жрецов-бизнесменов, которые вели деловую переписку и коммерческие расчеты. Поэтому эта первая управленческая революция характеризуется как "религиозно-коммерческая".</a:t>
            </a:r>
          </a:p>
        </p:txBody>
      </p:sp>
    </p:spTree>
    <p:extLst>
      <p:ext uri="{BB962C8B-B14F-4D97-AF65-F5344CB8AC3E}">
        <p14:creationId xmlns:p14="http://schemas.microsoft.com/office/powerpoint/2010/main" val="247228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24468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861765" cy="45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50100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Вторая управленческая </a:t>
            </a:r>
            <a:endParaRPr lang="ru-RU" sz="2400" dirty="0" smtClean="0"/>
          </a:p>
          <a:p>
            <a:r>
              <a:rPr lang="ru-RU" sz="2400" dirty="0" smtClean="0"/>
              <a:t>революция связывается </a:t>
            </a:r>
          </a:p>
          <a:p>
            <a:r>
              <a:rPr lang="ru-RU" sz="2400" dirty="0" smtClean="0"/>
              <a:t>с </a:t>
            </a:r>
            <a:r>
              <a:rPr lang="ru-RU" sz="2400" dirty="0"/>
              <a:t>деятельностью вавилонского </a:t>
            </a:r>
            <a:endParaRPr lang="ru-RU" sz="2400" dirty="0" smtClean="0"/>
          </a:p>
          <a:p>
            <a:r>
              <a:rPr lang="ru-RU" sz="2400" dirty="0" smtClean="0"/>
              <a:t>царя </a:t>
            </a:r>
            <a:r>
              <a:rPr lang="ru-RU" sz="2400" dirty="0"/>
              <a:t>Хаммурапи (1792—1750 гг. до н. э.), </a:t>
            </a:r>
            <a:r>
              <a:rPr lang="ru-RU" sz="2400" dirty="0" smtClean="0"/>
              <a:t>который </a:t>
            </a:r>
            <a:r>
              <a:rPr lang="ru-RU" sz="2400" dirty="0"/>
              <a:t>издал свод законов управления </a:t>
            </a:r>
            <a:r>
              <a:rPr lang="ru-RU" sz="2400" dirty="0" smtClean="0"/>
              <a:t>государством </a:t>
            </a:r>
            <a:r>
              <a:rPr lang="ru-RU" sz="2400" dirty="0"/>
              <a:t>для регулирования общественных отношений между различными социальными группами населения. </a:t>
            </a:r>
          </a:p>
        </p:txBody>
      </p:sp>
    </p:spTree>
    <p:extLst>
      <p:ext uri="{BB962C8B-B14F-4D97-AF65-F5344CB8AC3E}">
        <p14:creationId xmlns:p14="http://schemas.microsoft.com/office/powerpoint/2010/main" val="149315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3657600" cy="5721816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/>
              <a:t>Третья управленческая революция известна как "производственно-строительная". Она предполагала сочетание государственных методов управления с контролем за деятельностью в сфере производства и строительства и произошла во времена правления Навуходоносора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(</a:t>
            </a:r>
            <a:r>
              <a:rPr lang="ru-RU" dirty="0"/>
              <a:t>605—562 гг. до н. э.).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74" y="404664"/>
            <a:ext cx="4251831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412358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FFFFFF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FFFFFF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onlin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FederationBold"/>
        <a:ea typeface=""/>
        <a:cs typeface=""/>
      </a:majorFont>
      <a:minorFont>
        <a:latin typeface="Federation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Federation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TS010232658</Template>
  <TotalTime>346</TotalTime>
  <Words>1601</Words>
  <Application>Microsoft Office PowerPoint</Application>
  <PresentationFormat>Экран (4:3)</PresentationFormat>
  <Paragraphs>110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2_Default Design</vt:lpstr>
      <vt:lpstr>1_Default Design</vt:lpstr>
      <vt:lpstr>14online</vt:lpstr>
      <vt:lpstr>Custom Design</vt:lpstr>
      <vt:lpstr>1_Custom Design</vt:lpstr>
      <vt:lpstr>2_Custom Design</vt:lpstr>
      <vt:lpstr>Соседство</vt:lpstr>
      <vt:lpstr>Менеджмент</vt:lpstr>
      <vt:lpstr>Содержание </vt:lpstr>
      <vt:lpstr>1. Условия и предпосылки возникновения менеджмента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Исторические периоды возникновения и развития менеджмента. </vt:lpstr>
      <vt:lpstr>Первый этап развития менеджмента</vt:lpstr>
      <vt:lpstr>Презентация PowerPoint</vt:lpstr>
      <vt:lpstr>Презентация PowerPoint</vt:lpstr>
      <vt:lpstr>Презентация PowerPoint</vt:lpstr>
      <vt:lpstr>Второй этап развития менеджмента</vt:lpstr>
      <vt:lpstr>Презентация PowerPoint</vt:lpstr>
      <vt:lpstr>Презентация PowerPoint</vt:lpstr>
      <vt:lpstr>Третий этап развития менеджмента </vt:lpstr>
      <vt:lpstr>Четвертый этап развития менеджмента </vt:lpstr>
      <vt:lpstr>3. Основные школы (концепции) управления  . </vt:lpstr>
      <vt:lpstr>1. Школа научного управления  (1885-1920 гг.) </vt:lpstr>
      <vt:lpstr>Презентация PowerPoint</vt:lpstr>
      <vt:lpstr>Презентация PowerPoint</vt:lpstr>
      <vt:lpstr>Презентация PowerPoint</vt:lpstr>
      <vt:lpstr>Презентация PowerPoint</vt:lpstr>
      <vt:lpstr>2. Классическая (административная) школа  (1920-1950 гг.) </vt:lpstr>
      <vt:lpstr>Презентация PowerPoint</vt:lpstr>
      <vt:lpstr>Принципы управления Файоля</vt:lpstr>
      <vt:lpstr>Презентация PowerPoint</vt:lpstr>
      <vt:lpstr>3. Школы человеческих отношений и поведенческих наук. </vt:lpstr>
      <vt:lpstr>Презентация PowerPoint</vt:lpstr>
      <vt:lpstr>Презентация PowerPoint</vt:lpstr>
      <vt:lpstr>Презентация PowerPoint</vt:lpstr>
      <vt:lpstr>Презентация PowerPoint</vt:lpstr>
      <vt:lpstr>4. Школы 1940 - 1960-х годов.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Школа науки управления. </vt:lpstr>
      <vt:lpstr>Презентация PowerPoint</vt:lpstr>
      <vt:lpstr>Презентация PowerPoint</vt:lpstr>
      <vt:lpstr> Вклад различных школ в развитие управленческой мысли.</vt:lpstr>
      <vt:lpstr>Школа научного управления: </vt:lpstr>
      <vt:lpstr>Административная школа (классическая школа) управления:</vt:lpstr>
      <vt:lpstr>Школа человеческих отношений и школа поведенческих наук:</vt:lpstr>
      <vt:lpstr>Школа науки управления: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</dc:title>
  <dc:creator>Иван</dc:creator>
  <cp:lastModifiedBy>Иван</cp:lastModifiedBy>
  <cp:revision>27</cp:revision>
  <dcterms:created xsi:type="dcterms:W3CDTF">2015-10-05T10:45:10Z</dcterms:created>
  <dcterms:modified xsi:type="dcterms:W3CDTF">2016-02-09T11:43:15Z</dcterms:modified>
</cp:coreProperties>
</file>