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6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2BE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8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32AE-49FC-4DFA-85BC-EB17982C8AF4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AA1-8E86-4ACA-82F3-D3430820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076910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32AE-49FC-4DFA-85BC-EB17982C8AF4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AA1-8E86-4ACA-82F3-D3430820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061398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32AE-49FC-4DFA-85BC-EB17982C8AF4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AA1-8E86-4ACA-82F3-D3430820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3626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32AE-49FC-4DFA-85BC-EB17982C8AF4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AA1-8E86-4ACA-82F3-D3430820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1632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32AE-49FC-4DFA-85BC-EB17982C8AF4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AA1-8E86-4ACA-82F3-D3430820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610749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32AE-49FC-4DFA-85BC-EB17982C8AF4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AA1-8E86-4ACA-82F3-D3430820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74501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32AE-49FC-4DFA-85BC-EB17982C8AF4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AA1-8E86-4ACA-82F3-D3430820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657143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32AE-49FC-4DFA-85BC-EB17982C8AF4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AA1-8E86-4ACA-82F3-D3430820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235697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32AE-49FC-4DFA-85BC-EB17982C8AF4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AA1-8E86-4ACA-82F3-D3430820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913696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32AE-49FC-4DFA-85BC-EB17982C8AF4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AA1-8E86-4ACA-82F3-D3430820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500621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32AE-49FC-4DFA-85BC-EB17982C8AF4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AA1-8E86-4ACA-82F3-D3430820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195442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32AE-49FC-4DFA-85BC-EB17982C8AF4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AA1-8E86-4ACA-82F3-D3430820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813984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732AE-49FC-4DFA-85BC-EB17982C8AF4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63AA1-8E86-4ACA-82F3-D34308205D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26939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alphaModFix amt="28000"/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732AE-49FC-4DFA-85BC-EB17982C8AF4}" type="datetimeFigureOut">
              <a:rPr lang="ru-RU" smtClean="0"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63AA1-8E86-4ACA-82F3-D34308205DA2}" type="slidenum">
              <a:rPr lang="ru-RU" smtClean="0"/>
              <a:t>‹#›</a:t>
            </a:fld>
            <a:endParaRPr lang="ru-RU"/>
          </a:p>
        </p:txBody>
      </p:sp>
      <p:pic>
        <p:nvPicPr>
          <p:cNvPr id="1030" name="Picture 6" descr="http://img-fotki.yandex.ru/get/6416/108950446.146/0_d246d_dcde09c1_S.jpg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29" y="5589240"/>
            <a:ext cx="1408535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16632"/>
            <a:ext cx="1431925" cy="135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 descr="http://img-fotki.yandex.ru/get/17/108950446.6e/0_b4120_2eda9d69_S.jpg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5415" y="4994671"/>
            <a:ext cx="2292846" cy="1765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2173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1" r:id="rId11"/>
    <p:sldLayoutId id="2147483659" r:id="rId12"/>
    <p:sldLayoutId id="2147483660" r:id="rId13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584176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Муниципальное  общеобразовательное  автономное  учреждение «Лицей» г. Бронницы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132856"/>
            <a:ext cx="8424936" cy="4176464"/>
          </a:xfrm>
        </p:spPr>
        <p:txBody>
          <a:bodyPr>
            <a:normAutofit fontScale="25000" lnSpcReduction="20000"/>
          </a:bodyPr>
          <a:lstStyle/>
          <a:p>
            <a:r>
              <a:rPr lang="ru-RU" sz="28800" b="1" dirty="0" smtClean="0">
                <a:solidFill>
                  <a:srgbClr val="3333CC"/>
                </a:solidFill>
              </a:rPr>
              <a:t>Урок русского языка</a:t>
            </a:r>
          </a:p>
          <a:p>
            <a:endParaRPr lang="ru-RU" sz="7200" dirty="0">
              <a:solidFill>
                <a:srgbClr val="3333CC"/>
              </a:solidFill>
            </a:endParaRPr>
          </a:p>
          <a:p>
            <a:r>
              <a:rPr lang="ru-RU" sz="14400" b="1" dirty="0" smtClean="0">
                <a:solidFill>
                  <a:srgbClr val="3333CC"/>
                </a:solidFill>
              </a:rPr>
              <a:t>4 класс, УМК «Школа 2100»</a:t>
            </a:r>
          </a:p>
          <a:p>
            <a:endParaRPr lang="ru-RU" sz="7200" dirty="0">
              <a:solidFill>
                <a:srgbClr val="002060"/>
              </a:solidFill>
            </a:endParaRPr>
          </a:p>
          <a:p>
            <a:endParaRPr lang="ru-RU" sz="7200" dirty="0" smtClean="0">
              <a:solidFill>
                <a:srgbClr val="002060"/>
              </a:solidFill>
            </a:endParaRPr>
          </a:p>
          <a:p>
            <a:endParaRPr lang="ru-RU" sz="7200" dirty="0" smtClean="0">
              <a:solidFill>
                <a:srgbClr val="002060"/>
              </a:solidFill>
            </a:endParaRPr>
          </a:p>
          <a:p>
            <a:endParaRPr lang="ru-RU" sz="7200" dirty="0">
              <a:solidFill>
                <a:srgbClr val="002060"/>
              </a:solidFill>
            </a:endParaRPr>
          </a:p>
          <a:p>
            <a:endParaRPr lang="ru-RU" sz="7200" dirty="0">
              <a:solidFill>
                <a:srgbClr val="002060"/>
              </a:solidFill>
            </a:endParaRPr>
          </a:p>
          <a:p>
            <a:pPr lvl="0" algn="r"/>
            <a:r>
              <a:rPr lang="ru-RU" sz="11200" dirty="0" smtClean="0">
                <a:solidFill>
                  <a:srgbClr val="7030A0"/>
                </a:solidFill>
              </a:rPr>
              <a:t> </a:t>
            </a:r>
            <a:r>
              <a:rPr lang="ru-RU" sz="11200" b="1" dirty="0">
                <a:solidFill>
                  <a:srgbClr val="7030A0"/>
                </a:solidFill>
              </a:rPr>
              <a:t>Михайлова Ольга Вячеславовна,</a:t>
            </a:r>
          </a:p>
          <a:p>
            <a:pPr lvl="0" algn="r"/>
            <a:r>
              <a:rPr lang="ru-RU" sz="11200" b="1" dirty="0">
                <a:solidFill>
                  <a:srgbClr val="7030A0"/>
                </a:solidFill>
              </a:rPr>
              <a:t>учитель начальных классов</a:t>
            </a:r>
          </a:p>
          <a:p>
            <a:endParaRPr lang="ru-RU" sz="1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2793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евросеть\Desktop\866121248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912" y="327855"/>
            <a:ext cx="6827495" cy="5765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504" y="116632"/>
            <a:ext cx="3358009" cy="1080120"/>
          </a:xfrm>
        </p:spPr>
        <p:txBody>
          <a:bodyPr>
            <a:normAutofit/>
          </a:bodyPr>
          <a:lstStyle/>
          <a:p>
            <a:r>
              <a:rPr lang="ru-RU" sz="3200" u="sng" dirty="0" smtClean="0">
                <a:solidFill>
                  <a:srgbClr val="7030A0"/>
                </a:solidFill>
              </a:rPr>
              <a:t>Домашнее</a:t>
            </a:r>
            <a:br>
              <a:rPr lang="ru-RU" sz="3200" u="sng" dirty="0" smtClean="0">
                <a:solidFill>
                  <a:srgbClr val="7030A0"/>
                </a:solidFill>
              </a:rPr>
            </a:br>
            <a:r>
              <a:rPr lang="ru-RU" sz="3200" u="sng" dirty="0" smtClean="0">
                <a:solidFill>
                  <a:srgbClr val="7030A0"/>
                </a:solidFill>
              </a:rPr>
              <a:t>задание:</a:t>
            </a:r>
            <a:endParaRPr lang="ru-RU" sz="3200" u="sng" dirty="0">
              <a:solidFill>
                <a:srgbClr val="7030A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107504" y="1435101"/>
            <a:ext cx="2880321" cy="2137916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000" b="1" dirty="0" smtClean="0">
                <a:solidFill>
                  <a:srgbClr val="1E12BE"/>
                </a:solidFill>
                <a:latin typeface="Times New Roman"/>
                <a:ea typeface="Georgia"/>
              </a:rPr>
              <a:t>с.37 </a:t>
            </a:r>
            <a:r>
              <a:rPr lang="ru-RU" sz="3000" b="1" dirty="0">
                <a:solidFill>
                  <a:srgbClr val="1E12BE"/>
                </a:solidFill>
                <a:latin typeface="Times New Roman"/>
                <a:ea typeface="Georgia"/>
              </a:rPr>
              <a:t>№</a:t>
            </a:r>
            <a:r>
              <a:rPr lang="ru-RU" sz="3000" b="1" dirty="0" smtClean="0">
                <a:solidFill>
                  <a:srgbClr val="1E12BE"/>
                </a:solidFill>
                <a:latin typeface="Times New Roman"/>
                <a:ea typeface="Georgia"/>
              </a:rPr>
              <a:t>206 </a:t>
            </a:r>
          </a:p>
          <a:p>
            <a:r>
              <a:rPr lang="ru-RU" sz="3000" b="1" dirty="0" smtClean="0">
                <a:solidFill>
                  <a:srgbClr val="1E12BE"/>
                </a:solidFill>
                <a:latin typeface="Times New Roman"/>
                <a:ea typeface="Georgia"/>
              </a:rPr>
              <a:t>           или</a:t>
            </a:r>
            <a:r>
              <a:rPr lang="ru-RU" sz="2400" b="1" dirty="0" smtClean="0">
                <a:solidFill>
                  <a:srgbClr val="1E12BE"/>
                </a:solidFill>
                <a:latin typeface="Times New Roman"/>
                <a:ea typeface="Georgia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100" b="1" dirty="0" smtClean="0">
                <a:solidFill>
                  <a:srgbClr val="1E12BE"/>
                </a:solidFill>
                <a:latin typeface="Times New Roman"/>
                <a:ea typeface="Georgia"/>
              </a:rPr>
              <a:t>записать </a:t>
            </a:r>
            <a:r>
              <a:rPr lang="ru-RU" sz="3100" b="1" dirty="0">
                <a:solidFill>
                  <a:srgbClr val="1E12BE"/>
                </a:solidFill>
                <a:latin typeface="Times New Roman"/>
                <a:ea typeface="Georgia"/>
              </a:rPr>
              <a:t>3 </a:t>
            </a:r>
            <a:r>
              <a:rPr lang="ru-RU" sz="3100" b="1" dirty="0" smtClean="0">
                <a:solidFill>
                  <a:srgbClr val="1E12BE"/>
                </a:solidFill>
                <a:latin typeface="Times New Roman"/>
                <a:ea typeface="Georgia"/>
              </a:rPr>
              <a:t>пословицы </a:t>
            </a:r>
            <a:r>
              <a:rPr lang="ru-RU" sz="3100" b="1" dirty="0">
                <a:solidFill>
                  <a:srgbClr val="1E12BE"/>
                </a:solidFill>
                <a:latin typeface="Times New Roman"/>
                <a:ea typeface="Georgia"/>
              </a:rPr>
              <a:t>с прилагательными-антонимами.</a:t>
            </a:r>
          </a:p>
        </p:txBody>
      </p:sp>
    </p:spTree>
    <p:extLst>
      <p:ext uri="{BB962C8B-B14F-4D97-AF65-F5344CB8AC3E}">
        <p14:creationId xmlns:p14="http://schemas.microsoft.com/office/powerpoint/2010/main" val="24377850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064896" cy="5150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800" b="1" i="1" dirty="0" smtClean="0">
                <a:solidFill>
                  <a:srgbClr val="3333CC"/>
                </a:solidFill>
                <a:effectLst/>
                <a:ea typeface="Georgia"/>
                <a:cs typeface="Times New Roman"/>
              </a:rPr>
              <a:t>«</a:t>
            </a:r>
            <a:r>
              <a:rPr lang="ru-RU" sz="4800" b="1" dirty="0">
                <a:solidFill>
                  <a:srgbClr val="3333CC"/>
                </a:solidFill>
                <a:ea typeface="Times New Roman"/>
                <a:cs typeface="Times New Roman"/>
              </a:rPr>
              <a:t>Нам дан во владение самый богатый, меткий, могучий и поистине волшебный русский язык</a:t>
            </a:r>
            <a:r>
              <a:rPr lang="ru-RU" sz="4800" b="1" dirty="0" smtClean="0">
                <a:solidFill>
                  <a:srgbClr val="3333CC"/>
                </a:solidFill>
                <a:ea typeface="Times New Roman"/>
                <a:cs typeface="Times New Roman"/>
              </a:rPr>
              <a:t>»</a:t>
            </a:r>
            <a:endParaRPr lang="ru-RU" sz="4800" b="1" dirty="0">
              <a:solidFill>
                <a:srgbClr val="3333CC"/>
              </a:solidFill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800" b="1" dirty="0">
                <a:solidFill>
                  <a:srgbClr val="3333CC"/>
                </a:solidFill>
                <a:ea typeface="Times New Roman"/>
                <a:cs typeface="Times New Roman"/>
              </a:rPr>
              <a:t>                         К. Паустовский</a:t>
            </a:r>
            <a:r>
              <a:rPr lang="ru-RU" sz="4800" b="1" i="1" dirty="0" smtClean="0">
                <a:solidFill>
                  <a:srgbClr val="002060"/>
                </a:solidFill>
                <a:effectLst/>
                <a:ea typeface="Georgia"/>
                <a:cs typeface="Times New Roman"/>
              </a:rPr>
              <a:t> </a:t>
            </a:r>
            <a:endParaRPr lang="ru-RU" sz="4800" b="1" dirty="0" smtClean="0">
              <a:solidFill>
                <a:srgbClr val="002060"/>
              </a:solidFill>
              <a:effectLst/>
              <a:ea typeface="Georgia"/>
              <a:cs typeface="Times New Roman"/>
            </a:endParaRPr>
          </a:p>
          <a:p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Georgia"/>
              </a:rPr>
              <a:t/>
            </a:r>
            <a:b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Georgia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132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340768"/>
            <a:ext cx="7920880" cy="308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5400" b="1" dirty="0" smtClean="0">
                <a:solidFill>
                  <a:srgbClr val="7030A0"/>
                </a:solidFill>
                <a:effectLst/>
                <a:ea typeface="Times New Roman"/>
                <a:cs typeface="Times New Roman"/>
              </a:rPr>
              <a:t>Народная мудрость 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5400" b="1" dirty="0" smtClean="0">
                <a:solidFill>
                  <a:srgbClr val="3333CC"/>
                </a:solidFill>
                <a:effectLst/>
                <a:ea typeface="Times New Roman"/>
                <a:cs typeface="Times New Roman"/>
              </a:rPr>
              <a:t>«Маленькое дело лучше большого безделья».</a:t>
            </a:r>
            <a:endParaRPr lang="ru-RU" sz="5400" dirty="0">
              <a:solidFill>
                <a:srgbClr val="3333CC"/>
              </a:solidFill>
              <a:effectLst/>
              <a:ea typeface="Georgi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969190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431032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</a:pPr>
            <a:r>
              <a:rPr lang="ru-RU" sz="6000" dirty="0">
                <a:solidFill>
                  <a:prstClr val="black"/>
                </a:solidFill>
              </a:rPr>
              <a:t/>
            </a:r>
            <a:br>
              <a:rPr lang="ru-RU" sz="6000" dirty="0">
                <a:solidFill>
                  <a:prstClr val="black"/>
                </a:solidFill>
              </a:rPr>
            </a:b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91264" cy="53614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b="1" dirty="0">
                <a:solidFill>
                  <a:srgbClr val="7030A0"/>
                </a:solidFill>
              </a:rPr>
              <a:t>Тема урока: </a:t>
            </a:r>
            <a:endParaRPr lang="ru-RU" sz="6600" b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ru-RU" sz="6000" b="1" dirty="0" smtClean="0">
                <a:solidFill>
                  <a:srgbClr val="3333CC"/>
                </a:solidFill>
              </a:rPr>
              <a:t>«Роль прилагательных-антонимов в речи»</a:t>
            </a:r>
            <a:endParaRPr lang="ru-RU" sz="6000" b="1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550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ru-RU" sz="4000" b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Узнать, … роль…</a:t>
            </a:r>
            <a:r>
              <a:rPr lang="ru-RU" sz="4000" b="1" dirty="0">
                <a:solidFill>
                  <a:srgbClr val="7030A0"/>
                </a:solidFill>
                <a:latin typeface="Georgia"/>
                <a:ea typeface="Georgia"/>
                <a:cs typeface="Times New Roman"/>
              </a:rPr>
              <a:t/>
            </a:r>
            <a:br>
              <a:rPr lang="ru-RU" sz="4000" b="1" dirty="0">
                <a:solidFill>
                  <a:srgbClr val="7030A0"/>
                </a:solidFill>
                <a:latin typeface="Georgia"/>
                <a:ea typeface="Georgia"/>
                <a:cs typeface="Times New Roman"/>
              </a:rPr>
            </a:br>
            <a:r>
              <a:rPr lang="ru-RU" sz="4000" b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      </a:t>
            </a:r>
            <a:r>
              <a:rPr lang="ru-RU" sz="4000" b="1" dirty="0" smtClean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Научиться </a:t>
            </a:r>
            <a:r>
              <a:rPr lang="ru-RU" sz="4000" b="1" dirty="0">
                <a:solidFill>
                  <a:srgbClr val="7030A0"/>
                </a:solidFill>
                <a:latin typeface="Times New Roman"/>
                <a:ea typeface="Times New Roman"/>
                <a:cs typeface="Times New Roman"/>
              </a:rPr>
              <a:t>…  в речи</a:t>
            </a:r>
            <a:r>
              <a:rPr lang="ru-RU" sz="4000" b="1" dirty="0">
                <a:solidFill>
                  <a:srgbClr val="7030A0"/>
                </a:solidFill>
                <a:latin typeface="Georgia"/>
                <a:ea typeface="Georgia"/>
                <a:cs typeface="Times New Roman"/>
              </a:rPr>
              <a:t/>
            </a:r>
            <a:br>
              <a:rPr lang="ru-RU" sz="4000" b="1" dirty="0">
                <a:solidFill>
                  <a:srgbClr val="7030A0"/>
                </a:solidFill>
                <a:latin typeface="Georgia"/>
                <a:ea typeface="Georgia"/>
                <a:cs typeface="Times New Roman"/>
              </a:rPr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435280" cy="4525963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</a:t>
            </a:r>
            <a:endParaRPr lang="ru-RU" sz="2800" dirty="0" smtClean="0">
              <a:effectLst/>
              <a:latin typeface="Georgia"/>
              <a:ea typeface="Georgia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Blip>
                <a:blip r:embed="rId2"/>
              </a:buBlip>
            </a:pPr>
            <a:r>
              <a:rPr lang="ru-RU" sz="4400" b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400" b="1" dirty="0" smtClean="0">
                <a:solidFill>
                  <a:srgbClr val="3333CC"/>
                </a:solidFill>
                <a:latin typeface="Times New Roman"/>
                <a:ea typeface="Times New Roman"/>
                <a:cs typeface="Times New Roman"/>
              </a:rPr>
              <a:t>Узнать, какую роль выполняют  </a:t>
            </a:r>
            <a:r>
              <a:rPr lang="ru-RU" sz="4400" b="1" dirty="0">
                <a:solidFill>
                  <a:srgbClr val="3333CC"/>
                </a:solidFill>
                <a:latin typeface="Times New Roman"/>
                <a:ea typeface="Times New Roman"/>
                <a:cs typeface="Times New Roman"/>
              </a:rPr>
              <a:t>прилагательные-антонимы</a:t>
            </a:r>
            <a:endParaRPr lang="ru-RU" sz="4400" b="1" dirty="0">
              <a:solidFill>
                <a:srgbClr val="3333CC"/>
              </a:solidFill>
              <a:latin typeface="Georgia"/>
              <a:ea typeface="Georgia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Blip>
                <a:blip r:embed="rId2"/>
              </a:buBlip>
            </a:pPr>
            <a:r>
              <a:rPr lang="ru-RU" sz="4400" b="1" dirty="0" smtClean="0">
                <a:solidFill>
                  <a:srgbClr val="3333CC"/>
                </a:solidFill>
                <a:latin typeface="Times New Roman"/>
                <a:ea typeface="Times New Roman"/>
                <a:cs typeface="Times New Roman"/>
              </a:rPr>
              <a:t> Научиться использовать их в нашей речи</a:t>
            </a:r>
            <a:endParaRPr lang="ru-RU" sz="4400" dirty="0">
              <a:solidFill>
                <a:srgbClr val="3333CC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0"/>
            <a:ext cx="1872207" cy="2000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89463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988840"/>
            <a:ext cx="7971656" cy="3345235"/>
          </a:xfrm>
        </p:spPr>
        <p:txBody>
          <a:bodyPr/>
          <a:lstStyle/>
          <a:p>
            <a:pPr>
              <a:lnSpc>
                <a:spcPts val="1350"/>
              </a:lnSpc>
              <a:spcAft>
                <a:spcPts val="1000"/>
              </a:spcAft>
              <a:buBlip>
                <a:blip r:embed="rId2"/>
              </a:buBlip>
            </a:pPr>
            <a:r>
              <a:rPr lang="ru-RU" sz="6000" b="1" dirty="0" smtClean="0">
                <a:solidFill>
                  <a:srgbClr val="3333CC"/>
                </a:solidFill>
                <a:effectLst/>
                <a:latin typeface="Times New Roman"/>
                <a:ea typeface="Times New Roman"/>
                <a:cs typeface="Times New Roman"/>
              </a:rPr>
              <a:t>День – ночной</a:t>
            </a:r>
          </a:p>
          <a:p>
            <a:pPr marL="0" indent="0">
              <a:lnSpc>
                <a:spcPts val="1350"/>
              </a:lnSpc>
              <a:spcAft>
                <a:spcPts val="1000"/>
              </a:spcAft>
              <a:buNone/>
            </a:pPr>
            <a:r>
              <a:rPr lang="ru-RU" sz="6000" b="1" dirty="0" smtClean="0">
                <a:solidFill>
                  <a:srgbClr val="3333CC"/>
                </a:solidFill>
                <a:effectLst/>
                <a:latin typeface="Times New Roman"/>
                <a:ea typeface="Times New Roman"/>
                <a:cs typeface="Times New Roman"/>
              </a:rPr>
              <a:t>    </a:t>
            </a:r>
          </a:p>
          <a:p>
            <a:pPr>
              <a:lnSpc>
                <a:spcPts val="1350"/>
              </a:lnSpc>
              <a:spcAft>
                <a:spcPts val="1000"/>
              </a:spcAft>
              <a:buBlip>
                <a:blip r:embed="rId2"/>
              </a:buBlip>
            </a:pPr>
            <a:r>
              <a:rPr lang="ru-RU" sz="6000" b="1" dirty="0" smtClean="0">
                <a:solidFill>
                  <a:srgbClr val="3333CC"/>
                </a:solidFill>
                <a:effectLst/>
                <a:latin typeface="Times New Roman"/>
                <a:ea typeface="Times New Roman"/>
                <a:cs typeface="Times New Roman"/>
              </a:rPr>
              <a:t>добрый – зло</a:t>
            </a:r>
          </a:p>
          <a:p>
            <a:pPr marL="0" indent="0">
              <a:lnSpc>
                <a:spcPts val="1350"/>
              </a:lnSpc>
              <a:spcAft>
                <a:spcPts val="1000"/>
              </a:spcAft>
              <a:buNone/>
            </a:pPr>
            <a:endParaRPr lang="ru-RU" sz="6000" b="1" dirty="0" smtClean="0">
              <a:solidFill>
                <a:srgbClr val="3333CC"/>
              </a:solidFill>
              <a:effectLst/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ts val="1350"/>
              </a:lnSpc>
              <a:spcAft>
                <a:spcPts val="1000"/>
              </a:spcAft>
              <a:buBlip>
                <a:blip r:embed="rId2"/>
              </a:buBlip>
            </a:pPr>
            <a:r>
              <a:rPr lang="ru-RU" sz="6000" b="1" dirty="0" smtClean="0">
                <a:solidFill>
                  <a:srgbClr val="3333CC"/>
                </a:solidFill>
                <a:effectLst/>
                <a:latin typeface="Times New Roman"/>
                <a:ea typeface="Times New Roman"/>
                <a:cs typeface="Times New Roman"/>
              </a:rPr>
              <a:t>худеть – толстый.</a:t>
            </a:r>
            <a:endParaRPr lang="ru-RU" sz="6000" dirty="0" smtClean="0">
              <a:solidFill>
                <a:srgbClr val="3333CC"/>
              </a:solidFill>
              <a:effectLst/>
              <a:latin typeface="Georgia"/>
              <a:ea typeface="Georgia"/>
              <a:cs typeface="Times New Roman"/>
            </a:endParaRPr>
          </a:p>
          <a:p>
            <a:pPr marL="0" indent="0" algn="just">
              <a:lnSpc>
                <a:spcPts val="1350"/>
              </a:lnSpc>
              <a:spcAft>
                <a:spcPts val="0"/>
              </a:spcAft>
              <a:buNone/>
            </a:pPr>
            <a:r>
              <a:rPr lang="ru-RU" sz="6000" b="1" dirty="0">
                <a:solidFill>
                  <a:srgbClr val="3333CC"/>
                </a:solidFill>
                <a:ea typeface="Times New Roman"/>
                <a:cs typeface="Times New Roman"/>
              </a:rPr>
              <a:t> </a:t>
            </a:r>
            <a:endParaRPr lang="ru-RU" sz="6000" dirty="0" smtClean="0">
              <a:solidFill>
                <a:srgbClr val="3333CC"/>
              </a:solidFill>
              <a:effectLst/>
              <a:latin typeface="Georgia"/>
              <a:ea typeface="Georgia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83050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3089" y="548680"/>
            <a:ext cx="8229600" cy="994122"/>
          </a:xfrm>
        </p:spPr>
        <p:txBody>
          <a:bodyPr>
            <a:noAutofit/>
          </a:bodyPr>
          <a:lstStyle/>
          <a:p>
            <a:r>
              <a:rPr lang="ru-RU" altLang="ru-RU" b="1" u="sng" dirty="0">
                <a:solidFill>
                  <a:srgbClr val="1E12BE"/>
                </a:solidFill>
              </a:rPr>
              <a:t>Антитеза</a:t>
            </a:r>
            <a:r>
              <a:rPr lang="ru-RU" altLang="ru-RU" b="1" u="sng" dirty="0">
                <a:solidFill>
                  <a:srgbClr val="7030A0"/>
                </a:solidFill>
              </a:rPr>
              <a:t> </a:t>
            </a:r>
            <a:r>
              <a:rPr lang="ru-RU" altLang="ru-RU" b="1" dirty="0">
                <a:solidFill>
                  <a:srgbClr val="7030A0"/>
                </a:solidFill>
              </a:rPr>
              <a:t>- прием противопоставления образов, </a:t>
            </a:r>
            <a:r>
              <a:rPr lang="ru-RU" altLang="ru-RU" b="1" dirty="0" smtClean="0">
                <a:solidFill>
                  <a:srgbClr val="7030A0"/>
                </a:solidFill>
              </a:rPr>
              <a:t>  картин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57200" y="2204863"/>
            <a:ext cx="3754760" cy="392129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572000" y="2204864"/>
            <a:ext cx="3816424" cy="4464496"/>
          </a:xfrm>
        </p:spPr>
        <p:txBody>
          <a:bodyPr>
            <a:normAutofit/>
          </a:bodyPr>
          <a:lstStyle/>
          <a:p>
            <a:pPr lvl="0" eaLnBrk="0" fontAlgn="base" hangingPunct="0">
              <a:spcAft>
                <a:spcPct val="0"/>
              </a:spcAft>
              <a:buNone/>
            </a:pPr>
            <a:r>
              <a:rPr lang="ru-RU" altLang="ru-RU" sz="4000" b="1" dirty="0">
                <a:solidFill>
                  <a:srgbClr val="3333CC"/>
                </a:solidFill>
              </a:rPr>
              <a:t>Погода </a:t>
            </a:r>
          </a:p>
          <a:p>
            <a:pPr lvl="0" eaLnBrk="0" fontAlgn="base" hangingPunct="0">
              <a:spcAft>
                <a:spcPct val="0"/>
              </a:spcAft>
              <a:buNone/>
            </a:pPr>
            <a:r>
              <a:rPr lang="ru-RU" altLang="ru-RU" sz="4000" b="1" dirty="0">
                <a:solidFill>
                  <a:srgbClr val="3333CC"/>
                </a:solidFill>
              </a:rPr>
              <a:t>была</a:t>
            </a:r>
            <a:r>
              <a:rPr lang="ru-RU" altLang="ru-RU" sz="4000" dirty="0">
                <a:solidFill>
                  <a:prstClr val="black"/>
                </a:solidFill>
              </a:rPr>
              <a:t> </a:t>
            </a:r>
            <a:r>
              <a:rPr lang="ru-RU" altLang="ru-RU" sz="4000" b="1" dirty="0">
                <a:solidFill>
                  <a:srgbClr val="C00000"/>
                </a:solidFill>
              </a:rPr>
              <a:t>ужасная,</a:t>
            </a:r>
            <a:r>
              <a:rPr lang="ru-RU" altLang="ru-RU" sz="4000" dirty="0">
                <a:solidFill>
                  <a:prstClr val="black"/>
                </a:solidFill>
              </a:rPr>
              <a:t> </a:t>
            </a:r>
          </a:p>
          <a:p>
            <a:pPr lvl="0" eaLnBrk="0" fontAlgn="base" hangingPunct="0">
              <a:spcAft>
                <a:spcPct val="0"/>
              </a:spcAft>
              <a:buNone/>
            </a:pPr>
            <a:r>
              <a:rPr lang="ru-RU" altLang="ru-RU" sz="4000" b="1" dirty="0">
                <a:solidFill>
                  <a:srgbClr val="3333CC"/>
                </a:solidFill>
              </a:rPr>
              <a:t>Принцесса </a:t>
            </a:r>
          </a:p>
          <a:p>
            <a:pPr lvl="0" eaLnBrk="0" fontAlgn="base" hangingPunct="0">
              <a:spcAft>
                <a:spcPct val="0"/>
              </a:spcAft>
              <a:buNone/>
            </a:pPr>
            <a:r>
              <a:rPr lang="ru-RU" altLang="ru-RU" sz="4000" b="1" dirty="0">
                <a:solidFill>
                  <a:srgbClr val="3333CC"/>
                </a:solidFill>
              </a:rPr>
              <a:t>была </a:t>
            </a:r>
            <a:r>
              <a:rPr lang="ru-RU" altLang="ru-RU" sz="4000" b="1" dirty="0">
                <a:solidFill>
                  <a:srgbClr val="C00000"/>
                </a:solidFill>
              </a:rPr>
              <a:t>прекрасная</a:t>
            </a:r>
          </a:p>
          <a:p>
            <a:endParaRPr lang="ru-RU" sz="4000" dirty="0"/>
          </a:p>
        </p:txBody>
      </p:sp>
      <p:pic>
        <p:nvPicPr>
          <p:cNvPr id="4" name="Picture 5" descr="&amp;Kcy;&amp;acy;&amp;rcy;&amp;tcy;&amp;icy;&amp;ncy;&amp;kcy;&amp;acy; 27 &amp;icy;&amp;zcy; 96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39" y="2204864"/>
            <a:ext cx="3413959" cy="4628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98466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896544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Blip>
                <a:blip r:embed="rId2"/>
              </a:buBlip>
            </a:pPr>
            <a:r>
              <a:rPr lang="ru-RU" sz="3600" b="1" dirty="0" smtClean="0">
                <a:solidFill>
                  <a:srgbClr val="3333CC"/>
                </a:solidFill>
                <a:latin typeface="Times New Roman"/>
                <a:ea typeface="Georgia"/>
                <a:cs typeface="Times New Roman"/>
              </a:rPr>
              <a:t>Старый</a:t>
            </a:r>
            <a:r>
              <a:rPr lang="ru-RU" sz="3600" b="1" dirty="0" smtClean="0">
                <a:solidFill>
                  <a:srgbClr val="3333CC"/>
                </a:solidFill>
                <a:effectLst/>
                <a:latin typeface="Times New Roman"/>
                <a:ea typeface="Georgia"/>
                <a:cs typeface="Times New Roman"/>
              </a:rPr>
              <a:t> друг лучше новых двух.</a:t>
            </a:r>
            <a:endParaRPr lang="ru-RU" sz="3600" b="1" dirty="0" smtClean="0">
              <a:solidFill>
                <a:srgbClr val="3333CC"/>
              </a:solidFill>
              <a:effectLst/>
              <a:latin typeface="Georgia"/>
              <a:ea typeface="Georgia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Blip>
                <a:blip r:embed="rId2"/>
              </a:buBlip>
            </a:pPr>
            <a:r>
              <a:rPr lang="ru-RU" sz="3600" b="1" dirty="0" smtClean="0">
                <a:solidFill>
                  <a:srgbClr val="3333CC"/>
                </a:solidFill>
                <a:effectLst/>
                <a:latin typeface="Times New Roman"/>
                <a:ea typeface="Times New Roman"/>
                <a:cs typeface="Times New Roman"/>
              </a:rPr>
              <a:t> Умный себя винит, глупый - своего товарища. </a:t>
            </a:r>
            <a:endParaRPr lang="ru-RU" sz="3600" b="1" dirty="0">
              <a:solidFill>
                <a:srgbClr val="3333CC"/>
              </a:solidFill>
              <a:latin typeface="Times New Roman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Blip>
                <a:blip r:embed="rId2"/>
              </a:buBlip>
            </a:pPr>
            <a:r>
              <a:rPr lang="ru-RU" sz="3600" b="1" dirty="0" smtClean="0">
                <a:solidFill>
                  <a:srgbClr val="3333CC"/>
                </a:solidFill>
                <a:effectLst/>
                <a:latin typeface="Times New Roman"/>
                <a:ea typeface="Georgia"/>
                <a:cs typeface="Times New Roman"/>
              </a:rPr>
              <a:t>Лучше горькая правда, чем сладкая ложь.</a:t>
            </a:r>
            <a:endParaRPr lang="ru-RU" sz="3600" b="1" dirty="0">
              <a:solidFill>
                <a:srgbClr val="3333CC"/>
              </a:solidFill>
              <a:latin typeface="Georgia"/>
              <a:ea typeface="Georgia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Blip>
                <a:blip r:embed="rId2"/>
              </a:buBlip>
            </a:pPr>
            <a:r>
              <a:rPr lang="ru-RU" sz="3600" b="1" dirty="0" smtClean="0">
                <a:solidFill>
                  <a:srgbClr val="3333CC"/>
                </a:solidFill>
                <a:effectLst/>
                <a:latin typeface="Times New Roman"/>
                <a:ea typeface="Georgia"/>
                <a:cs typeface="Times New Roman"/>
              </a:rPr>
              <a:t>Доброе слово лечит, а злое калечит.</a:t>
            </a:r>
            <a:endParaRPr lang="ru-RU" sz="3600" b="1" dirty="0" smtClean="0">
              <a:solidFill>
                <a:srgbClr val="3333CC"/>
              </a:solidFill>
              <a:effectLst/>
              <a:latin typeface="Georgia"/>
              <a:ea typeface="Georgi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72963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7030A0"/>
                </a:solidFill>
              </a:rPr>
              <a:t>Рефлексия</a:t>
            </a:r>
            <a:endParaRPr lang="ru-RU" sz="72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  <a:buBlip>
                <a:blip r:embed="rId2"/>
              </a:buBlip>
            </a:pPr>
            <a:r>
              <a:rPr lang="ru-RU" sz="4000" b="1" dirty="0" smtClean="0">
                <a:solidFill>
                  <a:srgbClr val="3333CC"/>
                </a:solidFill>
                <a:effectLst/>
                <a:latin typeface="Times New Roman"/>
                <a:ea typeface="Times New Roman"/>
                <a:cs typeface="Times New Roman"/>
              </a:rPr>
              <a:t>Сегодня я узнал …</a:t>
            </a:r>
            <a:endParaRPr lang="ru-RU" sz="4000" b="1" dirty="0" smtClean="0">
              <a:solidFill>
                <a:srgbClr val="3333CC"/>
              </a:solidFill>
              <a:effectLst/>
              <a:latin typeface="Georgia"/>
              <a:ea typeface="Georgia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Blip>
                <a:blip r:embed="rId2"/>
              </a:buBlip>
            </a:pPr>
            <a:r>
              <a:rPr lang="ru-RU" sz="4000" b="1" dirty="0" smtClean="0">
                <a:solidFill>
                  <a:srgbClr val="3333CC"/>
                </a:solidFill>
                <a:effectLst/>
                <a:latin typeface="Times New Roman"/>
                <a:ea typeface="Times New Roman"/>
                <a:cs typeface="Times New Roman"/>
              </a:rPr>
              <a:t>Я испытывал затруднения…</a:t>
            </a:r>
            <a:endParaRPr lang="ru-RU" sz="4000" b="1" dirty="0" smtClean="0">
              <a:solidFill>
                <a:srgbClr val="3333CC"/>
              </a:solidFill>
              <a:effectLst/>
              <a:latin typeface="Georgia"/>
              <a:ea typeface="Georgia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Blip>
                <a:blip r:embed="rId2"/>
              </a:buBlip>
            </a:pPr>
            <a:r>
              <a:rPr lang="ru-RU" sz="4000" b="1" dirty="0" smtClean="0">
                <a:solidFill>
                  <a:srgbClr val="3333CC"/>
                </a:solidFill>
                <a:effectLst/>
                <a:latin typeface="Times New Roman"/>
                <a:ea typeface="Times New Roman"/>
                <a:cs typeface="Times New Roman"/>
              </a:rPr>
              <a:t>Мне понравилось…</a:t>
            </a:r>
            <a:endParaRPr lang="ru-RU" sz="4000" b="1" dirty="0" smtClean="0">
              <a:solidFill>
                <a:srgbClr val="3333CC"/>
              </a:solidFill>
              <a:effectLst/>
              <a:latin typeface="Georgia"/>
              <a:ea typeface="Georgia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Blip>
                <a:blip r:embed="rId2"/>
              </a:buBlip>
            </a:pPr>
            <a:r>
              <a:rPr lang="ru-RU" sz="4000" b="1" dirty="0" smtClean="0">
                <a:solidFill>
                  <a:srgbClr val="3333CC"/>
                </a:solidFill>
                <a:effectLst/>
                <a:latin typeface="Times New Roman"/>
                <a:ea typeface="Times New Roman"/>
                <a:cs typeface="Times New Roman"/>
              </a:rPr>
              <a:t>У меня получилось…</a:t>
            </a:r>
            <a:endParaRPr lang="ru-RU" sz="4000" b="1" dirty="0" smtClean="0">
              <a:solidFill>
                <a:srgbClr val="3333CC"/>
              </a:solidFill>
              <a:effectLst/>
              <a:latin typeface="Georgia"/>
              <a:ea typeface="Georgia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73529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135</Words>
  <Application>Microsoft Office PowerPoint</Application>
  <PresentationFormat>Экран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Муниципальное  общеобразовательное  автономное  учреждение «Лицей» г. Бронницы</vt:lpstr>
      <vt:lpstr>Презентация PowerPoint</vt:lpstr>
      <vt:lpstr>Презентация PowerPoint</vt:lpstr>
      <vt:lpstr> </vt:lpstr>
      <vt:lpstr>Узнать, … роль…       Научиться …  в речи </vt:lpstr>
      <vt:lpstr>Презентация PowerPoint</vt:lpstr>
      <vt:lpstr>Антитеза - прием противопоставления образов,   картин</vt:lpstr>
      <vt:lpstr>Презентация PowerPoint</vt:lpstr>
      <vt:lpstr>Рефлексия</vt:lpstr>
      <vt:lpstr>Домашнее задание: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евросеть</dc:creator>
  <cp:lastModifiedBy>евросеть</cp:lastModifiedBy>
  <cp:revision>20</cp:revision>
  <dcterms:created xsi:type="dcterms:W3CDTF">2016-01-09T15:42:25Z</dcterms:created>
  <dcterms:modified xsi:type="dcterms:W3CDTF">2016-01-27T17:24:40Z</dcterms:modified>
</cp:coreProperties>
</file>