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1" r:id="rId5"/>
    <p:sldId id="265" r:id="rId6"/>
    <p:sldId id="262" r:id="rId7"/>
    <p:sldId id="263" r:id="rId8"/>
    <p:sldId id="264" r:id="rId9"/>
    <p:sldId id="260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8" autoAdjust="0"/>
  </p:normalViewPr>
  <p:slideViewPr>
    <p:cSldViewPr>
      <p:cViewPr varScale="1">
        <p:scale>
          <a:sx n="72" d="100"/>
          <a:sy n="72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51A4D-58CE-479F-BACB-69B61B722FA9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79A3A-D96F-4B29-9EA5-60D3CD2E8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70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06D073-EADC-4927-87D9-E32918880DC7}" type="slidenum">
              <a:rPr lang="ru-RU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95FE97-7885-4972-A072-84DCAE422B31}" type="slidenum">
              <a:rPr lang="ru-RU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95FE97-7885-4972-A072-84DCAE422B31}" type="slidenum">
              <a:rPr lang="ru-RU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0B0B09-16C8-4FD5-9282-BBBE6D440F4A}" type="slidenum">
              <a:rPr lang="ru-RU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A534D1-823C-4C98-B23F-4DEBD267CD28}" type="slidenum">
              <a:rPr lang="ru-RU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1C7874-135B-4F62-AC59-AC6392B4100F}" type="slidenum">
              <a:rPr lang="ru-RU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8CE4CF-F7E1-4142-8343-9FC1CAA90308}" type="slidenum">
              <a:rPr lang="ru-RU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63E6DE-CB05-4451-93C4-CBB8F7CDCA57}" type="slidenum">
              <a:rPr lang="ru-RU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4CE34F-F9C8-4632-90F1-492BB20309B8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1E64C7-CBDC-406E-ACA5-8F4B812ACF29}" type="slidenum">
              <a:rPr lang="ru-RU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FF4FCF-AEC5-41C1-BD82-0AFBB9AEB863}" type="slidenum">
              <a:rPr lang="ru-RU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6" descr="vetton_ru_734.jpg"/>
          <p:cNvPicPr>
            <a:picLocks noChangeAspect="1"/>
          </p:cNvPicPr>
          <p:nvPr/>
        </p:nvPicPr>
        <p:blipFill>
          <a:blip r:embed="rId3"/>
          <a:srcRect b="31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8"/>
          <p:cNvSpPr>
            <a:spLocks noGrp="1"/>
          </p:cNvSpPr>
          <p:nvPr>
            <p:ph type="ctrTitle"/>
          </p:nvPr>
        </p:nvSpPr>
        <p:spPr>
          <a:xfrm>
            <a:off x="0" y="3929066"/>
            <a:ext cx="7558054" cy="2386028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НЕКОТОРЫЕ ОСОБЕННОСТИ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ЛИРИКИ 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В.МАЯКОВСКОГО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0178" y="357166"/>
            <a:ext cx="5760551" cy="169277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Смирнова Светлана Геннадьевна</a:t>
            </a:r>
          </a:p>
          <a:p>
            <a:pPr algn="ctr"/>
            <a:r>
              <a:rPr lang="ru-RU" sz="2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МАОУ «</a:t>
            </a:r>
            <a:r>
              <a:rPr lang="ru-RU" sz="28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Бабкинская</a:t>
            </a:r>
            <a:r>
              <a:rPr lang="ru-RU" sz="2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сш</a:t>
            </a:r>
            <a:r>
              <a:rPr lang="ru-RU" sz="2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»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Пермского района</a:t>
            </a:r>
            <a:r>
              <a:rPr lang="ru-RU" sz="2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, Пермского края</a:t>
            </a:r>
            <a:endParaRPr lang="ru-RU" sz="28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ru-RU" sz="2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учитель русского языка и литературы</a:t>
            </a:r>
            <a:endParaRPr lang="ru-RU" sz="20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3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3" descr="vetton_ru_734.jpg"/>
          <p:cNvPicPr>
            <a:picLocks noChangeAspect="1"/>
          </p:cNvPicPr>
          <p:nvPr/>
        </p:nvPicPr>
        <p:blipFill>
          <a:blip r:embed="rId3"/>
          <a:srcRect b="3125"/>
          <a:stretch>
            <a:fillRect/>
          </a:stretch>
        </p:blipFill>
        <p:spPr bwMode="auto">
          <a:xfrm>
            <a:off x="-50800" y="0"/>
            <a:ext cx="9347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Содержимое 9"/>
          <p:cNvSpPr>
            <a:spLocks noGrp="1"/>
          </p:cNvSpPr>
          <p:nvPr>
            <p:ph idx="1"/>
          </p:nvPr>
        </p:nvSpPr>
        <p:spPr>
          <a:xfrm>
            <a:off x="214282" y="1571612"/>
            <a:ext cx="8686800" cy="4525963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Lef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Любить – это  с  простынь,  бессонницей рваных,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Срываться,  ревнуя  к  Копернику,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Его,  а  не  мужа  Марьи 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Иванны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Считая  своим  соперником.</a:t>
            </a:r>
            <a:endParaRPr lang="ru-RU" sz="4400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500042"/>
            <a:ext cx="66935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НЕОЖИДАННАЯ РИФМА</a:t>
            </a:r>
            <a:endParaRPr lang="ru-RU" sz="4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2000"/>
                                        <p:tgtEl>
                                          <p:spTgt spid="1126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3" descr="vetton_ru_734.jpg"/>
          <p:cNvPicPr>
            <a:picLocks noChangeAspect="1"/>
          </p:cNvPicPr>
          <p:nvPr/>
        </p:nvPicPr>
        <p:blipFill>
          <a:blip r:embed="rId3"/>
          <a:srcRect b="3125"/>
          <a:stretch>
            <a:fillRect/>
          </a:stretch>
        </p:blipFill>
        <p:spPr bwMode="auto">
          <a:xfrm>
            <a:off x="-50800" y="0"/>
            <a:ext cx="9347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Использованная литература</a:t>
            </a:r>
          </a:p>
        </p:txBody>
      </p:sp>
      <p:sp>
        <p:nvSpPr>
          <p:cNvPr id="11268" name="Содержимое 9"/>
          <p:cNvSpPr>
            <a:spLocks noGrp="1"/>
          </p:cNvSpPr>
          <p:nvPr>
            <p:ph idx="1"/>
          </p:nvPr>
        </p:nvSpPr>
        <p:spPr>
          <a:xfrm>
            <a:off x="285720" y="1643050"/>
            <a:ext cx="8229600" cy="2286016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Иванова С.М. «О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деятельностном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подходе в преподавании литературы в старших классах» - Пермь, 1994.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 descr="vetton_ru_734.jpg"/>
          <p:cNvPicPr>
            <a:picLocks noChangeAspect="1"/>
          </p:cNvPicPr>
          <p:nvPr/>
        </p:nvPicPr>
        <p:blipFill>
          <a:blip r:embed="rId3"/>
          <a:srcRect b="3125"/>
          <a:stretch>
            <a:fillRect/>
          </a:stretch>
        </p:blipFill>
        <p:spPr bwMode="auto">
          <a:xfrm>
            <a:off x="-50800" y="0"/>
            <a:ext cx="9347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Заголовок 8"/>
          <p:cNvSpPr>
            <a:spLocks noGrp="1"/>
          </p:cNvSpPr>
          <p:nvPr>
            <p:ph type="title"/>
          </p:nvPr>
        </p:nvSpPr>
        <p:spPr>
          <a:xfrm>
            <a:off x="7715272" y="274638"/>
            <a:ext cx="971528" cy="6297634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Необычность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образов</a:t>
            </a:r>
          </a:p>
        </p:txBody>
      </p:sp>
      <p:sp>
        <p:nvSpPr>
          <p:cNvPr id="3076" name="Содержимое 9"/>
          <p:cNvSpPr>
            <a:spLocks noGrp="1"/>
          </p:cNvSpPr>
          <p:nvPr>
            <p:ph idx="1"/>
          </p:nvPr>
        </p:nvSpPr>
        <p:spPr>
          <a:xfrm>
            <a:off x="357158" y="571480"/>
            <a:ext cx="7143800" cy="6143668"/>
          </a:xfrm>
          <a:ln/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isometricOffAxis2Lef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Небо плачет</a:t>
            </a:r>
          </a:p>
          <a:p>
            <a:pPr>
              <a:buFont typeface="Wingdings 2" pitchFamily="18" charset="2"/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Безудержно,</a:t>
            </a:r>
          </a:p>
          <a:p>
            <a:pPr>
              <a:buFont typeface="Wingdings 2" pitchFamily="18" charset="2"/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Звонко;</a:t>
            </a:r>
          </a:p>
          <a:p>
            <a:pPr>
              <a:buFont typeface="Wingdings 2" pitchFamily="18" charset="2"/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А у облачка</a:t>
            </a:r>
          </a:p>
          <a:p>
            <a:pPr>
              <a:buFont typeface="Wingdings 2" pitchFamily="18" charset="2"/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Гримаска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морщинке ротика,</a:t>
            </a:r>
          </a:p>
          <a:p>
            <a:pPr>
              <a:buFont typeface="Wingdings 2" pitchFamily="18" charset="2"/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Как будто женщина ждала</a:t>
            </a:r>
          </a:p>
          <a:p>
            <a:pPr>
              <a:buFont typeface="Wingdings 2" pitchFamily="18" charset="2"/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Ребенка, </a:t>
            </a:r>
          </a:p>
          <a:p>
            <a:pPr>
              <a:buFont typeface="Wingdings 2" pitchFamily="18" charset="2"/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А бог ей кинул кривого</a:t>
            </a:r>
          </a:p>
          <a:p>
            <a:pPr>
              <a:buFont typeface="Wingdings 2" pitchFamily="18" charset="2"/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идиотика</a:t>
            </a: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0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7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7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7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7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7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700"/>
                            </p:stCondLst>
                            <p:childTnLst>
                              <p:par>
                                <p:cTn id="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7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8700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700"/>
                            </p:stCondLst>
                            <p:childTnLst>
                              <p:par>
                                <p:cTn id="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3" descr="vetton_ru_734.jpg"/>
          <p:cNvPicPr>
            <a:picLocks noChangeAspect="1"/>
          </p:cNvPicPr>
          <p:nvPr/>
        </p:nvPicPr>
        <p:blipFill>
          <a:blip r:embed="rId3"/>
          <a:srcRect b="3125"/>
          <a:stretch>
            <a:fillRect/>
          </a:stretch>
        </p:blipFill>
        <p:spPr bwMode="auto">
          <a:xfrm>
            <a:off x="-50800" y="0"/>
            <a:ext cx="9347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357686" y="857232"/>
            <a:ext cx="4071966" cy="5786478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isometricOffAxis1Righ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Работники</a:t>
            </a:r>
            <a:endParaRPr lang="ru-RU" sz="4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И </a:t>
            </a:r>
            <a:r>
              <a:rPr lang="ru-RU" sz="4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батраки.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Вверх-</a:t>
            </a:r>
            <a:endParaRPr lang="ru-RU" sz="4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Флаг</a:t>
            </a:r>
            <a:r>
              <a:rPr lang="ru-RU" sz="4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Рвань-</a:t>
            </a:r>
            <a:endParaRPr lang="ru-RU" sz="4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Встань</a:t>
            </a:r>
            <a:r>
              <a:rPr lang="ru-RU" sz="4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Враг-</a:t>
            </a:r>
            <a:endParaRPr lang="ru-RU" sz="4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Ляг</a:t>
            </a:r>
            <a:r>
              <a:rPr lang="ru-RU" sz="4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День-</a:t>
            </a:r>
            <a:endParaRPr lang="ru-RU" sz="4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</a:t>
            </a:r>
            <a:r>
              <a:rPr lang="ru-RU" sz="4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Дрянь</a:t>
            </a:r>
            <a:r>
              <a:rPr lang="ru-RU" sz="4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</a:t>
            </a:r>
          </a:p>
          <a:p>
            <a:pPr>
              <a:defRPr/>
            </a:pPr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714356"/>
            <a:ext cx="2754857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СТРОКИ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ИЗ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ОДНОГО</a:t>
            </a:r>
          </a:p>
          <a:p>
            <a:pPr algn="ctr"/>
            <a:endParaRPr lang="ru-RU" sz="5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СЛОВА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8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3" descr="vetton_ru_734.jpg"/>
          <p:cNvPicPr>
            <a:picLocks noChangeAspect="1"/>
          </p:cNvPicPr>
          <p:nvPr/>
        </p:nvPicPr>
        <p:blipFill>
          <a:blip r:embed="rId3"/>
          <a:srcRect b="3125"/>
          <a:stretch>
            <a:fillRect/>
          </a:stretch>
        </p:blipFill>
        <p:spPr bwMode="auto">
          <a:xfrm>
            <a:off x="-50800" y="0"/>
            <a:ext cx="9347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Содержимое 9"/>
          <p:cNvSpPr>
            <a:spLocks noGrp="1"/>
          </p:cNvSpPr>
          <p:nvPr>
            <p:ph idx="1"/>
          </p:nvPr>
        </p:nvSpPr>
        <p:spPr>
          <a:xfrm>
            <a:off x="500034" y="2500306"/>
            <a:ext cx="8229600" cy="3614750"/>
          </a:xfr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isometricOffAxis2Lef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Ради  шутки,  ради  смеха</a:t>
            </a:r>
            <a:b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  хотел  бы  жить  всегда! </a:t>
            </a:r>
            <a:b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  ответило  мне  эхо:</a:t>
            </a:r>
            <a:b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«Да!»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642918"/>
            <a:ext cx="45355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ЭХО – РИФМА 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uiExpand="1" build="p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3" descr="vetton_ru_734.jpg"/>
          <p:cNvPicPr>
            <a:picLocks noChangeAspect="1"/>
          </p:cNvPicPr>
          <p:nvPr/>
        </p:nvPicPr>
        <p:blipFill>
          <a:blip r:embed="rId3"/>
          <a:srcRect b="3125"/>
          <a:stretch>
            <a:fillRect/>
          </a:stretch>
        </p:blipFill>
        <p:spPr bwMode="auto">
          <a:xfrm>
            <a:off x="-50800" y="0"/>
            <a:ext cx="9347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214282" y="1928802"/>
            <a:ext cx="8929718" cy="4525963"/>
          </a:xfr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Righ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  <a:defRPr/>
            </a:pPr>
            <a:r>
              <a:rPr lang="ru-RU" b="1" dirty="0" smtClean="0"/>
              <a:t>	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Раздражало  вначале:</a:t>
            </a:r>
            <a:b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нет  тебе</a:t>
            </a:r>
            <a:b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ни  угла  ни  одного,</a:t>
            </a:r>
            <a:b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ни  чах,</a:t>
            </a:r>
            <a:b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ни  к  чаю  газет.</a:t>
            </a:r>
            <a:b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Постепенно  вживался  небесам  в уклад.</a:t>
            </a:r>
            <a:b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Выхожу  с  другими  глазеть.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285728"/>
            <a:ext cx="63723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СПРЯТАННАЯ рифма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42976" y="3000372"/>
            <a:ext cx="1214446" cy="64294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714612" y="4143380"/>
            <a:ext cx="1143008" cy="642942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643438" y="5286388"/>
            <a:ext cx="1571636" cy="571504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143768" y="4643446"/>
            <a:ext cx="1071570" cy="64294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5" grpId="0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3" descr="vetton_ru_734.jpg"/>
          <p:cNvPicPr>
            <a:picLocks noChangeAspect="1"/>
          </p:cNvPicPr>
          <p:nvPr/>
        </p:nvPicPr>
        <p:blipFill>
          <a:blip r:embed="rId3"/>
          <a:srcRect b="3125"/>
          <a:stretch>
            <a:fillRect/>
          </a:stretch>
        </p:blipFill>
        <p:spPr bwMode="auto">
          <a:xfrm>
            <a:off x="-50800" y="0"/>
            <a:ext cx="9347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Содержимое 9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4043378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bliqueTopRigh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Последний  на  штык  насажен.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Наши  отходят  на 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Ковно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сажень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человеческого  мяса  нашинковано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714356"/>
            <a:ext cx="6640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РАЗНЕСЁННАЯ рифма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143636" y="2285992"/>
            <a:ext cx="2286016" cy="71438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85786" y="3643314"/>
            <a:ext cx="2786082" cy="71438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85786" y="5000636"/>
            <a:ext cx="3714776" cy="71438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85786" y="2928934"/>
            <a:ext cx="1643074" cy="642942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00562" y="2928934"/>
            <a:ext cx="2643206" cy="71438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19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19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19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250"/>
                            </p:stCondLst>
                            <p:childTnLst>
                              <p:par>
                                <p:cTn id="2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nimBg="1"/>
      <p:bldP spid="5" grpId="2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3" descr="vetton_ru_734.jpg"/>
          <p:cNvPicPr>
            <a:picLocks noChangeAspect="1"/>
          </p:cNvPicPr>
          <p:nvPr/>
        </p:nvPicPr>
        <p:blipFill>
          <a:blip r:embed="rId3"/>
          <a:srcRect b="3125"/>
          <a:stretch>
            <a:fillRect/>
          </a:stretch>
        </p:blipFill>
        <p:spPr bwMode="auto">
          <a:xfrm>
            <a:off x="-203200" y="0"/>
            <a:ext cx="9347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Содержимое 9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ContrastingRightFacing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Теперь  и  мне  на  запад!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Буду  идти  и  идти  там,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Пока  не  оплачут  твои  глаза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  рубрикой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«убитые»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набранного  петитом.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357166"/>
            <a:ext cx="5959580" cy="9286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СОСТАВНАЯ рифма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 rot="21116178">
            <a:off x="4929190" y="1643050"/>
            <a:ext cx="1214446" cy="571504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20719501">
            <a:off x="1285852" y="4357694"/>
            <a:ext cx="1143008" cy="71438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286512" y="2714620"/>
            <a:ext cx="571504" cy="5000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 rot="20965491">
            <a:off x="4142737" y="2279135"/>
            <a:ext cx="1860673" cy="64294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 rot="20234595">
            <a:off x="4007679" y="4822173"/>
            <a:ext cx="1725630" cy="70342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00"/>
                            </p:stCondLst>
                            <p:childTnLst>
                              <p:par>
                                <p:cTn id="1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3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 descr="vetton_ru_734.jpg"/>
          <p:cNvPicPr>
            <a:picLocks noChangeAspect="1"/>
          </p:cNvPicPr>
          <p:nvPr/>
        </p:nvPicPr>
        <p:blipFill>
          <a:blip r:embed="rId3"/>
          <a:srcRect b="3125"/>
          <a:stretch>
            <a:fillRect/>
          </a:stretch>
        </p:blipFill>
        <p:spPr bwMode="auto">
          <a:xfrm>
            <a:off x="-50800" y="0"/>
            <a:ext cx="9347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Содержимое 9"/>
          <p:cNvSpPr>
            <a:spLocks noGrp="1"/>
          </p:cNvSpPr>
          <p:nvPr>
            <p:ph idx="1"/>
          </p:nvPr>
        </p:nvSpPr>
        <p:spPr>
          <a:xfrm>
            <a:off x="428596" y="1785926"/>
            <a:ext cx="8286808" cy="4786322"/>
          </a:xfr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Fron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Узнаю  вас,  близкий  рампе, 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Друг  крылатый  эпиграмм,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Пэ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Она  третьего  размер.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  играли  уж  при  мер-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Цаньи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утра  бледной  лампе</a:t>
            </a:r>
            <a:b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Танцы  нежные  химер.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28604"/>
            <a:ext cx="6811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РАЗОРВАННАЯ рифма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929322" y="1928802"/>
            <a:ext cx="2071702" cy="571504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000760" y="2571744"/>
            <a:ext cx="2428892" cy="571504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215074" y="4643446"/>
            <a:ext cx="1714512" cy="571504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nimBg="1"/>
      <p:bldP spid="5" grpId="0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3" descr="vetton_ru_734.jpg"/>
          <p:cNvPicPr>
            <a:picLocks noChangeAspect="1"/>
          </p:cNvPicPr>
          <p:nvPr/>
        </p:nvPicPr>
        <p:blipFill>
          <a:blip r:embed="rId3"/>
          <a:srcRect b="3125"/>
          <a:stretch>
            <a:fillRect/>
          </a:stretch>
        </p:blipFill>
        <p:spPr bwMode="auto">
          <a:xfrm>
            <a:off x="-50800" y="0"/>
            <a:ext cx="93472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Содержимое 9"/>
          <p:cNvSpPr>
            <a:spLocks noGrp="1"/>
          </p:cNvSpPr>
          <p:nvPr>
            <p:ph idx="1"/>
          </p:nvPr>
        </p:nvSpPr>
        <p:spPr>
          <a:xfrm>
            <a:off x="0" y="428604"/>
            <a:ext cx="8215338" cy="5357850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ContrastingLeftFacing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  недаром  вздрогнул</a:t>
            </a:r>
            <a:b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 загробный  вздор.</a:t>
            </a:r>
            <a:b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 порт,  горящий,  как расплавленное  лето,</a:t>
            </a:r>
            <a:b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разворачивался  и  входил</a:t>
            </a:r>
            <a:b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товарищ  «Теодор  Нетто».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786" y="856357"/>
            <a:ext cx="1574470" cy="60016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</a:t>
            </a:r>
          </a:p>
          <a:p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</a:t>
            </a:r>
          </a:p>
          <a:p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</a:t>
            </a:r>
          </a:p>
          <a:p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Ж</a:t>
            </a:r>
          </a:p>
          <a:p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</a:t>
            </a:r>
          </a:p>
          <a:p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</a:t>
            </a:r>
          </a:p>
          <a:p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</a:t>
            </a:r>
          </a:p>
          <a:p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</a:t>
            </a:r>
          </a:p>
          <a:p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</a:t>
            </a:r>
          </a:p>
          <a:p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</a:t>
            </a:r>
          </a:p>
          <a:p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 </a:t>
            </a:r>
          </a:p>
          <a:p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РИФМА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25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51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25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nimBg="1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82</Words>
  <Application>Microsoft Office PowerPoint</Application>
  <PresentationFormat>Экран (4:3)</PresentationFormat>
  <Paragraphs>68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НЕКОТОРЫЕ ОСОБЕННОСТИ ЛИРИКИ  В.МАЯКОВСКОГО</vt:lpstr>
      <vt:lpstr>Необычность  образов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Использованная 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Смирнова</dc:creator>
  <cp:lastModifiedBy>Хозяин</cp:lastModifiedBy>
  <cp:revision>34</cp:revision>
  <dcterms:created xsi:type="dcterms:W3CDTF">2010-01-17T16:12:03Z</dcterms:created>
  <dcterms:modified xsi:type="dcterms:W3CDTF">2016-02-08T16:47:40Z</dcterms:modified>
</cp:coreProperties>
</file>