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92" r:id="rId3"/>
    <p:sldId id="291" r:id="rId4"/>
    <p:sldId id="295" r:id="rId5"/>
    <p:sldId id="294" r:id="rId6"/>
    <p:sldId id="265" r:id="rId7"/>
    <p:sldId id="264" r:id="rId8"/>
    <p:sldId id="259" r:id="rId9"/>
    <p:sldId id="260" r:id="rId10"/>
    <p:sldId id="261" r:id="rId11"/>
    <p:sldId id="262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93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6" r:id="rId39"/>
    <p:sldId id="290" r:id="rId40"/>
    <p:sldId id="297" r:id="rId41"/>
    <p:sldId id="256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D50"/>
    <a:srgbClr val="FF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B05A2-F950-40D5-8436-DFF6449BC0DE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5369-E0AE-4038-85AB-CDF91382D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376D-4654-4813-BBC5-14599516FDF0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82E47-8185-4ADF-9CE8-E18BC672F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A08-ABDC-44FF-B14A-C4238AB87C9E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9C28F-6F52-4CDF-8514-FE9DF3EDA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05B5-2B7F-4D3E-A960-5CD7BCC256FA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AA3D-36DF-4FB1-AE08-B40D759FE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AB77-D848-4430-9B8E-FF709D746432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B1228-D5A6-4E89-B69C-3CA6A02FA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C96D9-2507-428D-8548-B9D1B0357FE8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7BD9-5B15-46ED-A0FA-BC421BBAF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31C5-A07E-43B9-9D9D-21A89EA02025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25E1-F4E3-43C0-8789-6BF28DD78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27F5-3075-4620-B81B-6A9220BC1C2D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DDA6C-6EE0-43FD-8424-26BE9515D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68FB2-C7C3-49BA-8626-448EBDB265CE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2BA1-5F62-4F75-A93C-9269CF99A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A2FDE-688F-4022-AF5C-1D32E5930E6B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F596-9BBC-4DA3-9813-F30B6F551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138FA-B837-4B82-9074-A2EEEDBA5278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D270C-FDA6-46A7-A89D-88DF230E7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6AD1125-14AC-4EB9-98E9-4171361BBEA8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7E2B2F6-70E2-4367-8059-361CC1804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0" r:id="rId2"/>
    <p:sldLayoutId id="2147483697" r:id="rId3"/>
    <p:sldLayoutId id="2147483691" r:id="rId4"/>
    <p:sldLayoutId id="2147483698" r:id="rId5"/>
    <p:sldLayoutId id="2147483692" r:id="rId6"/>
    <p:sldLayoutId id="2147483693" r:id="rId7"/>
    <p:sldLayoutId id="2147483699" r:id="rId8"/>
    <p:sldLayoutId id="2147483700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np-mag.ru/article/2013/12/6-places-without-cars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go.mail.ru/search_images?gp=winner&amp;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001facts.info/interesnye-fakty-o-kanade/" TargetMode="External"/><Relationship Id="rId5" Type="http://schemas.openxmlformats.org/officeDocument/2006/relationships/hyperlink" Target="http://www.gmu-countries.ru/america/canada/index.html" TargetMode="External"/><Relationship Id="rId4" Type="http://schemas.openxmlformats.org/officeDocument/2006/relationships/hyperlink" Target="http://moryaki.com/WB/kanada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0" y="4365625"/>
            <a:ext cx="3887788" cy="7921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900" smtClean="0">
                <a:effectLst>
                  <a:outerShdw blurRad="38100" dist="38100" dir="2700000" algn="tl">
                    <a:srgbClr val="242852"/>
                  </a:outerShdw>
                </a:effectLst>
                <a:latin typeface="Arial" charset="0"/>
              </a:rPr>
              <a:t>Кривогуз Ольга Васильевна, учитель географии МКОУ СОШ №17, р.п. Юрты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900" smtClean="0">
              <a:effectLst>
                <a:outerShdw blurRad="38100" dist="38100" dir="2700000" algn="tl">
                  <a:srgbClr val="242852"/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675" cy="15954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7200" b="1">
                <a:effectLst>
                  <a:outerShdw blurRad="38100" dist="38100" dir="2700000" algn="tl">
                    <a:srgbClr val="242852"/>
                  </a:outerShdw>
                </a:effectLst>
                <a:latin typeface="Arial" charset="0"/>
              </a:rPr>
              <a:t>КАНАДА</a:t>
            </a:r>
          </a:p>
        </p:txBody>
      </p:sp>
      <p:pic>
        <p:nvPicPr>
          <p:cNvPr id="13315" name="Picture 7" descr="e76aee9fd656"/>
          <p:cNvPicPr>
            <a:picLocks noChangeAspect="1" noChangeArrowheads="1"/>
          </p:cNvPicPr>
          <p:nvPr/>
        </p:nvPicPr>
        <p:blipFill>
          <a:blip r:embed="rId2"/>
          <a:srcRect l="51704" r="-3220" b="53383"/>
          <a:stretch>
            <a:fillRect/>
          </a:stretch>
        </p:blipFill>
        <p:spPr bwMode="auto">
          <a:xfrm>
            <a:off x="107950" y="2997200"/>
            <a:ext cx="43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2268538" y="836613"/>
            <a:ext cx="5688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</a:rPr>
              <a:t>ВОСТОЧНАЯ КАНАДА</a:t>
            </a: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2484438" y="1484313"/>
            <a:ext cx="56880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В Восточную Канаду входят промышленные и сельскохозяйственные провинции Квебек и Онтарио, крупнейший в Канаде город Торонто и столица Оттава.</a:t>
            </a:r>
          </a:p>
        </p:txBody>
      </p:sp>
      <p:pic>
        <p:nvPicPr>
          <p:cNvPr id="22531" name="Picture 7" descr="vankyver_89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636838"/>
            <a:ext cx="4681538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2124075" y="4941888"/>
            <a:ext cx="611981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Здание канадского парламента в столице Канады Оттаве построено в 1886 году. В его архитектуре заметно английское влияние: оно поразительно напоминает здание парламента в лондонском Вестминстере.</a:t>
            </a:r>
          </a:p>
        </p:txBody>
      </p:sp>
      <p:pic>
        <p:nvPicPr>
          <p:cNvPr id="23554" name="Picture 6" descr="45132031_1245005776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620713"/>
            <a:ext cx="58324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2339975" y="4724400"/>
            <a:ext cx="56165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Построенная в 1976 году телевизионная башня высотой 553,34м – самая известная достопримечательность шумного города Торонто на берегу Онтарио. Ежегодно на башню поднимается около 2 млн. посетителей.</a:t>
            </a:r>
          </a:p>
        </p:txBody>
      </p:sp>
      <p:pic>
        <p:nvPicPr>
          <p:cNvPr id="24578" name="Picture 6" descr="13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765175"/>
            <a:ext cx="5256213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4"/>
          <p:cNvSpPr txBox="1">
            <a:spLocks noChangeArrowheads="1"/>
          </p:cNvSpPr>
          <p:nvPr/>
        </p:nvSpPr>
        <p:spPr bwMode="auto">
          <a:xfrm>
            <a:off x="2195513" y="5084763"/>
            <a:ext cx="6048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Сил – Ков – рыбацкая деревня в приатлантической провинции Нью – Брансуик. Она расположена на острове Гран – Манан в заливе Фанди.</a:t>
            </a:r>
          </a:p>
        </p:txBody>
      </p:sp>
      <p:pic>
        <p:nvPicPr>
          <p:cNvPr id="25602" name="Picture 6" descr="halibut-co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836613"/>
            <a:ext cx="5903912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>
            <a:spLocks noChangeArrowheads="1"/>
          </p:cNvSpPr>
          <p:nvPr/>
        </p:nvSpPr>
        <p:spPr bwMode="auto">
          <a:xfrm>
            <a:off x="1908175" y="4868863"/>
            <a:ext cx="66246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Согласно канадским законам, граждане имеют право выбирать, каким языком – английским или французским – им пользоваться при обращении с правительственными чиновниками. Вывески на этом магазине написаны и по-французски, и по-английски.</a:t>
            </a:r>
          </a:p>
        </p:txBody>
      </p:sp>
      <p:pic>
        <p:nvPicPr>
          <p:cNvPr id="26626" name="Picture 6" descr="2012-09-02---0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765175"/>
            <a:ext cx="27051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>
            <a:spLocks noChangeArrowheads="1"/>
          </p:cNvSpPr>
          <p:nvPr/>
        </p:nvSpPr>
        <p:spPr bwMode="auto">
          <a:xfrm>
            <a:off x="2051050" y="4292600"/>
            <a:ext cx="61928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Водный путь по реке Святого Лаврентия, законченный в 1959 году, представляет собой важнейший судоходный маршрут от Великих озер к Атлантическому океану. В 2003 году только от Монреаля до озера Онтарио прошло 3886 кораблей, перевезя более 32 млн т грузов и тысячи пассажиров.</a:t>
            </a:r>
          </a:p>
        </p:txBody>
      </p:sp>
      <p:pic>
        <p:nvPicPr>
          <p:cNvPr id="27650" name="Picture 6" descr="2012-09-01---IMG_6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268413"/>
            <a:ext cx="453548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Grlakes_lawrence_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38163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1908175" y="4437063"/>
            <a:ext cx="655161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Живописный канадский водопад Подкова- часть Ниагарского водопада, который расположен и в Канаде, и в США. Считается, что Ниагарский водопад возник около 12 тыс лет назад, когда отступили ледники. Каждую секунду через него проходит около 5,5 млн л воды. Водопад ежегодно посещают 15 млн туристов.</a:t>
            </a:r>
          </a:p>
        </p:txBody>
      </p:sp>
      <p:pic>
        <p:nvPicPr>
          <p:cNvPr id="28674" name="Picture 6" descr="5-Niagara_Falls_from_Above_2_by_rosswille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76250"/>
            <a:ext cx="6048375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4"/>
          <p:cNvSpPr txBox="1">
            <a:spLocks noChangeArrowheads="1"/>
          </p:cNvSpPr>
          <p:nvPr/>
        </p:nvSpPr>
        <p:spPr bwMode="auto">
          <a:xfrm>
            <a:off x="2411413" y="908050"/>
            <a:ext cx="568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</a:rPr>
              <a:t>ЗАПАДНАЯ КАНАДА</a:t>
            </a:r>
          </a:p>
        </p:txBody>
      </p:sp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2411413" y="1557338"/>
            <a:ext cx="57610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В состав богатой природными ресурсами Западной Канады входят горная Британская Колумбия и три степные провинции – Манитоба, Саскачеван и Альберта.</a:t>
            </a:r>
          </a:p>
        </p:txBody>
      </p:sp>
      <p:pic>
        <p:nvPicPr>
          <p:cNvPr id="29699" name="Picture 7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997200"/>
            <a:ext cx="43211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>
            <a:spLocks noChangeArrowheads="1"/>
          </p:cNvSpPr>
          <p:nvPr/>
        </p:nvSpPr>
        <p:spPr bwMode="auto">
          <a:xfrm>
            <a:off x="2268538" y="4797425"/>
            <a:ext cx="58324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Медведи гризли обитают в Западной Канаде, особенно в горных областях. Эти крупные, сильные животные – одни из самых больших сухопутных хищников Земли. Однако  даже этому виду грозит вымирание.</a:t>
            </a:r>
          </a:p>
        </p:txBody>
      </p:sp>
      <p:pic>
        <p:nvPicPr>
          <p:cNvPr id="30722" name="Picture 6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620713"/>
            <a:ext cx="6096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4"/>
          <p:cNvSpPr txBox="1">
            <a:spLocks noChangeArrowheads="1"/>
          </p:cNvSpPr>
          <p:nvPr/>
        </p:nvSpPr>
        <p:spPr bwMode="auto">
          <a:xfrm>
            <a:off x="2195513" y="4724400"/>
            <a:ext cx="58324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Ванкувер- третий по величине город Канады- расположен на материке напротив острова Ванкувер. Благодаря крупной естественной гавани город стал центром морской торговли в Британской Колумбии.</a:t>
            </a:r>
          </a:p>
        </p:txBody>
      </p:sp>
      <p:pic>
        <p:nvPicPr>
          <p:cNvPr id="31746" name="Picture 6" descr="137c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692150"/>
            <a:ext cx="5178425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>
            <a:spLocks noChangeArrowheads="1"/>
          </p:cNvSpPr>
          <p:nvPr/>
        </p:nvSpPr>
        <p:spPr bwMode="auto">
          <a:xfrm>
            <a:off x="2967038" y="3592513"/>
            <a:ext cx="4773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268538" y="1773238"/>
            <a:ext cx="5975350" cy="31130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Эта американская страна, относящаяся к группе экономически развитых, омывается водами трех океанов. Название происходит от индейского слова, означающего «деревня». Одна из богатейших стран мира. Занимает первое место в мире по производству газетной бумаги. Страна двунациональная, плотность населения — одна из самых низких в мире. Здесь больше озер, чем в любой другой стране мира, вследствие этого страна обладает колоссальными запасами пресной воды.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484438" y="5084763"/>
            <a:ext cx="5616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3300"/>
                </a:solidFill>
              </a:rPr>
              <a:t>КАНАДА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2411413" y="836613"/>
            <a:ext cx="5616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</a:rPr>
              <a:t>Узнай страну по описанию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4"/>
          <p:cNvSpPr txBox="1">
            <a:spLocks noChangeArrowheads="1"/>
          </p:cNvSpPr>
          <p:nvPr/>
        </p:nvSpPr>
        <p:spPr bwMode="auto">
          <a:xfrm>
            <a:off x="2195513" y="4868863"/>
            <a:ext cx="6048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Река Малин, берущая начало в канадских Скалистых горах, протекает через территорию национального парка Джаспер в провинции Альберта.</a:t>
            </a:r>
          </a:p>
        </p:txBody>
      </p:sp>
      <p:pic>
        <p:nvPicPr>
          <p:cNvPr id="32770" name="Picture 6" descr="Utstchele-reki-Mal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125538"/>
            <a:ext cx="60483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4"/>
          <p:cNvSpPr txBox="1">
            <a:spLocks noChangeArrowheads="1"/>
          </p:cNvSpPr>
          <p:nvPr/>
        </p:nvSpPr>
        <p:spPr bwMode="auto">
          <a:xfrm>
            <a:off x="1979613" y="4292600"/>
            <a:ext cx="62642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Канада – крупнейший в мире производитель ячменя, важной зерновой культуры. Средний урожай ячменя составляет более 13,4 млн т, и более 90% урожая даёт Западная Канада. Основные посевы ячменя находятся на Великих равнинах. Для сбора урожая используется автоматизированная техника.</a:t>
            </a:r>
          </a:p>
        </p:txBody>
      </p:sp>
      <p:pic>
        <p:nvPicPr>
          <p:cNvPr id="33794" name="Picture 6" descr="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484313"/>
            <a:ext cx="3600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8" descr="zer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4271963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4"/>
          <p:cNvSpPr txBox="1">
            <a:spLocks noChangeArrowheads="1"/>
          </p:cNvSpPr>
          <p:nvPr/>
        </p:nvSpPr>
        <p:spPr bwMode="auto">
          <a:xfrm>
            <a:off x="2268538" y="5229225"/>
            <a:ext cx="5759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На восточных склонах Скалистых гор раскинулся национальный Банфф, основанный в 1883г., - старейший в Канаде.</a:t>
            </a:r>
          </a:p>
        </p:txBody>
      </p:sp>
      <p:pic>
        <p:nvPicPr>
          <p:cNvPr id="34818" name="Picture 6" descr="anyp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4"/>
          <p:cNvSpPr txBox="1">
            <a:spLocks noChangeArrowheads="1"/>
          </p:cNvSpPr>
          <p:nvPr/>
        </p:nvSpPr>
        <p:spPr bwMode="auto">
          <a:xfrm>
            <a:off x="2411413" y="1052513"/>
            <a:ext cx="568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</a:rPr>
              <a:t>СЕВЕРНАЯ КАНАДА</a:t>
            </a:r>
          </a:p>
        </p:txBody>
      </p:sp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2411413" y="1628775"/>
            <a:ext cx="56165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Северная Канада состоит из трех малонаселенных территорий Юкона, Северо – Западных территорий и Нунавута. Четыре пятых площади этих земель представляют собой пустыню.</a:t>
            </a:r>
          </a:p>
        </p:txBody>
      </p:sp>
      <p:pic>
        <p:nvPicPr>
          <p:cNvPr id="35843" name="Picture 7" descr="CSTC1000102372_en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3213100"/>
            <a:ext cx="4418012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4"/>
          <p:cNvSpPr txBox="1">
            <a:spLocks noChangeArrowheads="1"/>
          </p:cNvSpPr>
          <p:nvPr/>
        </p:nvSpPr>
        <p:spPr bwMode="auto">
          <a:xfrm>
            <a:off x="2484438" y="4941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Инуиты, сделав прорубь во льду, ловят арктческого гольца.</a:t>
            </a:r>
          </a:p>
        </p:txBody>
      </p:sp>
      <p:pic>
        <p:nvPicPr>
          <p:cNvPr id="36866" name="Picture 6" descr="imgpreview?key=20856c35c66e597&amp;mb=imgdb_preview_16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981075"/>
            <a:ext cx="5222875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2124075" y="4797425"/>
            <a:ext cx="61198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В 1973 году охота на белых медведей была ограничена. Принятые меры направлены на сохранение этого вида в Северной Канаде.</a:t>
            </a:r>
          </a:p>
        </p:txBody>
      </p:sp>
      <p:pic>
        <p:nvPicPr>
          <p:cNvPr id="37890" name="Picture 6" descr="ef2b8b5f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620713"/>
            <a:ext cx="6121400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4"/>
          <p:cNvSpPr txBox="1">
            <a:spLocks noChangeArrowheads="1"/>
          </p:cNvSpPr>
          <p:nvPr/>
        </p:nvSpPr>
        <p:spPr bwMode="auto">
          <a:xfrm>
            <a:off x="2268538" y="692150"/>
            <a:ext cx="6119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ИНТЕРЕСНЫЕ ФАКТЫ О КАНАДЕ</a:t>
            </a:r>
          </a:p>
        </p:txBody>
      </p:sp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2124075" y="1412875"/>
            <a:ext cx="59039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1200" b="1">
                <a:solidFill>
                  <a:schemeClr val="bg1"/>
                </a:solidFill>
              </a:rPr>
              <a:t>Граница между Канадой и США простирается на 8 891 километр, включая 2 475 километров границы с Аляской. Ни одна другая пара государств не имеет столь длинной общей границы.</a:t>
            </a:r>
          </a:p>
          <a:p>
            <a:pPr>
              <a:buFontTx/>
              <a:buChar char="•"/>
            </a:pPr>
            <a:r>
              <a:rPr lang="ru-RU" sz="1200" b="1">
                <a:solidFill>
                  <a:schemeClr val="bg1"/>
                </a:solidFill>
              </a:rPr>
              <a:t>Канадским девизом является изречение «A Mari Usque ad Mare», что означает «От моря до моря».</a:t>
            </a:r>
          </a:p>
          <a:p>
            <a:pPr>
              <a:buFontTx/>
              <a:buChar char="•"/>
            </a:pPr>
            <a:r>
              <a:rPr lang="ru-RU" sz="1200" b="1">
                <a:solidFill>
                  <a:schemeClr val="bg1"/>
                </a:solidFill>
              </a:rPr>
              <a:t>Хотя Новой Шотландии в 1625 году был пожалован британским королем Чарльзом Первым свой собственный флаг, у Канады не было своего символа независимости вплоть до 15 Февраля 1965 года. В этот день британский парламент принял известный теперь во всем мире флаг с кленовым листом.</a:t>
            </a:r>
          </a:p>
          <a:p>
            <a:pPr>
              <a:buFontTx/>
              <a:buChar char="•"/>
            </a:pPr>
            <a:r>
              <a:rPr lang="ru-RU" sz="1200" b="1">
                <a:solidFill>
                  <a:schemeClr val="bg1"/>
                </a:solidFill>
              </a:rPr>
              <a:t>Со своими 9 976 140 м² территории Канада является второй по размерам страной в мире после России.</a:t>
            </a:r>
          </a:p>
          <a:p>
            <a:pPr>
              <a:buFontTx/>
              <a:buChar char="•"/>
            </a:pPr>
            <a:r>
              <a:rPr lang="ru-RU" sz="1200" b="1">
                <a:solidFill>
                  <a:schemeClr val="bg1"/>
                </a:solidFill>
              </a:rPr>
              <a:t>Плотность населения в Канаде составляет 8,6 человек на квадратную милю – и это девятая из стран в мире, известная своей малой плотностью населения.</a:t>
            </a:r>
          </a:p>
          <a:p>
            <a:pPr>
              <a:buFontTx/>
              <a:buChar char="•"/>
            </a:pPr>
            <a:r>
              <a:rPr lang="ru-RU" sz="1200" b="1">
                <a:solidFill>
                  <a:schemeClr val="bg1"/>
                </a:solidFill>
              </a:rPr>
              <a:t>Средняя продолжительность жизни людей в Канаде составляет 81,16 года, и это восьмой показатель в мире. Соединенные Штаты с 78,14 года находятся только на 46 месте.</a:t>
            </a:r>
          </a:p>
          <a:p>
            <a:pPr>
              <a:buFontTx/>
              <a:buChar char="•"/>
            </a:pPr>
            <a:r>
              <a:rPr lang="ru-RU" sz="1200" b="1">
                <a:solidFill>
                  <a:schemeClr val="bg1"/>
                </a:solidFill>
              </a:rPr>
              <a:t>Восточное побережье Канады было населено викингами еще около 1000 года до нашей эры. Археологические доказательства существования такого поселения были найдены на острове Ньюфаундленд.</a:t>
            </a:r>
          </a:p>
          <a:p>
            <a:pPr>
              <a:buFontTx/>
              <a:buChar char="•"/>
            </a:pPr>
            <a:r>
              <a:rPr lang="ru-RU" sz="1200" b="1">
                <a:solidFill>
                  <a:schemeClr val="bg1"/>
                </a:solidFill>
              </a:rPr>
              <a:t>Ньюфаундленд стал первой частью Канады, исследованной европейцами. По иронии судьбы этот остров стал последним районом, который стал одной из провинций этой страны в 1949</a:t>
            </a:r>
            <a:r>
              <a:rPr lang="ru-RU" sz="1200">
                <a:solidFill>
                  <a:schemeClr val="bg1"/>
                </a:solidFill>
              </a:rPr>
              <a:t>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4"/>
          <p:cNvSpPr txBox="1">
            <a:spLocks noChangeArrowheads="1"/>
          </p:cNvSpPr>
          <p:nvPr/>
        </p:nvSpPr>
        <p:spPr bwMode="auto">
          <a:xfrm>
            <a:off x="2339975" y="692150"/>
            <a:ext cx="576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ИНТЕРЕСНЫЕ ФАКТЫ О КАНАДЕ</a:t>
            </a:r>
          </a:p>
        </p:txBody>
      </p:sp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2195513" y="1196975"/>
            <a:ext cx="60483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1200" b="1">
                <a:solidFill>
                  <a:schemeClr val="bg1"/>
                </a:solidFill>
              </a:rPr>
              <a:t>В 1642 году группа религиозных миссионеров из Франции была вдохновлена видением, которое привело к возникновению поселения в диких лесах Канады. Позже этот населенный пункт вырос в современный Монреаль.</a:t>
            </a:r>
          </a:p>
          <a:p>
            <a:pPr>
              <a:buFontTx/>
              <a:buChar char="•"/>
            </a:pPr>
            <a:r>
              <a:rPr lang="ru-RU" sz="1200" b="1">
                <a:solidFill>
                  <a:schemeClr val="bg1"/>
                </a:solidFill>
              </a:rPr>
              <a:t>Согласно опросу, проведенному в 2001 году, 42,6% канадцев причислили себя к приверженцам римской католической религии, 23,3% считали себя протестантами, а 16% заявили, что они атеисты.</a:t>
            </a:r>
          </a:p>
          <a:p>
            <a:pPr>
              <a:buFontTx/>
              <a:buChar char="•"/>
            </a:pPr>
            <a:r>
              <a:rPr lang="ru-RU" sz="1200" b="1">
                <a:solidFill>
                  <a:schemeClr val="bg1"/>
                </a:solidFill>
              </a:rPr>
              <a:t>Страна Канада образовалась 1 июля 1867 года, когда британским парламентом был издан британский Северо-Американский Акт.</a:t>
            </a:r>
          </a:p>
          <a:p>
            <a:pPr>
              <a:buFontTx/>
              <a:buChar char="•"/>
            </a:pPr>
            <a:r>
              <a:rPr lang="ru-RU" sz="1200" b="1">
                <a:solidFill>
                  <a:schemeClr val="bg1"/>
                </a:solidFill>
              </a:rPr>
              <a:t>Конная полиция была сформирована в 1873 году и насчитывала девять человек. В 1920 году она объединилась с полицией Доминиона и стала знаменитой канадской королевской конной полицией, в которой в наши дни служит более 28 тысяч человек.</a:t>
            </a:r>
          </a:p>
          <a:p>
            <a:pPr>
              <a:buFontTx/>
              <a:buChar char="•"/>
            </a:pPr>
            <a:r>
              <a:rPr lang="ru-RU" sz="1200" b="1">
                <a:solidFill>
                  <a:schemeClr val="bg1"/>
                </a:solidFill>
              </a:rPr>
              <a:t>Хоккей с шайбой является национальным видом спорта в Канаде. Именно здесь появился хоккей в его современном виде. Официальные правила хоккея с шайбой были впервые опубликованы в Монреаль Газетт  в 1877 году.</a:t>
            </a:r>
          </a:p>
          <a:p>
            <a:pPr>
              <a:buFontTx/>
              <a:buChar char="•"/>
            </a:pPr>
            <a:r>
              <a:rPr lang="ru-RU" sz="1200" b="1">
                <a:solidFill>
                  <a:schemeClr val="bg1"/>
                </a:solidFill>
              </a:rPr>
              <a:t>Канадец Джеймс Нейсмит  изобрел баскетбол, чтобы дать возможность студентам спортивной школы  Спрингфилда в штате Массачусетс заниматься спортивной игрой в помещении в зимнее время.</a:t>
            </a:r>
          </a:p>
          <a:p>
            <a:pPr>
              <a:buFontTx/>
              <a:buChar char="•"/>
            </a:pPr>
            <a:r>
              <a:rPr lang="ru-RU" sz="1200" b="1">
                <a:solidFill>
                  <a:schemeClr val="bg1"/>
                </a:solidFill>
              </a:rPr>
              <a:t>Столица Канады Оттава сначала называлась Байтаун в честь полковника Джона Бая, чей штаб располагался в этом месте во время строительства канала, соединившего реку Оттава с озером Онтарио.</a:t>
            </a:r>
          </a:p>
          <a:p>
            <a:pPr>
              <a:buFontTx/>
              <a:buChar char="•"/>
            </a:pPr>
            <a:r>
              <a:rPr lang="ru-RU" sz="1200" b="1">
                <a:solidFill>
                  <a:schemeClr val="bg1"/>
                </a:solidFill>
              </a:rPr>
              <a:t>У Канады самая длинная в мире линия морского побережья, которая в общей сложности  составляет 244 тысячи километров.</a:t>
            </a:r>
          </a:p>
          <a:p>
            <a:pPr>
              <a:buFontTx/>
              <a:buChar char="•"/>
            </a:pPr>
            <a:r>
              <a:rPr lang="ru-RU" sz="1200" b="1">
                <a:solidFill>
                  <a:schemeClr val="bg1"/>
                </a:solidFill>
              </a:rPr>
              <a:t>Самая низкая температура в Северной Америке (-63 C)  за всю историю наблюдений была зарегистрирована в населенном пункте Снэг на территории Юкон 3 февраля 1947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4"/>
          <p:cNvSpPr txBox="1">
            <a:spLocks noChangeArrowheads="1"/>
          </p:cNvSpPr>
          <p:nvPr/>
        </p:nvSpPr>
        <p:spPr bwMode="auto">
          <a:xfrm>
            <a:off x="2195513" y="1916113"/>
            <a:ext cx="5976937" cy="2563812"/>
          </a:xfrm>
          <a:prstGeom prst="rect">
            <a:avLst/>
          </a:prstGeom>
          <a:solidFill>
            <a:srgbClr val="E4DD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Вопрос № 1 </a:t>
            </a:r>
            <a:r>
              <a:rPr lang="ru-RU">
                <a:solidFill>
                  <a:schemeClr val="bg1"/>
                </a:solidFill>
              </a:rPr>
              <a:t/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В какой из перечисленных стран большая часть экономически активного населения занята в сфере услуг?</a:t>
            </a:r>
          </a:p>
          <a:p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 1. Канада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 2. Гана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3. Лаос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4. Эфиопия </a:t>
            </a:r>
          </a:p>
        </p:txBody>
      </p:sp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2268538" y="981075"/>
            <a:ext cx="5832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</a:rPr>
              <a:t>Тест. Вопросы ЕГЭ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4"/>
          <p:cNvSpPr txBox="1">
            <a:spLocks noChangeArrowheads="1"/>
          </p:cNvSpPr>
          <p:nvPr/>
        </p:nvSpPr>
        <p:spPr bwMode="auto">
          <a:xfrm>
            <a:off x="2268538" y="908050"/>
            <a:ext cx="59039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</a:rPr>
              <a:t>Тест. Вопросы ЕГЭ</a:t>
            </a:r>
          </a:p>
          <a:p>
            <a:pPr>
              <a:spcBef>
                <a:spcPct val="50000"/>
              </a:spcBef>
            </a:pPr>
            <a:endParaRPr lang="ru-RU" sz="3200">
              <a:solidFill>
                <a:srgbClr val="0000FF"/>
              </a:solidFill>
            </a:endParaRPr>
          </a:p>
        </p:txBody>
      </p:sp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2484438" y="1773238"/>
            <a:ext cx="5688012" cy="3937000"/>
          </a:xfrm>
          <a:prstGeom prst="rect">
            <a:avLst/>
          </a:prstGeom>
          <a:solidFill>
            <a:srgbClr val="E4DD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Вопрос № 2 </a:t>
            </a:r>
            <a:r>
              <a:rPr lang="ru-RU">
                <a:solidFill>
                  <a:schemeClr val="bg1"/>
                </a:solidFill>
              </a:rPr>
              <a:t/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Какое утверждение о Канаде является верным?</a:t>
            </a:r>
          </a:p>
          <a:p>
            <a:pPr algn="ctr"/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 1. Главные экономические районы Канады находятся на северо-западе страны.</a:t>
            </a:r>
            <a:br>
              <a:rPr lang="ru-RU">
                <a:solidFill>
                  <a:schemeClr val="bg1"/>
                </a:solidFill>
              </a:rPr>
            </a:br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 2. Юго-восточные провинции Канады - районы нового освоения.</a:t>
            </a:r>
            <a:br>
              <a:rPr lang="ru-RU">
                <a:solidFill>
                  <a:schemeClr val="bg1"/>
                </a:solidFill>
              </a:rPr>
            </a:br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 3. Транспортная сеть Канады отличается большой густотой.</a:t>
            </a:r>
            <a:br>
              <a:rPr lang="ru-RU">
                <a:solidFill>
                  <a:schemeClr val="bg1"/>
                </a:solidFill>
              </a:rPr>
            </a:br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 4. Канада имеет постиндустриальную структуру хозяйства.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2268538" y="836613"/>
            <a:ext cx="5688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</a:rPr>
              <a:t>ОБЩИЕ СВЕДЕНИЯ О КАНАДЕ</a:t>
            </a:r>
          </a:p>
        </p:txBody>
      </p:sp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2124075" y="1484313"/>
            <a:ext cx="6480175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</a:rPr>
              <a:t>Официальный язык</a:t>
            </a:r>
            <a:r>
              <a:rPr lang="ru-RU" sz="1400">
                <a:solidFill>
                  <a:schemeClr val="bg1"/>
                </a:solidFill>
              </a:rPr>
              <a:t>: Английский, французский </a:t>
            </a:r>
          </a:p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</a:rPr>
              <a:t>Столица</a:t>
            </a:r>
            <a:r>
              <a:rPr lang="ru-RU" sz="1400">
                <a:solidFill>
                  <a:schemeClr val="bg1"/>
                </a:solidFill>
              </a:rPr>
              <a:t>: Оттава</a:t>
            </a:r>
            <a:br>
              <a:rPr lang="ru-RU" sz="1400">
                <a:solidFill>
                  <a:schemeClr val="bg1"/>
                </a:solidFill>
              </a:rPr>
            </a:br>
            <a:r>
              <a:rPr lang="ru-RU" sz="1400">
                <a:solidFill>
                  <a:schemeClr val="bg1"/>
                </a:solidFill>
              </a:rPr>
              <a:t>(45° 24' с.ш., 75° 40' з.д.)</a:t>
            </a:r>
            <a:endParaRPr lang="ru-RU" sz="14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</a:rPr>
              <a:t>Крупнейший город</a:t>
            </a:r>
            <a:r>
              <a:rPr lang="ru-RU" sz="1400">
                <a:solidFill>
                  <a:schemeClr val="bg1"/>
                </a:solidFill>
              </a:rPr>
              <a:t>: Оттава, Ванкувер, Монреаль, Калгари</a:t>
            </a:r>
          </a:p>
          <a:p>
            <a:r>
              <a:rPr lang="ru-RU" sz="1400" b="1">
                <a:solidFill>
                  <a:schemeClr val="bg1"/>
                </a:solidFill>
              </a:rPr>
              <a:t>Территория:</a:t>
            </a:r>
            <a:r>
              <a:rPr lang="ru-RU" sz="1400">
                <a:solidFill>
                  <a:schemeClr val="bg1"/>
                </a:solidFill>
              </a:rPr>
              <a:t> 9 984 670 км² (второе место в мире)</a:t>
            </a:r>
            <a:endParaRPr lang="ru-RU" sz="1400" b="1">
              <a:solidFill>
                <a:schemeClr val="bg1"/>
              </a:solidFill>
            </a:endParaRPr>
          </a:p>
          <a:p>
            <a:r>
              <a:rPr lang="ru-RU" sz="1400" b="1">
                <a:solidFill>
                  <a:schemeClr val="bg1"/>
                </a:solidFill>
              </a:rPr>
              <a:t>% водной поверхности:</a:t>
            </a:r>
            <a:r>
              <a:rPr lang="ru-RU" sz="1400">
                <a:solidFill>
                  <a:schemeClr val="bg1"/>
                </a:solidFill>
              </a:rPr>
              <a:t> 8,62 %</a:t>
            </a:r>
            <a:endParaRPr lang="ru-RU" sz="1400" b="1">
              <a:solidFill>
                <a:schemeClr val="bg1"/>
              </a:solidFill>
            </a:endParaRPr>
          </a:p>
          <a:p>
            <a:r>
              <a:rPr lang="ru-RU" sz="1400" b="1">
                <a:solidFill>
                  <a:schemeClr val="bg1"/>
                </a:solidFill>
              </a:rPr>
              <a:t>Население:</a:t>
            </a:r>
            <a:r>
              <a:rPr lang="ru-RU" sz="1400">
                <a:solidFill>
                  <a:schemeClr val="bg1"/>
                </a:solidFill>
              </a:rPr>
              <a:t> 34 213 тыс. чел. (36-ое место в мире) (на 2010 год), из которых 8 млн. чел. франкоязычны</a:t>
            </a:r>
          </a:p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</a:rPr>
              <a:t>Валюта</a:t>
            </a:r>
            <a:r>
              <a:rPr lang="ru-RU" sz="1400">
                <a:solidFill>
                  <a:schemeClr val="bg1"/>
                </a:solidFill>
              </a:rPr>
              <a:t>: канадский доллар </a:t>
            </a:r>
          </a:p>
          <a:p>
            <a:r>
              <a:rPr lang="ru-RU" sz="1400" b="1">
                <a:solidFill>
                  <a:schemeClr val="bg1"/>
                </a:solidFill>
              </a:rPr>
              <a:t>Этнический состав: 34 этнические группы (по переписи 2001): 39,4% – «канадцы», 34,4% – англичане, 25,7% – французы, 3,6% – немцы, 2,8% – итальянцы, 1,7% – украинцы, 1,5% – аборигены (индейцы и эскимосы), 1,4% – китайцы, 1,4% – голландцы, 0,9% – поляки, 0,1% – русские</a:t>
            </a:r>
          </a:p>
          <a:p>
            <a:r>
              <a:rPr lang="ru-RU" sz="1400" b="1">
                <a:solidFill>
                  <a:schemeClr val="bg1"/>
                </a:solidFill>
              </a:rPr>
              <a:t>Религия:</a:t>
            </a:r>
            <a:r>
              <a:rPr lang="ru-RU" sz="1400">
                <a:solidFill>
                  <a:schemeClr val="bg1"/>
                </a:solidFill>
              </a:rPr>
              <a:t> 77,1% – христиане, из них 43,6% – католики, 17% – не связывают себя ни с какой религией, 6,3% исповедует отличные от христианства религии (чаще всего ислам)</a:t>
            </a:r>
            <a:endParaRPr lang="ru-RU" sz="1400" b="1">
              <a:solidFill>
                <a:schemeClr val="bg1"/>
              </a:solidFill>
            </a:endParaRPr>
          </a:p>
          <a:p>
            <a:r>
              <a:rPr lang="ru-RU" sz="1400" b="1">
                <a:solidFill>
                  <a:schemeClr val="bg1"/>
                </a:solidFill>
              </a:rPr>
              <a:t>Плотность: </a:t>
            </a:r>
            <a:r>
              <a:rPr lang="ru-RU" sz="1400">
                <a:solidFill>
                  <a:schemeClr val="bg1"/>
                </a:solidFill>
              </a:rPr>
              <a:t>3,4 чел./км²</a:t>
            </a:r>
            <a:endParaRPr lang="ru-RU" sz="1400" b="1">
              <a:solidFill>
                <a:schemeClr val="bg1"/>
              </a:solidFill>
            </a:endParaRPr>
          </a:p>
          <a:p>
            <a:r>
              <a:rPr lang="ru-RU" sz="1400" b="1">
                <a:solidFill>
                  <a:schemeClr val="bg1"/>
                </a:solidFill>
              </a:rPr>
              <a:t>Форма правления:</a:t>
            </a:r>
            <a:r>
              <a:rPr lang="ru-RU" sz="1400">
                <a:solidFill>
                  <a:schemeClr val="bg1"/>
                </a:solidFill>
              </a:rPr>
              <a:t> Конституционная монархия, парламентская демократия</a:t>
            </a:r>
          </a:p>
          <a:p>
            <a:endParaRPr 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4"/>
          <p:cNvSpPr txBox="1">
            <a:spLocks noChangeArrowheads="1"/>
          </p:cNvSpPr>
          <p:nvPr/>
        </p:nvSpPr>
        <p:spPr bwMode="auto">
          <a:xfrm>
            <a:off x="2339975" y="981075"/>
            <a:ext cx="5761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</a:rPr>
              <a:t>Тест. Вопросы ЕГЭ</a:t>
            </a:r>
          </a:p>
          <a:p>
            <a:pPr>
              <a:spcBef>
                <a:spcPct val="50000"/>
              </a:spcBef>
            </a:pPr>
            <a:endParaRPr lang="ru-RU" sz="3200">
              <a:solidFill>
                <a:srgbClr val="0000FF"/>
              </a:solidFill>
            </a:endParaRPr>
          </a:p>
        </p:txBody>
      </p:sp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2268538" y="2205038"/>
            <a:ext cx="5759450" cy="2289175"/>
          </a:xfrm>
          <a:prstGeom prst="rect">
            <a:avLst/>
          </a:prstGeom>
          <a:solidFill>
            <a:srgbClr val="E4DD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Вопрос № 3 </a:t>
            </a:r>
            <a:r>
              <a:rPr lang="ru-RU">
                <a:solidFill>
                  <a:schemeClr val="bg1"/>
                </a:solidFill>
              </a:rPr>
              <a:t/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В пределах какой из перечисленных стран средняя плотность населения наименьшая?</a:t>
            </a:r>
          </a:p>
          <a:p>
            <a:pPr algn="ctr"/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 1. Япония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2. Франция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3. Канада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 4. Индия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4"/>
          <p:cNvSpPr txBox="1">
            <a:spLocks noChangeArrowheads="1"/>
          </p:cNvSpPr>
          <p:nvPr/>
        </p:nvSpPr>
        <p:spPr bwMode="auto">
          <a:xfrm>
            <a:off x="2268538" y="836613"/>
            <a:ext cx="56880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</a:rPr>
              <a:t>Тест. Вопросы ЕГЭ</a:t>
            </a:r>
          </a:p>
          <a:p>
            <a:pPr>
              <a:spcBef>
                <a:spcPct val="50000"/>
              </a:spcBef>
            </a:pPr>
            <a:endParaRPr lang="ru-RU" sz="3200">
              <a:solidFill>
                <a:srgbClr val="0000FF"/>
              </a:solidFill>
            </a:endParaRPr>
          </a:p>
        </p:txBody>
      </p:sp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2268538" y="2060575"/>
            <a:ext cx="5759450" cy="2289175"/>
          </a:xfrm>
          <a:prstGeom prst="rect">
            <a:avLst/>
          </a:prstGeom>
          <a:solidFill>
            <a:srgbClr val="E4DD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Вопрос № 4 </a:t>
            </a:r>
            <a:r>
              <a:rPr lang="ru-RU">
                <a:solidFill>
                  <a:schemeClr val="bg1"/>
                </a:solidFill>
              </a:rPr>
              <a:t/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На электростанциях какого типа производится наибольшая часть электроэнергии в Канаде?</a:t>
            </a:r>
          </a:p>
          <a:p>
            <a:pPr algn="ctr"/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 1. ГЭС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2. ТЭС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3. ПЭС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4. АЭС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4"/>
          <p:cNvSpPr txBox="1">
            <a:spLocks noChangeArrowheads="1"/>
          </p:cNvSpPr>
          <p:nvPr/>
        </p:nvSpPr>
        <p:spPr bwMode="auto">
          <a:xfrm>
            <a:off x="2411413" y="765175"/>
            <a:ext cx="568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</a:rPr>
              <a:t>Тест. Вопросы ЕГЭ</a:t>
            </a:r>
          </a:p>
          <a:p>
            <a:pPr>
              <a:spcBef>
                <a:spcPct val="50000"/>
              </a:spcBef>
            </a:pPr>
            <a:endParaRPr lang="ru-RU" sz="3200">
              <a:solidFill>
                <a:srgbClr val="0000FF"/>
              </a:solidFill>
            </a:endParaRPr>
          </a:p>
        </p:txBody>
      </p:sp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2339975" y="1773238"/>
            <a:ext cx="5545138" cy="2014537"/>
          </a:xfrm>
          <a:prstGeom prst="rect">
            <a:avLst/>
          </a:prstGeom>
          <a:solidFill>
            <a:srgbClr val="E4DD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Вопрос № 5 </a:t>
            </a:r>
            <a:r>
              <a:rPr lang="ru-RU">
                <a:solidFill>
                  <a:schemeClr val="bg1"/>
                </a:solidFill>
              </a:rPr>
              <a:t/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Какая страна является членом блока НАТО?</a:t>
            </a:r>
            <a:br>
              <a:rPr lang="ru-RU">
                <a:solidFill>
                  <a:schemeClr val="bg1"/>
                </a:solidFill>
              </a:rPr>
            </a:br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 1. Мексика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2. Швейцария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3. Канада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 4. Индия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4"/>
          <p:cNvSpPr txBox="1">
            <a:spLocks noChangeArrowheads="1"/>
          </p:cNvSpPr>
          <p:nvPr/>
        </p:nvSpPr>
        <p:spPr bwMode="auto">
          <a:xfrm>
            <a:off x="2268538" y="2708275"/>
            <a:ext cx="5759450" cy="2289175"/>
          </a:xfrm>
          <a:prstGeom prst="rect">
            <a:avLst/>
          </a:prstGeom>
          <a:solidFill>
            <a:srgbClr val="E4DD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Вопрос № 6 </a:t>
            </a:r>
            <a:r>
              <a:rPr lang="ru-RU">
                <a:solidFill>
                  <a:schemeClr val="bg1"/>
                </a:solidFill>
              </a:rPr>
              <a:t/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В какой из перечисленных стран доля детей в возрастной структуре населения наименьшая?</a:t>
            </a:r>
          </a:p>
          <a:p>
            <a:pPr algn="ctr"/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 1. Канада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2. Пакистан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3. Алжир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4. Мьянма 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195513" y="908050"/>
            <a:ext cx="6048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</a:rPr>
              <a:t>Тест. Вопросы ЕГЭ</a:t>
            </a:r>
          </a:p>
          <a:p>
            <a:pPr>
              <a:spcBef>
                <a:spcPct val="50000"/>
              </a:spcBef>
            </a:pPr>
            <a:endParaRPr lang="ru-RU" sz="32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4"/>
          <p:cNvSpPr txBox="1">
            <a:spLocks noChangeArrowheads="1"/>
          </p:cNvSpPr>
          <p:nvPr/>
        </p:nvSpPr>
        <p:spPr bwMode="auto">
          <a:xfrm>
            <a:off x="2268538" y="2205038"/>
            <a:ext cx="5975350" cy="2289175"/>
          </a:xfrm>
          <a:prstGeom prst="rect">
            <a:avLst/>
          </a:prstGeom>
          <a:solidFill>
            <a:srgbClr val="E4DD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Вопрос № 7 </a:t>
            </a:r>
            <a:r>
              <a:rPr lang="ru-RU">
                <a:solidFill>
                  <a:schemeClr val="bg1"/>
                </a:solidFill>
              </a:rPr>
              <a:t/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В какой из перечисленных стран средняя плотность населения наименьшая?</a:t>
            </a:r>
          </a:p>
          <a:p>
            <a:pPr algn="ctr"/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 1. Италия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2. США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3. Канада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4. Германия 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124075" y="836613"/>
            <a:ext cx="54006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</a:rPr>
              <a:t>Тест. Вопросы ЕГЭ</a:t>
            </a:r>
          </a:p>
          <a:p>
            <a:pPr>
              <a:spcBef>
                <a:spcPct val="50000"/>
              </a:spcBef>
            </a:pP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/>
          <p:cNvSpPr txBox="1">
            <a:spLocks noChangeArrowheads="1"/>
          </p:cNvSpPr>
          <p:nvPr/>
        </p:nvSpPr>
        <p:spPr bwMode="auto">
          <a:xfrm>
            <a:off x="2484438" y="2349500"/>
            <a:ext cx="5327650" cy="3113088"/>
          </a:xfrm>
          <a:prstGeom prst="rect">
            <a:avLst/>
          </a:prstGeom>
          <a:solidFill>
            <a:srgbClr val="E4DD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Вопрос № 8 </a:t>
            </a:r>
            <a:r>
              <a:rPr lang="ru-RU">
                <a:solidFill>
                  <a:schemeClr val="bg1"/>
                </a:solidFill>
              </a:rPr>
              <a:t/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Выберите в приведенном списке три страны, являющиеся крупными производителями природного газа.</a:t>
            </a:r>
          </a:p>
          <a:p>
            <a:pPr algn="ctr"/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 1. Канада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2. Иран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3. Финляндия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4. США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5. Дания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6. Республика Корея 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627313" y="908050"/>
            <a:ext cx="53292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</a:rPr>
              <a:t>Тест. Вопросы ЕГЭ</a:t>
            </a:r>
          </a:p>
          <a:p>
            <a:pPr>
              <a:spcBef>
                <a:spcPct val="50000"/>
              </a:spcBef>
            </a:pPr>
            <a:endParaRPr lang="ru-RU" sz="32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4"/>
          <p:cNvSpPr txBox="1">
            <a:spLocks noChangeArrowheads="1"/>
          </p:cNvSpPr>
          <p:nvPr/>
        </p:nvSpPr>
        <p:spPr bwMode="auto">
          <a:xfrm>
            <a:off x="2195513" y="2420938"/>
            <a:ext cx="5832475" cy="2289175"/>
          </a:xfrm>
          <a:prstGeom prst="rect">
            <a:avLst/>
          </a:prstGeom>
          <a:solidFill>
            <a:srgbClr val="E4DD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Вопрос № 9 </a:t>
            </a:r>
            <a:r>
              <a:rPr lang="ru-RU">
                <a:solidFill>
                  <a:schemeClr val="bg1"/>
                </a:solidFill>
              </a:rPr>
              <a:t/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Для какой из перечисленных стран характерен миграционный прирост населения?</a:t>
            </a:r>
          </a:p>
          <a:p>
            <a:pPr algn="ctr"/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 1. Канада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2. Украина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3. Япония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4. Китай 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627313" y="1052513"/>
            <a:ext cx="50403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</a:rPr>
              <a:t>Тест. Вопросы ЕГЭ</a:t>
            </a:r>
          </a:p>
          <a:p>
            <a:pPr>
              <a:spcBef>
                <a:spcPct val="50000"/>
              </a:spcBef>
            </a:pPr>
            <a:endParaRPr lang="ru-RU" sz="32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4"/>
          <p:cNvSpPr txBox="1">
            <a:spLocks noChangeArrowheads="1"/>
          </p:cNvSpPr>
          <p:nvPr/>
        </p:nvSpPr>
        <p:spPr bwMode="auto">
          <a:xfrm>
            <a:off x="2268538" y="2276475"/>
            <a:ext cx="5759450" cy="2289175"/>
          </a:xfrm>
          <a:prstGeom prst="rect">
            <a:avLst/>
          </a:prstGeom>
          <a:solidFill>
            <a:srgbClr val="E4DD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Вопрос № 10 </a:t>
            </a:r>
            <a:r>
              <a:rPr lang="ru-RU">
                <a:solidFill>
                  <a:schemeClr val="bg1"/>
                </a:solidFill>
              </a:rPr>
              <a:t/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В какой из перечисленных стран средняя плотность населения наименьшая?</a:t>
            </a:r>
          </a:p>
          <a:p>
            <a:pPr algn="ctr"/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 1. Великобритания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2. США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3. Франция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4. Канада 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843213" y="1052513"/>
            <a:ext cx="48244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</a:rPr>
              <a:t>Тест. Вопросы ЕГЭ</a:t>
            </a:r>
          </a:p>
          <a:p>
            <a:pPr>
              <a:spcBef>
                <a:spcPct val="50000"/>
              </a:spcBef>
            </a:pPr>
            <a:endParaRPr lang="ru-RU" sz="32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4"/>
          <p:cNvSpPr txBox="1">
            <a:spLocks noChangeArrowheads="1"/>
          </p:cNvSpPr>
          <p:nvPr/>
        </p:nvSpPr>
        <p:spPr bwMode="auto">
          <a:xfrm>
            <a:off x="2484438" y="2060575"/>
            <a:ext cx="5327650" cy="3113088"/>
          </a:xfrm>
          <a:prstGeom prst="rect">
            <a:avLst/>
          </a:prstGeom>
          <a:solidFill>
            <a:srgbClr val="E4DD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Вопрос № 11 </a:t>
            </a:r>
            <a:r>
              <a:rPr lang="ru-RU">
                <a:solidFill>
                  <a:schemeClr val="bg1"/>
                </a:solidFill>
              </a:rPr>
              <a:t/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Какие три из перечисленных стран являются крупными производителями и экспортерами каменного угля?</a:t>
            </a:r>
            <a:br>
              <a:rPr lang="ru-RU">
                <a:solidFill>
                  <a:schemeClr val="bg1"/>
                </a:solidFill>
              </a:rPr>
            </a:br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 1. Австралия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2. Канада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3. США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4. Ливия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5. Алжир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 6. Франция 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771775" y="981075"/>
            <a:ext cx="47529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</a:rPr>
              <a:t>Тест. Вопросы ЕГЭ</a:t>
            </a:r>
          </a:p>
          <a:p>
            <a:pPr>
              <a:spcBef>
                <a:spcPct val="50000"/>
              </a:spcBef>
            </a:pPr>
            <a:endParaRPr lang="ru-RU" sz="32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 descr="forest-karelia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21121">
            <a:off x="468313" y="404813"/>
            <a:ext cx="3097212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995738" y="836613"/>
            <a:ext cx="37449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</a:rPr>
              <a:t>ОТВЕТЫ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140200" y="1557338"/>
            <a:ext cx="3024188" cy="44942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bg1"/>
                </a:solidFill>
              </a:rPr>
              <a:t>1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2.  4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3.  3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4. 1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5.  3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6. 1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7. 3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8. 1, 2, 4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9. 1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10. 4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11. 1 ,2, 3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ka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5"/>
            <a:ext cx="9144000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 rot="-441390">
            <a:off x="2411413" y="1989138"/>
            <a:ext cx="5473700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СПАСИБО!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effectLst>
                <a:outerShdw blurRad="38100" dist="38100" dir="2700000" algn="tl">
                  <a:srgbClr val="242852"/>
                </a:outerShdw>
              </a:effectLst>
            </a:endParaRPr>
          </a:p>
          <a:p>
            <a:pPr eaLnBrk="1" hangingPunct="1"/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Большая иллюстрированная энциклопедия географии. – М.: Махаон, 2008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/>
              </a:rPr>
              <a:t>http://go.mail.ru/search_images?gp=winner&amp;q</a:t>
            </a:r>
            <a:endParaRPr lang="ru-RU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/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http://np-mag.ru/article/2013/12/6-places-without-cars/</a:t>
            </a:r>
            <a:endParaRPr lang="ru-RU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/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4"/>
              </a:rPr>
              <a:t>http://moryaki.com/WB/kanada.htm</a:t>
            </a:r>
            <a:endParaRPr lang="ru-RU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/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5"/>
              </a:rPr>
              <a:t>http://www.gmu-countries.ru/america/canada/index.html</a:t>
            </a:r>
            <a:endParaRPr lang="ru-RU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/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6"/>
              </a:rPr>
              <a:t>http://1001facts.info/interesnye-fakty-o-kanade/</a:t>
            </a:r>
            <a:endParaRPr lang="ru-RU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/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http://testedu.ru/test/geografiya/11-klass/kanada.html</a:t>
            </a:r>
          </a:p>
          <a:p>
            <a:pPr eaLnBrk="1" hangingPunct="1"/>
            <a:endParaRPr lang="ru-RU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513" y="620713"/>
            <a:ext cx="6126162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Интернет-ресурсы:</a:t>
            </a:r>
            <a:endParaRPr lang="ru-RU" dirty="0"/>
          </a:p>
        </p:txBody>
      </p:sp>
      <p:sp>
        <p:nvSpPr>
          <p:cNvPr id="53251" name="AutoShape 2" descr="http://%D1%8D%D0%BB%D0%B5%D0%BC%D0%B5%D0%BD%D1%82%D0%B0%D1%80%D0%BD%D0%BE%D0%B2%D0%B0%D1%82%D1%81%D0%BE%D0%BD.%D1%80%D1%84/upload/iblock/1d2/1d23033ec01e9c55046b3639a6888aa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Palatino Linotype" pitchFamily="18" charset="0"/>
            </a:endParaRPr>
          </a:p>
        </p:txBody>
      </p:sp>
      <p:pic>
        <p:nvPicPr>
          <p:cNvPr id="53252" name="Picture 7" descr="e76aee9fd656"/>
          <p:cNvPicPr>
            <a:picLocks noChangeAspect="1" noChangeArrowheads="1"/>
          </p:cNvPicPr>
          <p:nvPr/>
        </p:nvPicPr>
        <p:blipFill>
          <a:blip r:embed="rId7"/>
          <a:srcRect l="51704" r="-3220" b="53383"/>
          <a:stretch>
            <a:fillRect/>
          </a:stretch>
        </p:blipFill>
        <p:spPr bwMode="auto">
          <a:xfrm>
            <a:off x="155575" y="2997200"/>
            <a:ext cx="43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Канада интересные факты о школ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69215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6" descr="Канада 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292600"/>
            <a:ext cx="190976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2339975" y="765175"/>
            <a:ext cx="5903913" cy="11906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КАНАДА</a:t>
            </a:r>
            <a:r>
              <a:rPr lang="ru-RU" b="1">
                <a:solidFill>
                  <a:schemeClr val="bg1"/>
                </a:solidFill>
              </a:rPr>
              <a:t>, имеющая самую длинную в мире береговую линию, занимает две пятых территории Северной Америки и обширные площади за Северным полярным кругом.</a:t>
            </a:r>
          </a:p>
        </p:txBody>
      </p:sp>
      <p:pic>
        <p:nvPicPr>
          <p:cNvPr id="18434" name="Picture 6" descr="r_p_ffc1a5008666c2b64602838d1917d2ed"/>
          <p:cNvPicPr>
            <a:picLocks noChangeAspect="1" noChangeArrowheads="1"/>
          </p:cNvPicPr>
          <p:nvPr/>
        </p:nvPicPr>
        <p:blipFill>
          <a:blip r:embed="rId2"/>
          <a:srcRect t="6837"/>
          <a:stretch>
            <a:fillRect/>
          </a:stretch>
        </p:blipFill>
        <p:spPr bwMode="auto">
          <a:xfrm>
            <a:off x="2195513" y="2349500"/>
            <a:ext cx="60483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2051050" y="4437063"/>
            <a:ext cx="626586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Река Святого Лаврентия вытекает из озера Онтарио – самого восточного из Великих озёр, - течёт мимо канадских городов Монреаль и Квебек и впадает в залив Св. Лаврентия. Река является важнейшим транспортным звеном, соединяющим индустриальные центры на Великих озерах с Атлантическим океаном.</a:t>
            </a:r>
          </a:p>
        </p:txBody>
      </p:sp>
      <p:pic>
        <p:nvPicPr>
          <p:cNvPr id="19458" name="Picture 8" descr="skydeck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4098">
            <a:off x="4500563" y="1196975"/>
            <a:ext cx="4176712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0" descr="2012-09-01---IMG_58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48044">
            <a:off x="323850" y="692150"/>
            <a:ext cx="4270375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2195513" y="4365625"/>
            <a:ext cx="6121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Ледник Атабаска находится на севере Скалистых гор. Воды, образующиеся при его таянии, питают реку Атабаска длиной 1231 км, протекающую по канадской повинции Альберта. В прошлом эта река являлась транспортным путём для скупщиков пушнины.</a:t>
            </a:r>
          </a:p>
        </p:txBody>
      </p:sp>
      <p:pic>
        <p:nvPicPr>
          <p:cNvPr id="20482" name="Picture 6" descr="116177057_image"/>
          <p:cNvPicPr>
            <a:picLocks noChangeAspect="1" noChangeArrowheads="1"/>
          </p:cNvPicPr>
          <p:nvPr/>
        </p:nvPicPr>
        <p:blipFill>
          <a:blip r:embed="rId2"/>
          <a:srcRect l="1071" r="12523" b="11398"/>
          <a:stretch>
            <a:fillRect/>
          </a:stretch>
        </p:blipFill>
        <p:spPr bwMode="auto">
          <a:xfrm>
            <a:off x="2411413" y="981075"/>
            <a:ext cx="576103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2124075" y="5229225"/>
            <a:ext cx="6048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Чёрная белка водится  в западных областях Канады, граничащих с американскими штатами Монтана и Вашингтон.</a:t>
            </a:r>
          </a:p>
        </p:txBody>
      </p:sp>
      <p:pic>
        <p:nvPicPr>
          <p:cNvPr id="21506" name="Picture 6" descr="8025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908050"/>
            <a:ext cx="3271837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1458</Words>
  <Application>Microsoft Office PowerPoint</Application>
  <PresentationFormat>Экран (4:3)</PresentationFormat>
  <Paragraphs>125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Palatino Linotype</vt:lpstr>
      <vt:lpstr>Wingdings</vt:lpstr>
      <vt:lpstr>Calibri</vt:lpstr>
      <vt:lpstr>Базовая</vt:lpstr>
      <vt:lpstr>Базовая</vt:lpstr>
      <vt:lpstr>Базовая</vt:lpstr>
      <vt:lpstr>Базовая</vt:lpstr>
      <vt:lpstr>Базовая</vt:lpstr>
      <vt:lpstr>Базовая</vt:lpstr>
      <vt:lpstr>КАНАДА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Интернет-ресурсы: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Марина Евгеньевна</dc:creator>
  <cp:lastModifiedBy>Ольга</cp:lastModifiedBy>
  <cp:revision>59</cp:revision>
  <dcterms:created xsi:type="dcterms:W3CDTF">2015-05-20T02:49:14Z</dcterms:created>
  <dcterms:modified xsi:type="dcterms:W3CDTF">2015-07-03T12:54:43Z</dcterms:modified>
</cp:coreProperties>
</file>