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4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B661-6741-4BFA-BBDC-D0E65FA9C9DB}" type="datetimeFigureOut">
              <a:rPr lang="ru-RU" smtClean="0"/>
              <a:pPr/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3F69D-EE6F-486D-93AB-F8EAB604C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lum contrast="-40000"/>
          </a:blip>
          <a:srcRect t="10309" b="19598"/>
          <a:stretch>
            <a:fillRect/>
          </a:stretch>
        </p:blipFill>
        <p:spPr bwMode="auto">
          <a:xfrm>
            <a:off x="0" y="0"/>
            <a:ext cx="9105900" cy="478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29132"/>
            <a:ext cx="9144000" cy="18859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ru-RU" b="1" dirty="0" smtClean="0"/>
              <a:t>ПО ТЕМЕ «МЕСТОИМЕНИЕ»</a:t>
            </a:r>
            <a:br>
              <a:rPr lang="ru-RU" b="1" dirty="0" smtClean="0"/>
            </a:br>
            <a:r>
              <a:rPr lang="ru-RU" b="1" dirty="0" smtClean="0"/>
              <a:t>6 КЛАСС, АВТОР УЧЕБНИКА БУНЕЕВ Р.Н.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86454"/>
            <a:ext cx="9144000" cy="107154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АВТОР ПРЕЗЕНТАЦИИ: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БОНДАРЕНКО АНАСТАСИЯ ВЛАДИМИРОВНА,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УЧИТЕЛЬ РУССКОГО ЯЗЫКА И ЛИТЕРАТУРЫ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МОУ «СОШ №5» Г.О. СТРЕЖЕВОЙ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Морфология и синтаксис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857364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Назовите постоянные и непостоянные морфологические признаки местоимений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52434" y="2009764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остоянные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разряд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Н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епостоянные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род, число, падеж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858148" y="6072206"/>
            <a:ext cx="785818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Морфология и синтаксис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857364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Что объединяет местоимения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таков и каков?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52434" y="2009764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Изменяются только по родам и числам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04834" y="2162164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Местоимения-………. : сколько, несколько, нисколько, столько 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изменяются по …………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914400" y="2428868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Местоимения-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числительные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сколько, несколько, нисколько, столько 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изменяются по </a:t>
            </a:r>
            <a:r>
              <a:rPr lang="ru-RU" sz="4400" b="1" dirty="0" smtClean="0">
                <a:solidFill>
                  <a:srgbClr val="FF0000"/>
                </a:solidFill>
              </a:rPr>
              <a:t>падежам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8001024" y="6215082"/>
            <a:ext cx="714380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Морфология и синтаксис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571612"/>
            <a:ext cx="8229600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Устно 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сделайте морфологический разбор местоимения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На деревьях висели какие-то плоды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282" y="1724012"/>
            <a:ext cx="8667752" cy="4705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На деревьях висели какие-то плоды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lang="ru-RU" sz="4000" b="1" dirty="0" smtClean="0">
                <a:solidFill>
                  <a:srgbClr val="000099"/>
                </a:solidFill>
              </a:rPr>
              <a:t>Какие-то (какие?) – местоимение. Н.Ф. – какой-то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romanUcPeriod"/>
              <a:tabLst/>
              <a:defRPr/>
            </a:pPr>
            <a:r>
              <a:rPr lang="ru-RU" sz="4000" b="1" dirty="0" smtClean="0">
                <a:solidFill>
                  <a:srgbClr val="000099"/>
                </a:solidFill>
              </a:rPr>
              <a:t>Морфологические признаки: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smtClean="0">
                <a:solidFill>
                  <a:srgbClr val="000099"/>
                </a:solidFill>
              </a:rPr>
              <a:t>        П.П. 1) неопределенное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000" b="1" dirty="0" smtClean="0">
                <a:solidFill>
                  <a:srgbClr val="000099"/>
                </a:solidFill>
              </a:rPr>
              <a:t>        Н.П. 1) и.п. 2) мн.ч.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1" dirty="0" smtClean="0">
                <a:solidFill>
                  <a:srgbClr val="000099"/>
                </a:solidFill>
              </a:rPr>
              <a:t>III</a:t>
            </a:r>
            <a:r>
              <a:rPr lang="ru-RU" sz="4000" b="1" dirty="0" smtClean="0">
                <a:solidFill>
                  <a:srgbClr val="000099"/>
                </a:solidFill>
              </a:rPr>
              <a:t>. Плоды (какие?) </a:t>
            </a:r>
            <a:r>
              <a:rPr lang="ru-RU" sz="4000" b="1" u="wavyHeavy" dirty="0" smtClean="0">
                <a:solidFill>
                  <a:srgbClr val="000099"/>
                </a:solidFill>
              </a:rPr>
              <a:t>какие-то</a:t>
            </a:r>
          </a:p>
          <a:p>
            <a:pPr marL="857250" marR="0" lvl="0" indent="-8572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romanUcPeriod"/>
              <a:tabLst/>
              <a:defRPr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001024" y="6143644"/>
            <a:ext cx="500034" cy="5714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Морфология и синтаксис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1571612"/>
            <a:ext cx="8229600" cy="40719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местоимением 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ИХ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составьте предложения</a:t>
            </a:r>
            <a:r>
              <a:rPr kumimoji="0" lang="ru-RU" sz="4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так, чтобы в одном оно было определением, во тором – дополнением.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858148" y="6000768"/>
            <a:ext cx="785818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Орфография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Расскажите правила: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Правописание приставок </a:t>
            </a:r>
            <a:r>
              <a:rPr lang="ru-RU" sz="4000" dirty="0" err="1" smtClean="0"/>
              <a:t>не-ни</a:t>
            </a:r>
            <a:r>
              <a:rPr lang="ru-RU" sz="4000" dirty="0" smtClean="0"/>
              <a:t> в местоимениях.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Правописание частиц не – ни.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Продолжи  правило: то, либо……</a:t>
            </a:r>
            <a:endParaRPr lang="ru-RU" sz="4000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001024" y="6215082"/>
            <a:ext cx="571504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Орфография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928670"/>
            <a:ext cx="8229600" cy="82866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Объясни правописание слов</a:t>
            </a:r>
            <a:endParaRPr lang="ru-RU" sz="3600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472" y="1857364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/>
              <a:t>НЕКТО ПРИШЕЛ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786058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НИКОГО НЕТ ЗА ДВЕРЬЮ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3786190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КОЕ-КТО ПРИЕХАЛ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910" y="4786322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ЧЬИ-ЛИБО ГОЛОСА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42910" y="5715016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КОЕ С КЕМ ВСТРЕЧУСЬ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8286776" y="6143644"/>
            <a:ext cx="571504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Орфография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928670"/>
            <a:ext cx="8229600" cy="82866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Объясни правописание слов</a:t>
            </a:r>
            <a:endParaRPr lang="ru-RU" sz="3600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472" y="1857364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Н_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(У) КОГО СПРОСИТЬ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786058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(Н_) КАКОЙ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3786190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(КОЕ) КАКИЕ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910" y="4786322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Н_ (ДЛЯ) КОГО РАССКАЗЫВАТЬ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42910" y="5715016"/>
            <a:ext cx="8229600" cy="8286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(Н_) СКОЛЬКО УШЛИ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8143900" y="6215082"/>
            <a:ext cx="642942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Орфография</a:t>
            </a:r>
            <a:endParaRPr lang="ru-RU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150019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/>
              <a:t>Замените сочетания слов подходящими по смыслу местоимениями, объясните правописание</a:t>
            </a:r>
            <a:endParaRPr lang="ru-RU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2500306"/>
            <a:ext cx="8229600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Неизвестно сколько -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388" y="2500306"/>
            <a:ext cx="2381208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(не)сколько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71472" y="3643314"/>
            <a:ext cx="8229600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Некое лицо, некто -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429388" y="3643314"/>
            <a:ext cx="2381208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(кое) кто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571472" y="4714884"/>
            <a:ext cx="8229600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Неизвестно какой -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6429388" y="4714884"/>
            <a:ext cx="2381208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к</a:t>
            </a:r>
            <a:r>
              <a:rPr kumimoji="0" lang="ru-RU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акой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(то)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71472" y="5715016"/>
            <a:ext cx="8229600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Безразлично кто -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6286512" y="5715016"/>
            <a:ext cx="2524084" cy="8477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кто (</a:t>
            </a:r>
            <a:r>
              <a:rPr lang="ru-RU" sz="3200" b="1" dirty="0" err="1" smtClean="0">
                <a:solidFill>
                  <a:srgbClr val="C00000"/>
                </a:solidFill>
              </a:rPr>
              <a:t>нибудь</a:t>
            </a:r>
            <a:r>
              <a:rPr lang="ru-RU" sz="3200" b="1" dirty="0" smtClean="0">
                <a:solidFill>
                  <a:srgbClr val="C00000"/>
                </a:solidFill>
              </a:rPr>
              <a:t>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Управляющая кнопка: домой 12">
            <a:hlinkClick r:id="rId2" action="ppaction://hlinksldjump" highlightClick="1"/>
          </p:cNvPr>
          <p:cNvSpPr/>
          <p:nvPr/>
        </p:nvSpPr>
        <p:spPr>
          <a:xfrm>
            <a:off x="8429652" y="6357958"/>
            <a:ext cx="500066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Орфография</a:t>
            </a:r>
            <a:endParaRPr lang="ru-RU" b="1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7858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/>
              <a:t>Исправь ошибки в словосочетаниях.</a:t>
            </a:r>
            <a:endParaRPr lang="ru-RU" b="1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2000240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невчем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убедить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2000240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lvl="0" indent="-342900" algn="ctr">
              <a:defRPr/>
            </a:pPr>
            <a:r>
              <a:rPr lang="ru-RU" sz="3600" b="1" dirty="0" smtClean="0"/>
              <a:t>Нельзя </a:t>
            </a:r>
            <a:r>
              <a:rPr lang="ru-RU" sz="3600" b="1" dirty="0" smtClean="0">
                <a:solidFill>
                  <a:srgbClr val="C00000"/>
                </a:solidFill>
              </a:rPr>
              <a:t>ни в чем </a:t>
            </a:r>
            <a:r>
              <a:rPr lang="ru-RU" sz="3600" b="1" dirty="0" smtClean="0"/>
              <a:t>убедить</a:t>
            </a:r>
            <a:endParaRPr lang="ru-RU" sz="3600" b="1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428596" y="2928934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Поговорить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нескем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428596" y="4857760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какой другой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28596" y="3929066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Думаю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 чем то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28596" y="2928934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Поговорить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с кем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28596" y="3929066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Думаю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 чем-то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28596" y="4857760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Никакой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другой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28596" y="5786454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Кое – о – чем разговаривать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428596" y="5786454"/>
            <a:ext cx="822960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Кое  о  чем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разговаривать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Управляющая кнопка: домой 15">
            <a:hlinkClick r:id="rId2" action="ppaction://hlinksldjump" highlightClick="1"/>
          </p:cNvPr>
          <p:cNvSpPr/>
          <p:nvPr/>
        </p:nvSpPr>
        <p:spPr>
          <a:xfrm>
            <a:off x="8286776" y="6143644"/>
            <a:ext cx="642942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2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ПРАВИЛА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rgbClr val="000099"/>
                </a:solidFill>
              </a:rPr>
              <a:t>		</a:t>
            </a:r>
            <a:r>
              <a:rPr lang="ru-RU" sz="3600" b="1" dirty="0" smtClean="0">
                <a:solidFill>
                  <a:srgbClr val="000099"/>
                </a:solidFill>
                <a:latin typeface="Monotype Corsiva" pitchFamily="66" charset="0"/>
              </a:rPr>
              <a:t>Класс делится на 3 </a:t>
            </a:r>
            <a:r>
              <a:rPr lang="ru-RU" sz="3600" b="1" dirty="0" smtClean="0">
                <a:solidFill>
                  <a:srgbClr val="000099"/>
                </a:solidFill>
                <a:latin typeface="Monotype Corsiva" pitchFamily="66" charset="0"/>
              </a:rPr>
              <a:t>к</a:t>
            </a:r>
            <a:r>
              <a:rPr lang="ru-RU" sz="3600" b="1" dirty="0" smtClean="0">
                <a:solidFill>
                  <a:srgbClr val="000099"/>
                </a:solidFill>
                <a:latin typeface="Monotype Corsiva" pitchFamily="66" charset="0"/>
              </a:rPr>
              <a:t>оманды, по жеребьевке определяется очередность ходов. </a:t>
            </a:r>
          </a:p>
          <a:p>
            <a:pPr algn="just">
              <a:buNone/>
            </a:pPr>
            <a:r>
              <a:rPr lang="ru-RU" sz="3600" b="1" dirty="0" smtClean="0">
                <a:solidFill>
                  <a:srgbClr val="000099"/>
                </a:solidFill>
                <a:latin typeface="Monotype Corsiva" pitchFamily="66" charset="0"/>
              </a:rPr>
              <a:t>		Команда выбирает игровое поле и баллы, если ответ правильный, баллы зачисляются команде. Если ответ неверный, то баллы вычитаются, право ответа переходит следующей команде. Команды могут не воспользоваться правом ответа за другую команду. </a:t>
            </a:r>
            <a:endParaRPr lang="ru-RU" sz="3600" b="1" dirty="0">
              <a:solidFill>
                <a:srgbClr val="000099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8" y="928670"/>
          <a:ext cx="8572561" cy="50720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22"/>
                <a:gridCol w="1071570"/>
                <a:gridCol w="1143008"/>
                <a:gridCol w="1096939"/>
                <a:gridCol w="1201762"/>
                <a:gridCol w="1201760"/>
              </a:tblGrid>
              <a:tr h="169069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0099"/>
                          </a:solidFill>
                        </a:rPr>
                        <a:t>РАЗРЯДЫ МЕСТОИМЕНИЙ</a:t>
                      </a:r>
                      <a:endParaRPr lang="ru-RU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2" action="ppaction://hlinksldjump"/>
                        </a:rPr>
                        <a:t>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3" action="ppaction://hlinksldjump"/>
                        </a:rPr>
                        <a:t>10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4" action="ppaction://hlinksldjump"/>
                        </a:rPr>
                        <a:t>15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5" action="ppaction://hlinksldjump"/>
                        </a:rPr>
                        <a:t>20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6" action="ppaction://hlinksldjump"/>
                        </a:rPr>
                        <a:t>25</a:t>
                      </a:r>
                      <a:endParaRPr lang="ru-RU" sz="5400" b="1" dirty="0"/>
                    </a:p>
                  </a:txBody>
                  <a:tcPr anchor="ctr"/>
                </a:tc>
              </a:tr>
              <a:tr h="169069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0099"/>
                          </a:solidFill>
                        </a:rPr>
                        <a:t>МОРФОЛОГИЯ И СИНТАКСИС</a:t>
                      </a:r>
                      <a:endParaRPr lang="ru-RU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7" action="ppaction://hlinksldjump"/>
                        </a:rPr>
                        <a:t>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8" action="ppaction://hlinksldjump"/>
                        </a:rPr>
                        <a:t>10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9" action="ppaction://hlinksldjump"/>
                        </a:rPr>
                        <a:t>15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0" action="ppaction://hlinksldjump"/>
                        </a:rPr>
                        <a:t>20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1" action="ppaction://hlinksldjump"/>
                        </a:rPr>
                        <a:t>25</a:t>
                      </a:r>
                      <a:endParaRPr lang="ru-RU" sz="5400" b="1" dirty="0"/>
                    </a:p>
                  </a:txBody>
                  <a:tcPr anchor="ctr"/>
                </a:tc>
              </a:tr>
              <a:tr h="169069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0099"/>
                          </a:solidFill>
                        </a:rPr>
                        <a:t>ПРАВОПИСАНИЕ</a:t>
                      </a:r>
                      <a:r>
                        <a:rPr lang="ru-RU" sz="2800" b="1" baseline="0" dirty="0" smtClean="0">
                          <a:solidFill>
                            <a:srgbClr val="000099"/>
                          </a:solidFill>
                        </a:rPr>
                        <a:t> МЕСТОИМЕНИЙ</a:t>
                      </a:r>
                      <a:endParaRPr lang="ru-RU" sz="2800" b="1" dirty="0">
                        <a:solidFill>
                          <a:srgbClr val="00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2" action="ppaction://hlinksldjump"/>
                        </a:rPr>
                        <a:t>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3" action="ppaction://hlinksldjump"/>
                        </a:rPr>
                        <a:t>10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4" action="ppaction://hlinksldjump"/>
                        </a:rPr>
                        <a:t>15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5" action="ppaction://hlinksldjump"/>
                        </a:rPr>
                        <a:t>20</a:t>
                      </a:r>
                      <a:endParaRPr lang="ru-RU" sz="5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hlinkClick r:id="rId16" action="ppaction://hlinksldjump"/>
                        </a:rPr>
                        <a:t>25</a:t>
                      </a:r>
                      <a:endParaRPr lang="ru-RU" sz="54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РАЗРЯДЫ МЕСТОИМЕНИЙ</a:t>
            </a:r>
            <a:endParaRPr lang="ru-RU" b="1" dirty="0">
              <a:solidFill>
                <a:srgbClr val="000099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23288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b="1" dirty="0" smtClean="0"/>
              <a:t>СКОЛЬКО РАЗРЯДОВ МЕСТОИМЕНИЙ?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571472" y="1928802"/>
            <a:ext cx="8229600" cy="23288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143900" y="6143644"/>
            <a:ext cx="642942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400" b="1" dirty="0" smtClean="0">
                <a:solidFill>
                  <a:srgbClr val="000099"/>
                </a:solidFill>
              </a:rPr>
              <a:t>ПЕРЕЧИСЛИТЕ РАЗРЯДЫ МЕСТОИМЕНИЙ</a:t>
            </a:r>
            <a:endParaRPr lang="ru-RU" sz="4400" b="1" dirty="0">
              <a:solidFill>
                <a:srgbClr val="000099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РАЗРЯДЫ МЕСТОИМЕНИЙ</a:t>
            </a:r>
            <a:endParaRPr lang="ru-RU" b="1" dirty="0">
              <a:solidFill>
                <a:srgbClr val="000099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85720" y="1500174"/>
            <a:ext cx="8624918" cy="507209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ЛИЧНЫЕ,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ВОЗВРАТНЫЕ,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baseline="0" dirty="0" smtClean="0">
                <a:solidFill>
                  <a:srgbClr val="000099"/>
                </a:solidFill>
              </a:rPr>
              <a:t>ПРИТЯЖАТЕЛЬНЫЕ,</a:t>
            </a:r>
            <a:r>
              <a:rPr lang="ru-RU" sz="3600" b="1" dirty="0" smtClean="0">
                <a:solidFill>
                  <a:srgbClr val="000099"/>
                </a:solidFill>
              </a:rPr>
              <a:t> УКАЗАТЕЛЬНЫЕ,ОПРЕДЕЛИТЕЛЬНЫЕ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000099"/>
                </a:solidFill>
              </a:rPr>
              <a:t>ВОПРОСИТЕЛЬНЫЕ,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000099"/>
                </a:solidFill>
              </a:rPr>
              <a:t>ОТНОСИТЕЛЬНЫЕ,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000099"/>
                </a:solidFill>
              </a:rPr>
              <a:t>ОТРИЦАТЕЛЬНЫЕ,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600" b="1" dirty="0" smtClean="0">
                <a:solidFill>
                  <a:srgbClr val="000099"/>
                </a:solidFill>
              </a:rPr>
              <a:t>НЕОПРЕДЕЛЕННЫЕ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dirty="0" smtClean="0">
              <a:solidFill>
                <a:srgbClr val="000099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dirty="0" smtClean="0">
              <a:solidFill>
                <a:srgbClr val="000099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dirty="0" smtClean="0">
              <a:solidFill>
                <a:srgbClr val="000099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400" b="1" dirty="0" smtClean="0">
              <a:solidFill>
                <a:srgbClr val="000099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400" b="1" dirty="0" smtClean="0">
              <a:solidFill>
                <a:srgbClr val="000099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429652" y="6215082"/>
            <a:ext cx="428628" cy="4286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1828784" cy="6254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0099"/>
                </a:solidFill>
              </a:rPr>
              <a:t>НИКАКОЙ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РАЗРЯДЫ МЕСТОИМЕНИЙ</a:t>
            </a:r>
            <a:endParaRPr lang="ru-RU" b="1" dirty="0">
              <a:solidFill>
                <a:srgbClr val="000099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500298" y="1785926"/>
            <a:ext cx="2500330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ОТРИЦАТЕЛЬНОЕ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2643182"/>
            <a:ext cx="1828784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КТО?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00298" y="2643182"/>
            <a:ext cx="2786082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ВОПРОСИТЕЛЬНОЕ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0034" y="3571876"/>
            <a:ext cx="1828784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МЕНЯ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571736" y="3571876"/>
            <a:ext cx="1714512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ЛИЧНОЕ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00034" y="4429132"/>
            <a:ext cx="1828784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СЕБЯ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2643174" y="4429132"/>
            <a:ext cx="2571768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ВОЗВРАТНОЕ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00034" y="5357826"/>
            <a:ext cx="1828784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ВАШ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643174" y="5357826"/>
            <a:ext cx="2786082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ПРИТЯЖАТЕЛЬНОЕ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5429256" y="1785926"/>
            <a:ext cx="1071570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ВЕСЬ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6643702" y="1785926"/>
            <a:ext cx="2500298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ОПРЕДЕЛИТЕЛЬНОЕ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5429256" y="2643182"/>
            <a:ext cx="1285884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ТАКОВ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6858016" y="2643182"/>
            <a:ext cx="2071702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УКАЗАТЕЛЬНОЕ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4714876" y="3571876"/>
            <a:ext cx="1500198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КТО-ТО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6429388" y="3571876"/>
            <a:ext cx="2500330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НЕОПРЕДЕЛЕННОЕ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5572132" y="4500570"/>
            <a:ext cx="1571636" cy="6254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КОТОРЫЙ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7000892" y="4786322"/>
            <a:ext cx="2143108" cy="6254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ОТНОСИТЕЛЬНОЕ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Управляющая кнопка: домой 21">
            <a:hlinkClick r:id="rId2" action="ppaction://hlinksldjump" highlightClick="1"/>
          </p:cNvPr>
          <p:cNvSpPr/>
          <p:nvPr/>
        </p:nvSpPr>
        <p:spPr>
          <a:xfrm>
            <a:off x="8001024" y="6072206"/>
            <a:ext cx="714380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58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/>
              <a:t>ПРОЧИТАЙТЕ ПРЕДЛОЖЕНИЯ И ОПРЕДЕЛИТЕ РАЗРЯД МЕСТОИМЕНИЙ</a:t>
            </a:r>
            <a:endParaRPr lang="ru-RU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РАЗРЯДЫ МЕСТОИМЕНИЙ</a:t>
            </a:r>
            <a:endParaRPr lang="ru-RU" b="1" dirty="0">
              <a:solidFill>
                <a:srgbClr val="000099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500034" y="3000372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Я ПРИНЕС ЕГО КУРТКУ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86776" y="6215082"/>
            <a:ext cx="714380" cy="64291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4214810" y="3000372"/>
            <a:ext cx="1300114" cy="11430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притяж</a:t>
            </a: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ЕГО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500034" y="4357694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В небе, по которому плыли тучи, я увидел самолет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3071802" y="4286256"/>
            <a:ext cx="3071834" cy="7143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Относит.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Batang" pitchFamily="18" charset="-127"/>
                <a:ea typeface="Batang" pitchFamily="18" charset="-127"/>
              </a:rPr>
              <a:t>по которому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2786050" y="4857760"/>
            <a:ext cx="714380" cy="642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личн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214282" y="5572140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Сердиться на самого себя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714876" y="5572140"/>
            <a:ext cx="178595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определит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самого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3" name="Заголовок 3"/>
          <p:cNvSpPr txBox="1">
            <a:spLocks/>
          </p:cNvSpPr>
          <p:nvPr/>
        </p:nvSpPr>
        <p:spPr>
          <a:xfrm>
            <a:off x="6643702" y="5572140"/>
            <a:ext cx="1714512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возврат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себя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build="allAtOnce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РАЗРЯДЫ МЕСТОИМЕНИЙ</a:t>
            </a:r>
            <a:endParaRPr lang="ru-RU" b="1" dirty="0">
              <a:solidFill>
                <a:srgbClr val="000099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61435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/>
              <a:t>Найди лишнее, объясни почему.</a:t>
            </a:r>
            <a:endParaRPr lang="ru-RU" sz="3600" b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571472" y="242886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1. кто, сколько, чей, никто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1357290" y="2428868"/>
            <a:ext cx="5143536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Отрицательное,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остальные </a:t>
            </a:r>
            <a:r>
              <a:rPr lang="ru-RU" sz="4400" b="1" dirty="0" err="1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вопросит.-относит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571472" y="3714752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2. их,   вас,   себя,     меня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1285852" y="3714752"/>
            <a:ext cx="2928958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Возвратное, остальные личные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5857884" y="3714752"/>
            <a:ext cx="2928958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214282" y="5143512"/>
            <a:ext cx="8715436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3. </a:t>
            </a:r>
            <a:r>
              <a:rPr kumimoji="0" lang="ru-RU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некто, нечего, некий, несколько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714348" y="5143512"/>
            <a:ext cx="178595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3" name="Заголовок 3"/>
          <p:cNvSpPr txBox="1">
            <a:spLocks/>
          </p:cNvSpPr>
          <p:nvPr/>
        </p:nvSpPr>
        <p:spPr>
          <a:xfrm>
            <a:off x="4286248" y="5143512"/>
            <a:ext cx="4643470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Отрицательное,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000099"/>
                </a:solidFill>
                <a:latin typeface="Batang" pitchFamily="18" charset="-127"/>
                <a:ea typeface="Batang" pitchFamily="18" charset="-127"/>
              </a:rPr>
              <a:t>остальные неопределенные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  <p:sp>
        <p:nvSpPr>
          <p:cNvPr id="14" name="Управляющая кнопка: домой 13">
            <a:hlinkClick r:id="rId2" action="ppaction://hlinksldjump" highlightClick="1"/>
          </p:cNvPr>
          <p:cNvSpPr/>
          <p:nvPr/>
        </p:nvSpPr>
        <p:spPr>
          <a:xfrm>
            <a:off x="8286776" y="6357958"/>
            <a:ext cx="642942" cy="5000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Морфология и синтаксис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2143116"/>
            <a:ext cx="822960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Какие морфологические признаки можно определить у местоимений?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2143116"/>
            <a:ext cx="8215370" cy="22860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Разряд, род, число, падеж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8143900" y="5929330"/>
            <a:ext cx="571504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502</Words>
  <Application>Microsoft Office PowerPoint</Application>
  <PresentationFormat>Экран (4:3)</PresentationFormat>
  <Paragraphs>161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 ТЕМЕ «МЕСТОИМЕНИЕ» 6 КЛАСС, АВТОР УЧЕБНИКА БУНЕЕВ Р.Н.         </vt:lpstr>
      <vt:lpstr>ПРАВИЛА ИГРЫ</vt:lpstr>
      <vt:lpstr>Слайд 3</vt:lpstr>
      <vt:lpstr>РАЗРЯДЫ МЕСТОИМЕНИЙ</vt:lpstr>
      <vt:lpstr>РАЗРЯДЫ МЕСТОИМЕНИЙ</vt:lpstr>
      <vt:lpstr>РАЗРЯДЫ МЕСТОИМЕНИЙ</vt:lpstr>
      <vt:lpstr>РАЗРЯДЫ МЕСТОИМЕНИЙ</vt:lpstr>
      <vt:lpstr>РАЗРЯДЫ МЕСТОИМЕНИЙ</vt:lpstr>
      <vt:lpstr>Морфология и синтаксис</vt:lpstr>
      <vt:lpstr>Морфология и синтаксис</vt:lpstr>
      <vt:lpstr>Морфология и синтаксис</vt:lpstr>
      <vt:lpstr>Морфология и синтаксис</vt:lpstr>
      <vt:lpstr>Морфология и синтаксис</vt:lpstr>
      <vt:lpstr>Орфография</vt:lpstr>
      <vt:lpstr>Орфография</vt:lpstr>
      <vt:lpstr>Орфография</vt:lpstr>
      <vt:lpstr>Орфография</vt:lpstr>
      <vt:lpstr>Орфография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ТЕМЕ «МЕСТОИМЕНИЕ» 6 КЛАСС, АВТОР УЧЕБНИКА Р.Н. БУНЕЕВ</dc:title>
  <dc:creator>BondarenkoAV</dc:creator>
  <cp:lastModifiedBy>BondarenkoAV</cp:lastModifiedBy>
  <cp:revision>27</cp:revision>
  <dcterms:created xsi:type="dcterms:W3CDTF">2016-02-03T07:24:26Z</dcterms:created>
  <dcterms:modified xsi:type="dcterms:W3CDTF">2016-02-06T06:27:45Z</dcterms:modified>
</cp:coreProperties>
</file>